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sldIdLst>
    <p:sldId id="285" r:id="rId2"/>
    <p:sldId id="256" r:id="rId3"/>
    <p:sldId id="266" r:id="rId4"/>
    <p:sldId id="267" r:id="rId5"/>
    <p:sldId id="268" r:id="rId6"/>
    <p:sldId id="260" r:id="rId7"/>
    <p:sldId id="270" r:id="rId8"/>
    <p:sldId id="271" r:id="rId9"/>
    <p:sldId id="272" r:id="rId10"/>
    <p:sldId id="261" r:id="rId11"/>
    <p:sldId id="275" r:id="rId12"/>
    <p:sldId id="262" r:id="rId13"/>
    <p:sldId id="277" r:id="rId14"/>
    <p:sldId id="263" r:id="rId15"/>
    <p:sldId id="279" r:id="rId16"/>
    <p:sldId id="264" r:id="rId17"/>
    <p:sldId id="280" r:id="rId18"/>
    <p:sldId id="282" r:id="rId19"/>
    <p:sldId id="265" r:id="rId20"/>
    <p:sldId id="286" r:id="rId21"/>
    <p:sldId id="287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E71C-A1AC-45BB-81F3-3CC2818EACB1}" type="datetimeFigureOut">
              <a:rPr lang="zh-TW" altLang="en-US" smtClean="0"/>
              <a:t>2021/10/22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0C5-AD92-4D58-A2E4-90C81012B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8566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E71C-A1AC-45BB-81F3-3CC2818EACB1}" type="datetimeFigureOut">
              <a:rPr lang="zh-TW" altLang="en-US" smtClean="0"/>
              <a:t>2021/10/22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0C5-AD92-4D58-A2E4-90C81012B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87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E71C-A1AC-45BB-81F3-3CC2818EACB1}" type="datetimeFigureOut">
              <a:rPr lang="zh-TW" altLang="en-US" smtClean="0"/>
              <a:t>2021/10/22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0C5-AD92-4D58-A2E4-90C81012B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1619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E71C-A1AC-45BB-81F3-3CC2818EACB1}" type="datetimeFigureOut">
              <a:rPr lang="zh-TW" altLang="en-US" smtClean="0"/>
              <a:t>2021/10/22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0C5-AD92-4D58-A2E4-90C81012B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560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E71C-A1AC-45BB-81F3-3CC2818EACB1}" type="datetimeFigureOut">
              <a:rPr lang="zh-TW" altLang="en-US" smtClean="0"/>
              <a:t>2021/10/22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0C5-AD92-4D58-A2E4-90C81012B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890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E71C-A1AC-45BB-81F3-3CC2818EACB1}" type="datetimeFigureOut">
              <a:rPr lang="zh-TW" altLang="en-US" smtClean="0"/>
              <a:t>2021/10/22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0C5-AD92-4D58-A2E4-90C81012B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374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E71C-A1AC-45BB-81F3-3CC2818EACB1}" type="datetimeFigureOut">
              <a:rPr lang="zh-TW" altLang="en-US" smtClean="0"/>
              <a:t>2021/10/22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0C5-AD92-4D58-A2E4-90C81012B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601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E71C-A1AC-45BB-81F3-3CC2818EACB1}" type="datetimeFigureOut">
              <a:rPr lang="zh-TW" altLang="en-US" smtClean="0"/>
              <a:t>2021/10/22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0C5-AD92-4D58-A2E4-90C81012B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9379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E71C-A1AC-45BB-81F3-3CC2818EACB1}" type="datetimeFigureOut">
              <a:rPr lang="zh-TW" altLang="en-US" smtClean="0"/>
              <a:t>2021/10/22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0C5-AD92-4D58-A2E4-90C81012B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4202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E71C-A1AC-45BB-81F3-3CC2818EACB1}" type="datetimeFigureOut">
              <a:rPr lang="zh-TW" altLang="en-US" smtClean="0"/>
              <a:t>2021/10/22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0C5-AD92-4D58-A2E4-90C81012B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5155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E71C-A1AC-45BB-81F3-3CC2818EACB1}" type="datetimeFigureOut">
              <a:rPr lang="zh-TW" altLang="en-US" smtClean="0"/>
              <a:t>2021/10/22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0C5-AD92-4D58-A2E4-90C81012B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301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6E71C-A1AC-45BB-81F3-3CC2818EACB1}" type="datetimeFigureOut">
              <a:rPr lang="zh-TW" altLang="en-US" smtClean="0"/>
              <a:t>2021/10/22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130C5-AD92-4D58-A2E4-90C81012B9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876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37549"/>
            <a:ext cx="12192000" cy="809897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60530" y="2038808"/>
            <a:ext cx="6734579" cy="2146255"/>
          </a:xfrm>
        </p:spPr>
        <p:txBody>
          <a:bodyPr>
            <a:noAutofit/>
          </a:bodyPr>
          <a:lstStyle/>
          <a:p>
            <a:r>
              <a:rPr lang="zh-TW" altLang="en-US" sz="9600" dirty="0" smtClean="0">
                <a:solidFill>
                  <a:schemeClr val="bg1"/>
                </a:solidFill>
                <a:latin typeface="華康粗黑體(P)" panose="020B0700000000000000" pitchFamily="34" charset="-120"/>
                <a:ea typeface="華康粗黑體(P)" panose="020B0700000000000000" pitchFamily="34" charset="-120"/>
              </a:rPr>
              <a:t>學習座談會</a:t>
            </a:r>
            <a:endParaRPr lang="zh-TW" altLang="en-US" sz="9600" dirty="0">
              <a:solidFill>
                <a:schemeClr val="bg1"/>
              </a:solidFill>
              <a:latin typeface="華康粗黑體(P)" panose="020B0700000000000000" pitchFamily="34" charset="-120"/>
              <a:ea typeface="華康粗黑體(P)" panose="020B0700000000000000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1359165" y="6640379"/>
            <a:ext cx="242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bg2">
                    <a:lumMod val="75000"/>
                  </a:schemeClr>
                </a:solidFill>
              </a:rPr>
              <a:t>3022</a:t>
            </a:r>
            <a:endParaRPr lang="zh-TW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7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2610044">
            <a:off x="1004488" y="1689271"/>
            <a:ext cx="3427168" cy="34589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600" dirty="0" smtClean="0">
                <a:solidFill>
                  <a:schemeClr val="bg1">
                    <a:lumMod val="75000"/>
                  </a:schemeClr>
                </a:solidFill>
              </a:rPr>
              <a:t>:</a:t>
            </a:r>
            <a:endParaRPr lang="en-US" altLang="zh-TW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1853927" y="1593649"/>
            <a:ext cx="9144000" cy="2387600"/>
          </a:xfrm>
        </p:spPr>
        <p:txBody>
          <a:bodyPr>
            <a:normAutofit/>
          </a:bodyPr>
          <a:lstStyle/>
          <a:p>
            <a:r>
              <a:rPr lang="zh-TW" altLang="en-US" sz="9600" b="1" dirty="0" smtClean="0">
                <a:solidFill>
                  <a:schemeClr val="bg1"/>
                </a:solidFill>
                <a:latin typeface="華康粗黑體(P)" panose="020B0700000000000000" pitchFamily="34" charset="-120"/>
                <a:ea typeface="華康粗黑體(P)" panose="020B0700000000000000" pitchFamily="34" charset="-120"/>
              </a:rPr>
              <a:t>數學</a:t>
            </a:r>
            <a:endParaRPr lang="zh-TW" altLang="en-US" sz="9600" b="1" dirty="0">
              <a:solidFill>
                <a:schemeClr val="bg1"/>
              </a:solidFill>
              <a:latin typeface="華康粗黑體(P)" panose="020B0700000000000000" pitchFamily="34" charset="-120"/>
              <a:ea typeface="華康粗黑體(P)" panose="020B0700000000000000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29182" y="2096781"/>
            <a:ext cx="6060304" cy="1468950"/>
          </a:xfrm>
        </p:spPr>
        <p:txBody>
          <a:bodyPr/>
          <a:lstStyle/>
          <a:p>
            <a:pPr algn="l"/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邏輯 推理 思考判斷  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l"/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計算 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抽象概念具體化 想法實際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應用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l"/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學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數學 真正自己算 觀念最重要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endParaRPr lang="zh-TW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14480" y="1335271"/>
            <a:ext cx="3666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為甚麼</a:t>
            </a:r>
            <a:r>
              <a:rPr lang="zh-TW" altLang="en-US" sz="3600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要學數學</a:t>
            </a:r>
            <a:r>
              <a:rPr lang="en-US" altLang="zh-TW" sz="3600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?</a:t>
            </a:r>
            <a:endParaRPr lang="zh-TW" altLang="en-US" sz="3600" dirty="0">
              <a:solidFill>
                <a:schemeClr val="bg2">
                  <a:lumMod val="25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6" name="矩形 5"/>
          <p:cNvSpPr/>
          <p:nvPr/>
        </p:nvSpPr>
        <p:spPr>
          <a:xfrm rot="2618781">
            <a:off x="1086677" y="1842284"/>
            <a:ext cx="3248511" cy="315291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314480" y="3676741"/>
            <a:ext cx="71651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課堂</a:t>
            </a:r>
            <a:r>
              <a:rPr lang="zh-TW" altLang="en-US" sz="24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中問自己為甚麼 </a:t>
            </a:r>
            <a:endParaRPr lang="en-US" altLang="zh-TW" sz="2400" dirty="0" smtClean="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zh-TW" altLang="en-US" sz="2400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專心聽、記重點、把</a:t>
            </a:r>
            <a:r>
              <a:rPr lang="en-US" altLang="zh-TW" sz="24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'</a:t>
            </a:r>
            <a:r>
              <a:rPr lang="zh-TW" altLang="en-US" sz="24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量</a:t>
            </a:r>
            <a:r>
              <a:rPr lang="en-US" altLang="zh-TW" sz="24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'</a:t>
            </a:r>
            <a:r>
              <a:rPr lang="zh-TW" altLang="en-US" sz="24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改成</a:t>
            </a:r>
            <a:r>
              <a:rPr lang="en-US" altLang="zh-TW" sz="24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'</a:t>
            </a:r>
            <a:r>
              <a:rPr lang="zh-TW" altLang="en-US" sz="24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質‘</a:t>
            </a:r>
          </a:p>
          <a:p>
            <a:r>
              <a:rPr lang="zh-TW" altLang="en-US" sz="24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放學</a:t>
            </a:r>
            <a:r>
              <a:rPr lang="zh-TW" altLang="en-US" sz="2400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後</a:t>
            </a:r>
            <a:endParaRPr lang="en-US" altLang="zh-TW" sz="2400" dirty="0" smtClean="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en-US" altLang="zh-TW" sz="2400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</a:t>
            </a:r>
            <a:r>
              <a:rPr lang="en-US" altLang="zh-TW" sz="24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.</a:t>
            </a:r>
            <a:r>
              <a:rPr lang="zh-TW" altLang="en-US" sz="24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複習</a:t>
            </a:r>
            <a:r>
              <a:rPr lang="zh-TW" altLang="en-US" sz="2400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觀念</a:t>
            </a:r>
            <a:endParaRPr lang="en-US" altLang="zh-TW" sz="2400" dirty="0" smtClean="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en-US" altLang="zh-TW" sz="2400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2</a:t>
            </a:r>
            <a:r>
              <a:rPr lang="en-US" altLang="zh-TW" sz="24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.</a:t>
            </a:r>
            <a:r>
              <a:rPr lang="zh-TW" altLang="en-US" sz="24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再算</a:t>
            </a:r>
            <a:r>
              <a:rPr lang="zh-TW" altLang="en-US" sz="2400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一次</a:t>
            </a:r>
            <a:endParaRPr lang="en-US" altLang="zh-TW" sz="2400" dirty="0" smtClean="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en-US" altLang="zh-TW" sz="2400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3</a:t>
            </a:r>
            <a:r>
              <a:rPr lang="en-US" altLang="zh-TW" sz="24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.</a:t>
            </a:r>
            <a:r>
              <a:rPr lang="zh-TW" altLang="en-US" sz="24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反覆練習</a:t>
            </a:r>
          </a:p>
          <a:p>
            <a:r>
              <a:rPr lang="zh-TW" altLang="en-US" sz="24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筆記</a:t>
            </a:r>
            <a:r>
              <a:rPr lang="en-US" altLang="zh-TW" sz="24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:</a:t>
            </a:r>
            <a:r>
              <a:rPr lang="zh-TW" altLang="en-US" sz="24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視覺筆記 段考筆記</a:t>
            </a:r>
          </a:p>
        </p:txBody>
      </p:sp>
      <p:sp>
        <p:nvSpPr>
          <p:cNvPr id="8" name="矩形 7"/>
          <p:cNvSpPr/>
          <p:nvPr/>
        </p:nvSpPr>
        <p:spPr>
          <a:xfrm>
            <a:off x="-165844" y="67550"/>
            <a:ext cx="12645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引導</a:t>
            </a:r>
            <a:r>
              <a:rPr lang="en-US" altLang="zh-TW" sz="2400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:</a:t>
            </a:r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分享</a:t>
            </a:r>
            <a:r>
              <a:rPr lang="zh-TW" altLang="en-US" sz="2400" dirty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‘數學</a:t>
            </a:r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障礙</a:t>
            </a:r>
            <a:r>
              <a:rPr lang="en-US" altLang="zh-TW" sz="2400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’</a:t>
            </a:r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影片</a:t>
            </a:r>
            <a:r>
              <a:rPr lang="en-US" altLang="zh-TW" sz="2400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/</a:t>
            </a:r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大學</a:t>
            </a:r>
            <a:r>
              <a:rPr lang="zh-TW" altLang="en-US" sz="2400" dirty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採計數學分數</a:t>
            </a:r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網站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/</a:t>
            </a:r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電影</a:t>
            </a:r>
            <a:r>
              <a:rPr lang="zh-TW" altLang="en-US" sz="2400" dirty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‘關鍵少數’ </a:t>
            </a:r>
            <a:r>
              <a:rPr lang="en-US" altLang="zh-TW" sz="2400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/‘</a:t>
            </a:r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學習</a:t>
            </a:r>
            <a:r>
              <a:rPr lang="zh-TW" altLang="en-US" sz="2400" dirty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金字塔</a:t>
            </a:r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’</a:t>
            </a:r>
            <a:endParaRPr lang="en-US" altLang="zh-TW" sz="2400" dirty="0" smtClean="0">
              <a:solidFill>
                <a:schemeClr val="bg2">
                  <a:lumMod val="25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lvl="1"/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     被動 </a:t>
            </a:r>
            <a:r>
              <a:rPr lang="zh-TW" altLang="en-US" sz="2400" dirty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主動學習</a:t>
            </a:r>
          </a:p>
        </p:txBody>
      </p:sp>
    </p:spTree>
    <p:extLst>
      <p:ext uri="{BB962C8B-B14F-4D97-AF65-F5344CB8AC3E}">
        <p14:creationId xmlns:p14="http://schemas.microsoft.com/office/powerpoint/2010/main" val="80580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rot="2610044">
            <a:off x="951713" y="1794486"/>
            <a:ext cx="3427168" cy="34589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600" dirty="0" smtClean="0">
                <a:solidFill>
                  <a:schemeClr val="bg1">
                    <a:lumMod val="75000"/>
                  </a:schemeClr>
                </a:solidFill>
              </a:rPr>
              <a:t>:</a:t>
            </a:r>
            <a:endParaRPr lang="en-US" altLang="zh-TW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98775" y="2096081"/>
            <a:ext cx="6131602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寫完題卻</a:t>
            </a:r>
            <a:r>
              <a:rPr lang="zh-TW" altLang="en-US" sz="3600" b="1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不知道自己錯在哪</a:t>
            </a:r>
            <a:r>
              <a:rPr lang="en-US" altLang="zh-TW" sz="3600" b="1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?</a:t>
            </a:r>
          </a:p>
          <a:p>
            <a:pPr marL="0" indent="0">
              <a:buNone/>
            </a:pPr>
            <a:r>
              <a:rPr lang="en-US" altLang="zh-TW" dirty="0" smtClean="0">
                <a:solidFill>
                  <a:schemeClr val="accent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A: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將</a:t>
            </a:r>
            <a:r>
              <a:rPr lang="zh-TW" altLang="en-US" sz="4000" b="1" dirty="0" smtClean="0">
                <a:solidFill>
                  <a:schemeClr val="accent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每一行寫仔細、清楚</a:t>
            </a:r>
            <a:endParaRPr lang="en-US" altLang="zh-TW" sz="4000" b="1" dirty="0" smtClean="0">
              <a:solidFill>
                <a:schemeClr val="accent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0" indent="0">
              <a:buNone/>
            </a:pPr>
            <a:r>
              <a:rPr lang="en-US" altLang="zh-TW" sz="3200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2.</a:t>
            </a:r>
            <a:r>
              <a:rPr lang="zh-TW" altLang="en-US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高中</a:t>
            </a:r>
            <a:r>
              <a:rPr lang="zh-TW" altLang="en-US" sz="3600" b="1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觀念聽不懂</a:t>
            </a:r>
            <a:r>
              <a:rPr lang="en-US" altLang="zh-TW" sz="3600" b="1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?</a:t>
            </a:r>
          </a:p>
          <a:p>
            <a:pPr marL="0" indent="0">
              <a:buNone/>
            </a:pP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A: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先</a:t>
            </a:r>
            <a:r>
              <a:rPr lang="zh-TW" altLang="en-US" sz="3600" b="1" dirty="0" smtClean="0">
                <a:solidFill>
                  <a:schemeClr val="accent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紮實國中內容</a:t>
            </a:r>
            <a:endParaRPr lang="en-US" altLang="zh-TW" sz="3600" b="1" dirty="0">
              <a:solidFill>
                <a:schemeClr val="accent2">
                  <a:lumMod val="75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才有辦法戰勝高中數學</a:t>
            </a:r>
            <a:endParaRPr lang="zh-TW" altLang="en-US" dirty="0">
              <a:solidFill>
                <a:schemeClr val="accent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4" name="矩形 3"/>
          <p:cNvSpPr/>
          <p:nvPr/>
        </p:nvSpPr>
        <p:spPr>
          <a:xfrm rot="2603427">
            <a:off x="1038242" y="1893206"/>
            <a:ext cx="3254108" cy="326149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19612" y="2903007"/>
            <a:ext cx="2627385" cy="1192476"/>
          </a:xfrm>
        </p:spPr>
        <p:txBody>
          <a:bodyPr>
            <a:normAutofit fontScale="90000"/>
          </a:bodyPr>
          <a:lstStyle/>
          <a:p>
            <a:r>
              <a:rPr lang="zh-TW" altLang="en-US" sz="9600" dirty="0" smtClean="0">
                <a:solidFill>
                  <a:schemeClr val="bg1"/>
                </a:solidFill>
                <a:latin typeface="華康粗黑體(P)" panose="020B0700000000000000" pitchFamily="34" charset="-120"/>
                <a:ea typeface="華康粗黑體(P)" panose="020B0700000000000000" pitchFamily="34" charset="-120"/>
              </a:rPr>
              <a:t>提問</a:t>
            </a:r>
            <a:endParaRPr lang="zh-TW" altLang="en-US" sz="9600" dirty="0">
              <a:solidFill>
                <a:schemeClr val="bg1"/>
              </a:solidFill>
              <a:latin typeface="華康粗黑體(P)" panose="020B0700000000000000" pitchFamily="34" charset="-120"/>
              <a:ea typeface="華康粗黑體(P)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664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789" y="0"/>
            <a:ext cx="12192000" cy="9353862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843562" y="990129"/>
            <a:ext cx="3859369" cy="3937715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85737" y="1277702"/>
            <a:ext cx="2975020" cy="2387600"/>
          </a:xfrm>
        </p:spPr>
        <p:txBody>
          <a:bodyPr>
            <a:normAutofit/>
          </a:bodyPr>
          <a:lstStyle/>
          <a:p>
            <a:r>
              <a:rPr lang="zh-TW" altLang="en-US" sz="9600" dirty="0" smtClean="0">
                <a:solidFill>
                  <a:schemeClr val="bg1"/>
                </a:solidFill>
                <a:latin typeface="華康粗黑體(P)" panose="020B0700000000000000" pitchFamily="34" charset="-120"/>
                <a:ea typeface="華康粗黑體(P)" panose="020B0700000000000000" pitchFamily="34" charset="-120"/>
              </a:rPr>
              <a:t>化學</a:t>
            </a:r>
            <a:endParaRPr lang="zh-TW" altLang="en-US" sz="9600" dirty="0">
              <a:solidFill>
                <a:schemeClr val="bg1"/>
              </a:solidFill>
              <a:latin typeface="華康粗黑體(P)" panose="020B0700000000000000" pitchFamily="34" charset="-120"/>
              <a:ea typeface="華康粗黑體(P)" panose="020B0700000000000000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43562" y="5063958"/>
            <a:ext cx="4271496" cy="1655762"/>
          </a:xfr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必備</a:t>
            </a:r>
            <a:r>
              <a:rPr lang="en-US" altLang="zh-TW" dirty="0" smtClean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: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元素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週期表 、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常見物質 </a:t>
            </a:r>
            <a:endParaRPr lang="en-US" altLang="zh-TW" dirty="0" smtClean="0">
              <a:solidFill>
                <a:schemeClr val="accent5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  章節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大概念 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、反應式</a:t>
            </a:r>
            <a:endParaRPr lang="zh-TW" altLang="en-US" dirty="0">
              <a:solidFill>
                <a:schemeClr val="accent5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en-US" altLang="zh-TW" dirty="0" smtClean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(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熟能生巧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很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重要</a:t>
            </a:r>
            <a:r>
              <a:rPr lang="en-US" altLang="zh-TW" dirty="0" smtClean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)</a:t>
            </a:r>
            <a:endParaRPr lang="zh-TW" altLang="en-US" dirty="0">
              <a:solidFill>
                <a:schemeClr val="accent5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endParaRPr lang="zh-TW" altLang="en-US" dirty="0">
              <a:solidFill>
                <a:schemeClr val="accent5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954640" y="1126243"/>
            <a:ext cx="3637211" cy="3665485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438103" y="112624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*概念</a:t>
            </a:r>
            <a:r>
              <a:rPr lang="zh-TW" altLang="en-US" sz="3600" dirty="0" smtClean="0">
                <a:solidFill>
                  <a:schemeClr val="accent6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預覽</a:t>
            </a:r>
            <a:endParaRPr lang="en-US" altLang="zh-TW" sz="3600" dirty="0" smtClean="0">
              <a:solidFill>
                <a:schemeClr val="accent6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先</a:t>
            </a: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理解</a:t>
            </a:r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再</a:t>
            </a:r>
            <a:r>
              <a:rPr lang="zh-TW" altLang="en-US" sz="3600" dirty="0" smtClean="0">
                <a:solidFill>
                  <a:schemeClr val="accent6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記憶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endParaRPr lang="zh-TW" altLang="en-US" sz="3600" dirty="0">
              <a:solidFill>
                <a:schemeClr val="accent5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擷取</a:t>
            </a: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大觀念 </a:t>
            </a: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練習</a:t>
            </a: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心智</a:t>
            </a:r>
            <a:r>
              <a:rPr lang="zh-TW" altLang="en-US" sz="3600" dirty="0" smtClean="0">
                <a:solidFill>
                  <a:schemeClr val="accent6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圖</a:t>
            </a:r>
            <a:endParaRPr lang="zh-TW" altLang="en-US" sz="3600" dirty="0">
              <a:solidFill>
                <a:schemeClr val="accent6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7018986" y="2726935"/>
            <a:ext cx="347729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405905" y="3239216"/>
            <a:ext cx="6302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上課聽 寫筆記 不懂下課問 </a:t>
            </a:r>
            <a:endParaRPr lang="en-US" altLang="zh-TW" sz="2400" dirty="0" smtClean="0">
              <a:solidFill>
                <a:schemeClr val="accent6">
                  <a:lumMod val="7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多練習 對自然有興趣 不死背要了解 </a:t>
            </a:r>
            <a:endParaRPr lang="en-US" altLang="zh-TW" sz="2400" dirty="0" smtClean="0">
              <a:solidFill>
                <a:schemeClr val="accent6">
                  <a:lumMod val="7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努力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讀不會的 不要因挫折</a:t>
            </a:r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放棄</a:t>
            </a:r>
            <a:endParaRPr lang="zh-TW" altLang="en-US" sz="2400" dirty="0">
              <a:solidFill>
                <a:schemeClr val="accent6">
                  <a:lumMod val="7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670153" y="5507118"/>
            <a:ext cx="58639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dirty="0">
                <a:solidFill>
                  <a:schemeClr val="accent6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~</a:t>
            </a:r>
            <a:r>
              <a:rPr lang="zh-TW" altLang="en-US" sz="4400" dirty="0" smtClean="0">
                <a:solidFill>
                  <a:schemeClr val="accent6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適度</a:t>
            </a:r>
            <a:r>
              <a:rPr lang="zh-TW" altLang="en-US" sz="4400" dirty="0">
                <a:solidFill>
                  <a:schemeClr val="accent6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努力 適當</a:t>
            </a:r>
            <a:r>
              <a:rPr lang="zh-TW" altLang="en-US" sz="4400" dirty="0" smtClean="0">
                <a:solidFill>
                  <a:schemeClr val="accent6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休息</a:t>
            </a:r>
            <a:r>
              <a:rPr lang="en-US" altLang="zh-TW" sz="4400" dirty="0" smtClean="0">
                <a:solidFill>
                  <a:schemeClr val="accent6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~</a:t>
            </a:r>
            <a:r>
              <a:rPr lang="zh-TW" altLang="en-US" sz="4400" dirty="0" smtClean="0">
                <a:solidFill>
                  <a:schemeClr val="accent6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 </a:t>
            </a:r>
            <a:endParaRPr lang="zh-TW" altLang="en-US" sz="4400" dirty="0">
              <a:solidFill>
                <a:schemeClr val="accent6">
                  <a:lumMod val="50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195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9351264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55334" y="1825625"/>
            <a:ext cx="7237928" cy="67287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放學後</a:t>
            </a:r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時間分配</a:t>
            </a:r>
            <a:r>
              <a:rPr lang="en-US" altLang="zh-TW" sz="3600" dirty="0" smtClean="0">
                <a:solidFill>
                  <a:schemeClr val="accent6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?</a:t>
            </a:r>
          </a:p>
        </p:txBody>
      </p:sp>
      <p:sp>
        <p:nvSpPr>
          <p:cNvPr id="5" name="橢圓 4"/>
          <p:cNvSpPr/>
          <p:nvPr/>
        </p:nvSpPr>
        <p:spPr>
          <a:xfrm>
            <a:off x="858591" y="1027902"/>
            <a:ext cx="3859369" cy="3937715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6533" y="2333977"/>
            <a:ext cx="2747496" cy="1325563"/>
          </a:xfrm>
        </p:spPr>
        <p:txBody>
          <a:bodyPr>
            <a:noAutofit/>
          </a:bodyPr>
          <a:lstStyle/>
          <a:p>
            <a:r>
              <a:rPr lang="zh-TW" altLang="en-US" sz="9600" dirty="0" smtClean="0">
                <a:solidFill>
                  <a:schemeClr val="bg1"/>
                </a:solidFill>
                <a:latin typeface="華康粗黑體(P)" panose="020B0700000000000000" pitchFamily="34" charset="-120"/>
                <a:ea typeface="華康粗黑體(P)" panose="020B0700000000000000" pitchFamily="34" charset="-120"/>
              </a:rPr>
              <a:t>提問</a:t>
            </a:r>
            <a:endParaRPr lang="zh-TW" altLang="en-US" sz="9600" dirty="0">
              <a:solidFill>
                <a:schemeClr val="bg1"/>
              </a:solidFill>
              <a:latin typeface="華康粗黑體(P)" panose="020B0700000000000000" pitchFamily="34" charset="-120"/>
              <a:ea typeface="華康粗黑體(P)" panose="020B0700000000000000" pitchFamily="34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969669" y="1164015"/>
            <a:ext cx="3637211" cy="3665485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717958" y="2781390"/>
            <a:ext cx="713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chemeClr val="accent5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A:</a:t>
            </a: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記事本上排代辦事項及預設時間</a:t>
            </a:r>
            <a:endParaRPr lang="en-US" altLang="zh-TW" sz="3600" dirty="0">
              <a:solidFill>
                <a:schemeClr val="accent6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了解甚麼時間做甚麼事 善用時間</a:t>
            </a:r>
          </a:p>
        </p:txBody>
      </p:sp>
    </p:spTree>
    <p:extLst>
      <p:ext uri="{BB962C8B-B14F-4D97-AF65-F5344CB8AC3E}">
        <p14:creationId xmlns:p14="http://schemas.microsoft.com/office/powerpoint/2010/main" val="336508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80056" y="2588653"/>
            <a:ext cx="3048000" cy="967803"/>
          </a:xfrm>
        </p:spPr>
        <p:txBody>
          <a:bodyPr/>
          <a:lstStyle/>
          <a:p>
            <a:r>
              <a:rPr lang="zh-TW" altLang="en-US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粗黑體(P)" panose="020B0700000000000000" pitchFamily="34" charset="-120"/>
                <a:ea typeface="華康粗黑體(P)" panose="020B0700000000000000" pitchFamily="34" charset="-120"/>
              </a:rPr>
              <a:t>生物</a:t>
            </a:r>
            <a:endParaRPr lang="zh-TW" altLang="en-US" u="sng" dirty="0">
              <a:solidFill>
                <a:schemeClr val="accent4">
                  <a:lumMod val="60000"/>
                  <a:lumOff val="40000"/>
                </a:schemeClr>
              </a:solidFill>
              <a:latin typeface="華康粗黑體(P)" panose="020B0700000000000000" pitchFamily="34" charset="-120"/>
              <a:ea typeface="華康粗黑體(P)" panose="020B0700000000000000" pitchFamily="34" charset="-120"/>
            </a:endParaRPr>
          </a:p>
        </p:txBody>
      </p:sp>
      <p:pic>
        <p:nvPicPr>
          <p:cNvPr id="1026" name="Picture 2" descr="角落小生物- 自訂樣式素材@ Aika 的相簿:: 痞客邦: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048249"/>
            <a:ext cx="571500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409127" y="1881563"/>
            <a:ext cx="866318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*高一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學習</a:t>
            </a:r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重點</a:t>
            </a:r>
            <a:endParaRPr lang="en-US" altLang="zh-TW" sz="2800" dirty="0" smtClean="0">
              <a:solidFill>
                <a:schemeClr val="tx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zh-TW" alt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r>
              <a:rPr lang="en-US" altLang="zh-TW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1.</a:t>
            </a:r>
            <a:r>
              <a:rPr lang="zh-TW" alt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把</a:t>
            </a:r>
            <a:r>
              <a:rPr lang="zh-TW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死背知識轉為</a:t>
            </a:r>
            <a:r>
              <a:rPr lang="zh-TW" alt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活用</a:t>
            </a:r>
            <a:endParaRPr lang="en-US" altLang="zh-TW" sz="3600" dirty="0" smtClean="0">
              <a:solidFill>
                <a:schemeClr val="accent4">
                  <a:lumMod val="60000"/>
                  <a:lumOff val="4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r>
              <a:rPr lang="en-US" altLang="zh-TW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2.</a:t>
            </a:r>
            <a:r>
              <a:rPr lang="zh-TW" alt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科學史</a:t>
            </a:r>
            <a:endParaRPr lang="en-US" altLang="zh-TW" sz="3600" dirty="0" smtClean="0">
              <a:solidFill>
                <a:schemeClr val="accent4">
                  <a:lumMod val="60000"/>
                  <a:lumOff val="4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r>
              <a:rPr lang="en-US" altLang="zh-TW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3.</a:t>
            </a:r>
            <a:r>
              <a:rPr lang="zh-TW" alt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以</a:t>
            </a:r>
            <a:r>
              <a:rPr lang="zh-TW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圖表為主軸理解</a:t>
            </a:r>
            <a:r>
              <a:rPr lang="zh-TW" alt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概念</a:t>
            </a:r>
            <a:endParaRPr lang="en-US" altLang="zh-TW" sz="3600" dirty="0" smtClean="0">
              <a:solidFill>
                <a:schemeClr val="accent4">
                  <a:lumMod val="60000"/>
                  <a:lumOff val="4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r>
              <a:rPr lang="en-US" altLang="zh-TW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4.</a:t>
            </a:r>
            <a:r>
              <a:rPr lang="zh-TW" alt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解題有系統處裡</a:t>
            </a:r>
            <a:endParaRPr lang="zh-TW" alt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77058" y="14540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初談生物內容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84" y="688943"/>
            <a:ext cx="44196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7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62825" y="2734838"/>
            <a:ext cx="2188335" cy="1325563"/>
          </a:xfrm>
        </p:spPr>
        <p:txBody>
          <a:bodyPr/>
          <a:lstStyle/>
          <a:p>
            <a:r>
              <a:rPr lang="zh-TW" altLang="en-US" sz="6000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粗黑體(P)" panose="020B0700000000000000" pitchFamily="34" charset="-120"/>
                <a:ea typeface="華康粗黑體(P)" panose="020B0700000000000000" pitchFamily="34" charset="-120"/>
              </a:rPr>
              <a:t>提問</a:t>
            </a:r>
            <a:endParaRPr lang="zh-TW" altLang="en-US" sz="6000" u="sng" dirty="0">
              <a:solidFill>
                <a:schemeClr val="accent4">
                  <a:lumMod val="60000"/>
                  <a:lumOff val="40000"/>
                </a:schemeClr>
              </a:solidFill>
              <a:latin typeface="華康粗黑體(P)" panose="020B0700000000000000" pitchFamily="34" charset="-120"/>
              <a:ea typeface="華康粗黑體(P)" panose="020B0700000000000000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13985" y="2381049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想試著了解自己對知識掌握程度該怎麼辦</a:t>
            </a:r>
            <a:r>
              <a:rPr lang="en-US" altLang="zh-TW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?</a:t>
            </a:r>
          </a:p>
          <a:p>
            <a:pPr marL="0" indent="0">
              <a:buNone/>
            </a:pPr>
            <a:r>
              <a:rPr lang="en-US" altLang="zh-TW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A:</a:t>
            </a:r>
            <a:r>
              <a:rPr lang="zh-TW" altLang="en-US" sz="3600" dirty="0" smtClean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購買題本測驗 課本附有測驗卷</a:t>
            </a:r>
            <a:endParaRPr lang="zh-TW" altLang="en-US" sz="3600" dirty="0">
              <a:solidFill>
                <a:schemeClr val="tx2">
                  <a:lumMod val="75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394"/>
            <a:ext cx="44196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-1152980"/>
            <a:ext cx="14862218" cy="9784293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-914401" y="3585113"/>
            <a:ext cx="9144000" cy="1655762"/>
          </a:xfrm>
        </p:spPr>
        <p:txBody>
          <a:bodyPr/>
          <a:lstStyle/>
          <a:p>
            <a:r>
              <a:rPr lang="zh-TW" altLang="en-US" sz="3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讀</a:t>
            </a:r>
            <a:r>
              <a:rPr lang="zh-TW" altLang="en-US" sz="3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萬卷書 </a:t>
            </a:r>
            <a:r>
              <a:rPr lang="zh-TW" altLang="en-US" sz="3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行萬里路</a:t>
            </a:r>
            <a:endParaRPr lang="en-US" altLang="zh-TW" sz="36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endParaRPr lang="zh-TW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69701" y="1074847"/>
            <a:ext cx="5975797" cy="2527191"/>
          </a:xfrm>
        </p:spPr>
        <p:txBody>
          <a:bodyPr>
            <a:noAutofit/>
          </a:bodyPr>
          <a:lstStyle/>
          <a:p>
            <a:r>
              <a:rPr lang="zh-TW" altLang="en-US" sz="9600" b="1" u="sng" dirty="0" smtClean="0">
                <a:solidFill>
                  <a:schemeClr val="bg1"/>
                </a:solidFill>
                <a:latin typeface="華康粗黑體(P)" panose="020B0700000000000000" pitchFamily="34" charset="-120"/>
                <a:ea typeface="華康粗黑體(P)" panose="020B0700000000000000" pitchFamily="34" charset="-120"/>
              </a:rPr>
              <a:t>地球科學</a:t>
            </a:r>
            <a:endParaRPr lang="zh-TW" altLang="en-US" sz="9600" b="1" u="sng" dirty="0">
              <a:solidFill>
                <a:schemeClr val="bg1"/>
              </a:solidFill>
              <a:latin typeface="華康粗黑體(P)" panose="020B0700000000000000" pitchFamily="34" charset="-120"/>
              <a:ea typeface="華康粗黑體(P)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264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1336" y="-1463464"/>
            <a:ext cx="14863336" cy="978492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82899" y="1936347"/>
            <a:ext cx="1995152" cy="1940193"/>
          </a:xfrm>
        </p:spPr>
        <p:txBody>
          <a:bodyPr>
            <a:noAutofit/>
          </a:bodyPr>
          <a:lstStyle/>
          <a:p>
            <a:r>
              <a:rPr lang="zh-TW" altLang="en-US" sz="5400" b="1" u="sng" dirty="0" smtClean="0">
                <a:solidFill>
                  <a:schemeClr val="bg1"/>
                </a:solidFill>
                <a:latin typeface="華康粗黑體(P)" panose="020B0700000000000000" pitchFamily="34" charset="-120"/>
                <a:ea typeface="華康粗黑體(P)" panose="020B0700000000000000" pitchFamily="34" charset="-120"/>
              </a:rPr>
              <a:t>如何學習</a:t>
            </a:r>
            <a:endParaRPr lang="zh-TW" altLang="en-US" sz="5400" b="1" u="sng" dirty="0">
              <a:solidFill>
                <a:schemeClr val="bg1"/>
              </a:solidFill>
              <a:latin typeface="華康粗黑體(P)" panose="020B0700000000000000" pitchFamily="34" charset="-120"/>
              <a:ea typeface="華康粗黑體(P)" panose="020B0700000000000000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7533" y="1855418"/>
            <a:ext cx="9683839" cy="4351338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細讀課本  講義</a:t>
            </a:r>
            <a:r>
              <a:rPr lang="en-US" altLang="zh-TW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(</a:t>
            </a: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講義知識較片段</a:t>
            </a:r>
            <a:r>
              <a:rPr lang="en-US" altLang="zh-TW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)</a:t>
            </a:r>
          </a:p>
          <a:p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課本上的圖表</a:t>
            </a:r>
            <a:r>
              <a:rPr lang="en-US" altLang="zh-TW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(</a:t>
            </a: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超重要</a:t>
            </a:r>
            <a:r>
              <a:rPr lang="en-US" altLang="zh-TW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)</a:t>
            </a: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通常使對應上方內容作舉例</a:t>
            </a:r>
            <a:r>
              <a:rPr lang="en-US" altLang="zh-TW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or</a:t>
            </a: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補充 幫助理解</a:t>
            </a:r>
            <a:endParaRPr lang="en-US" altLang="zh-TW" dirty="0" smtClean="0">
              <a:solidFill>
                <a:schemeClr val="bg1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zh-TW" altLang="en-US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除了定性</a:t>
            </a:r>
            <a:r>
              <a:rPr lang="en-US" altLang="zh-TW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性質</a:t>
            </a:r>
            <a:r>
              <a:rPr lang="en-US" altLang="zh-TW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) </a:t>
            </a:r>
            <a:r>
              <a:rPr lang="zh-TW" altLang="en-US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也要定量</a:t>
            </a:r>
            <a:r>
              <a:rPr lang="en-US" altLang="zh-TW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數據</a:t>
            </a:r>
            <a:r>
              <a:rPr lang="en-US" altLang="zh-TW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)</a:t>
            </a:r>
          </a:p>
          <a:p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公式 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→</a:t>
            </a: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有時間</a:t>
            </a:r>
            <a:r>
              <a:rPr lang="en-US" altLang="zh-TW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-</a:t>
            </a: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理解</a:t>
            </a:r>
            <a:endParaRPr lang="en-US" altLang="zh-TW" dirty="0" smtClean="0">
              <a:solidFill>
                <a:schemeClr val="bg1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         沒時間</a:t>
            </a:r>
            <a:r>
              <a:rPr lang="en-US" altLang="zh-TW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-</a:t>
            </a: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死背</a:t>
            </a:r>
            <a:endParaRPr lang="en-US" altLang="zh-TW" dirty="0" smtClean="0">
              <a:solidFill>
                <a:schemeClr val="bg1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75763" y="1944710"/>
            <a:ext cx="2060620" cy="208637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75763" y="4493585"/>
            <a:ext cx="24817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通常與日常</a:t>
            </a:r>
            <a:r>
              <a:rPr lang="zh-TW" altLang="en-US" sz="2000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有關</a:t>
            </a:r>
            <a:endParaRPr lang="en-US" altLang="zh-TW" sz="2000" dirty="0" smtClean="0">
              <a:solidFill>
                <a:schemeClr val="bg1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en-US" altLang="zh-TW" sz="2000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(</a:t>
            </a:r>
            <a:r>
              <a:rPr lang="zh-TW" altLang="en-US" sz="2000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處處都是知識 問題</a:t>
            </a:r>
            <a:r>
              <a:rPr lang="en-US" altLang="zh-TW" sz="2000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)</a:t>
            </a:r>
          </a:p>
        </p:txBody>
      </p:sp>
      <p:sp>
        <p:nvSpPr>
          <p:cNvPr id="8" name="矩形 7"/>
          <p:cNvSpPr/>
          <p:nvPr/>
        </p:nvSpPr>
        <p:spPr>
          <a:xfrm>
            <a:off x="1028163" y="2097110"/>
            <a:ext cx="2060620" cy="208637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3994817" y="5129538"/>
            <a:ext cx="7559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bg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不能只用背的</a:t>
            </a:r>
            <a:endParaRPr lang="en-US" altLang="zh-TW" sz="3200" dirty="0" smtClean="0">
              <a:solidFill>
                <a:schemeClr val="bg2">
                  <a:lumMod val="75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zh-TW" altLang="en-US" sz="3200" dirty="0">
                <a:solidFill>
                  <a:schemeClr val="bg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段考後檢討</a:t>
            </a:r>
            <a:r>
              <a:rPr lang="zh-TW" altLang="en-US" sz="3200" dirty="0" smtClean="0">
                <a:solidFill>
                  <a:schemeClr val="bg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問題原因 </a:t>
            </a:r>
            <a:r>
              <a:rPr lang="zh-TW" altLang="en-US" sz="3200" dirty="0">
                <a:solidFill>
                  <a:schemeClr val="bg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下次不要再犯</a:t>
            </a:r>
          </a:p>
        </p:txBody>
      </p:sp>
    </p:spTree>
    <p:extLst>
      <p:ext uri="{BB962C8B-B14F-4D97-AF65-F5344CB8AC3E}">
        <p14:creationId xmlns:p14="http://schemas.microsoft.com/office/powerpoint/2010/main" val="15086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5668" y="-1463464"/>
            <a:ext cx="14863336" cy="978492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2166" y="2325116"/>
            <a:ext cx="2016617" cy="1325563"/>
          </a:xfrm>
        </p:spPr>
        <p:txBody>
          <a:bodyPr>
            <a:noAutofit/>
          </a:bodyPr>
          <a:lstStyle/>
          <a:p>
            <a:r>
              <a:rPr lang="zh-TW" altLang="en-US" sz="6600" b="1" u="sng" dirty="0" smtClean="0">
                <a:solidFill>
                  <a:schemeClr val="bg1"/>
                </a:solidFill>
                <a:latin typeface="華康粗黑體(P)" panose="020B0700000000000000" pitchFamily="34" charset="-120"/>
                <a:ea typeface="華康粗黑體(P)" panose="020B0700000000000000" pitchFamily="34" charset="-120"/>
              </a:rPr>
              <a:t>提問</a:t>
            </a:r>
            <a:endParaRPr lang="zh-TW" altLang="en-US" sz="6600" b="1" u="sng" dirty="0">
              <a:solidFill>
                <a:schemeClr val="bg1"/>
              </a:solidFill>
              <a:latin typeface="華康粗黑體(P)" panose="020B0700000000000000" pitchFamily="34" charset="-120"/>
              <a:ea typeface="華康粗黑體(P)" panose="020B0700000000000000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32786" y="1475010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地科 </a:t>
            </a:r>
            <a:r>
              <a:rPr lang="en-US" altLang="zh-TW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?</a:t>
            </a: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地理</a:t>
            </a:r>
            <a:r>
              <a:rPr lang="en-US" altLang="zh-TW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?</a:t>
            </a:r>
          </a:p>
          <a:p>
            <a:pPr marL="0" indent="0">
              <a:buNone/>
            </a:pPr>
            <a:r>
              <a:rPr lang="en-US" altLang="zh-TW" sz="2000" dirty="0" smtClean="0">
                <a:solidFill>
                  <a:schemeClr val="bg1">
                    <a:lumMod val="8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A:</a:t>
            </a:r>
            <a:r>
              <a:rPr lang="zh-TW" altLang="en-US" sz="3200" u="sng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地科</a:t>
            </a: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比較著重於探討背後成因</a:t>
            </a:r>
            <a:endParaRPr lang="en-US" altLang="zh-TW" dirty="0" smtClean="0">
              <a:solidFill>
                <a:schemeClr val="bg1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solidFill>
                  <a:schemeClr val="bg1">
                    <a:lumMod val="8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內容主要是地下、宇宙</a:t>
            </a:r>
            <a:r>
              <a:rPr lang="en-US" altLang="zh-TW" sz="2400" dirty="0" smtClean="0">
                <a:solidFill>
                  <a:schemeClr val="bg1">
                    <a:lumMod val="8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…</a:t>
            </a:r>
          </a:p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r>
              <a:rPr lang="zh-TW" altLang="en-US" sz="3200" u="sng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地理</a:t>
            </a:r>
            <a:r>
              <a:rPr lang="en-US" altLang="zh-TW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(</a:t>
            </a: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分類</a:t>
            </a:r>
            <a:r>
              <a:rPr lang="en-US" altLang="zh-TW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)</a:t>
            </a: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較局限於地表現象</a:t>
            </a:r>
            <a:endParaRPr lang="en-US" altLang="zh-TW" dirty="0" smtClean="0">
              <a:solidFill>
                <a:schemeClr val="bg1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0" indent="0">
              <a:buNone/>
            </a:pPr>
            <a:r>
              <a:rPr lang="en-US" altLang="zh-TW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2.</a:t>
            </a: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如何</a:t>
            </a:r>
            <a:r>
              <a:rPr lang="zh-TW" altLang="en-US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做地科</a:t>
            </a: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筆記</a:t>
            </a:r>
            <a:endParaRPr lang="en-US" altLang="zh-TW" dirty="0" smtClean="0">
              <a:solidFill>
                <a:schemeClr val="bg1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0" indent="0">
              <a:buNone/>
            </a:pPr>
            <a:r>
              <a:rPr lang="en-US" altLang="zh-TW" sz="2000" dirty="0" smtClean="0">
                <a:solidFill>
                  <a:schemeClr val="bg1">
                    <a:lumMod val="8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A:</a:t>
            </a: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筆記跟講義不太一樣，它是屬於自己給自己的診斷書</a:t>
            </a:r>
            <a:endParaRPr lang="en-US" altLang="zh-TW" dirty="0" smtClean="0">
              <a:solidFill>
                <a:schemeClr val="bg1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哪邊不熟、不清楚就記起來</a:t>
            </a:r>
            <a:endParaRPr lang="en-US" altLang="zh-TW" dirty="0">
              <a:solidFill>
                <a:schemeClr val="bg1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0" indent="0">
              <a:buNone/>
            </a:pPr>
            <a:r>
              <a:rPr lang="en-US" altLang="zh-TW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(</a:t>
            </a:r>
            <a:r>
              <a:rPr lang="zh-TW" altLang="en-US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筆記方式可以上網找</a:t>
            </a:r>
            <a:r>
              <a:rPr lang="en-US" altLang="zh-TW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)</a:t>
            </a:r>
            <a:endParaRPr lang="zh-TW" altLang="en-US" dirty="0">
              <a:solidFill>
                <a:schemeClr val="bg1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75763" y="1944710"/>
            <a:ext cx="2060620" cy="208637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28163" y="2097110"/>
            <a:ext cx="2060620" cy="208637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13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90163" y="-2137893"/>
            <a:ext cx="14359943" cy="10769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14271" y="2498501"/>
            <a:ext cx="1893194" cy="895552"/>
          </a:xfrm>
        </p:spPr>
        <p:txBody>
          <a:bodyPr>
            <a:noAutofit/>
          </a:bodyPr>
          <a:lstStyle/>
          <a:p>
            <a:r>
              <a:rPr lang="zh-TW" altLang="en-US" sz="6600" u="sng" dirty="0" smtClean="0">
                <a:solidFill>
                  <a:schemeClr val="tx2">
                    <a:lumMod val="75000"/>
                  </a:schemeClr>
                </a:solidFill>
                <a:latin typeface="華康粗黑體(P)" panose="020B0700000000000000" pitchFamily="34" charset="-120"/>
                <a:ea typeface="華康粗黑體(P)" panose="020B0700000000000000" pitchFamily="34" charset="-120"/>
              </a:rPr>
              <a:t>地理</a:t>
            </a:r>
            <a:endParaRPr lang="zh-TW" altLang="en-US" sz="6600" u="sng" dirty="0">
              <a:solidFill>
                <a:schemeClr val="tx2">
                  <a:lumMod val="75000"/>
                </a:schemeClr>
              </a:solidFill>
              <a:latin typeface="華康粗黑體(P)" panose="020B0700000000000000" pitchFamily="34" charset="-120"/>
              <a:ea typeface="華康粗黑體(P)" panose="020B0700000000000000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27479" y="1247697"/>
            <a:ext cx="9822287" cy="4292711"/>
          </a:xfrm>
        </p:spPr>
        <p:txBody>
          <a:bodyPr>
            <a:normAutofit fontScale="25000" lnSpcReduction="20000"/>
          </a:bodyPr>
          <a:lstStyle/>
          <a:p>
            <a:pPr lvl="0" algn="l"/>
            <a:r>
              <a:rPr lang="zh-TW" altLang="en-US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螢光筆盡量準備</a:t>
            </a:r>
            <a:r>
              <a:rPr lang="en-US" altLang="zh-TW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2</a:t>
            </a:r>
            <a:r>
              <a:rPr lang="zh-TW" altLang="en-US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支、原子筆</a:t>
            </a:r>
            <a:r>
              <a:rPr lang="en-US" altLang="zh-TW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3</a:t>
            </a:r>
            <a:r>
              <a:rPr lang="zh-TW" altLang="en-US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支</a:t>
            </a:r>
            <a:r>
              <a:rPr lang="en-US" altLang="zh-TW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(</a:t>
            </a:r>
            <a:r>
              <a:rPr lang="zh-TW" altLang="en-US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黑盡量避免</a:t>
            </a:r>
            <a:r>
              <a:rPr lang="en-US" altLang="zh-TW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)</a:t>
            </a:r>
          </a:p>
          <a:p>
            <a:pPr marL="514350" lvl="0" indent="-514350" algn="l">
              <a:buFont typeface="+mj-lt"/>
              <a:buAutoNum type="arabicPeriod"/>
            </a:pPr>
            <a:r>
              <a:rPr lang="en-US" altLang="zh-TW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3</a:t>
            </a:r>
            <a:r>
              <a:rPr lang="zh-TW" altLang="en-US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天之內做筆記，避免記憶力下降</a:t>
            </a:r>
            <a:endParaRPr lang="en-US" altLang="zh-TW" sz="13500" dirty="0">
              <a:solidFill>
                <a:schemeClr val="tx2">
                  <a:lumMod val="75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lvl="0" indent="-514350" algn="l">
              <a:buFont typeface="+mj-lt"/>
              <a:buAutoNum type="arabicPeriod"/>
            </a:pPr>
            <a:r>
              <a:rPr lang="zh-TW" altLang="en-US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多抄筆記</a:t>
            </a:r>
            <a:endParaRPr lang="en-US" altLang="zh-TW" sz="13500" dirty="0">
              <a:solidFill>
                <a:schemeClr val="tx2">
                  <a:lumMod val="75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lvl="0" indent="-514350" algn="l">
              <a:buFont typeface="+mj-lt"/>
              <a:buAutoNum type="arabicPeriod"/>
            </a:pPr>
            <a:r>
              <a:rPr lang="zh-TW" altLang="en-US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筆記方法</a:t>
            </a:r>
            <a:r>
              <a:rPr lang="en-US" altLang="zh-TW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:</a:t>
            </a:r>
            <a:r>
              <a:rPr lang="zh-TW" altLang="en-US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表格 搭配課本講義</a:t>
            </a:r>
            <a:endParaRPr lang="en-US" altLang="zh-TW" sz="13500" dirty="0">
              <a:solidFill>
                <a:schemeClr val="tx2">
                  <a:lumMod val="75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lvl="0" indent="-514350" algn="l">
              <a:buFont typeface="+mj-lt"/>
              <a:buAutoNum type="arabicPeriod"/>
            </a:pPr>
            <a:r>
              <a:rPr lang="zh-TW" altLang="en-US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考試</a:t>
            </a:r>
            <a:r>
              <a:rPr lang="en-US" altLang="zh-TW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:</a:t>
            </a:r>
            <a:r>
              <a:rPr lang="zh-TW" altLang="en-US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圈關鍵字</a:t>
            </a:r>
            <a:endParaRPr lang="en-US" altLang="zh-TW" sz="13500" dirty="0">
              <a:solidFill>
                <a:schemeClr val="tx2">
                  <a:lumMod val="75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lvl="0" indent="-514350" algn="l">
              <a:buFont typeface="+mj-lt"/>
              <a:buAutoNum type="arabicPeriod"/>
            </a:pPr>
            <a:r>
              <a:rPr lang="zh-TW" altLang="en-US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預習</a:t>
            </a:r>
            <a:endParaRPr lang="en-US" altLang="zh-TW" sz="13500" dirty="0">
              <a:solidFill>
                <a:schemeClr val="tx2">
                  <a:lumMod val="75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lvl="0" indent="-514350" algn="l">
              <a:buFont typeface="+mj-lt"/>
              <a:buAutoNum type="arabicPeriod"/>
            </a:pPr>
            <a:r>
              <a:rPr lang="zh-TW" altLang="en-US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訂正考卷，理解每個選項</a:t>
            </a:r>
            <a:endParaRPr lang="en-US" altLang="zh-TW" sz="13500" dirty="0">
              <a:solidFill>
                <a:schemeClr val="tx2">
                  <a:lumMod val="75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lvl="0" indent="-514350" algn="l">
              <a:buFont typeface="+mj-lt"/>
              <a:buAutoNum type="arabicPeriod"/>
            </a:pPr>
            <a:r>
              <a:rPr lang="zh-TW" altLang="en-US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理解</a:t>
            </a:r>
            <a:r>
              <a:rPr lang="en-US" altLang="zh-TW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-</a:t>
            </a:r>
            <a:r>
              <a:rPr lang="zh-TW" altLang="en-US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整理</a:t>
            </a:r>
            <a:r>
              <a:rPr lang="en-US" altLang="zh-TW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-</a:t>
            </a:r>
            <a:r>
              <a:rPr lang="zh-TW" altLang="en-US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做題目</a:t>
            </a:r>
            <a:endParaRPr lang="en-US" altLang="zh-TW" sz="13500" dirty="0">
              <a:solidFill>
                <a:schemeClr val="tx2">
                  <a:lumMod val="75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lvl="0" indent="-514350" algn="l">
              <a:buFont typeface="+mj-lt"/>
              <a:buAutoNum type="arabicPeriod"/>
            </a:pPr>
            <a:r>
              <a:rPr lang="zh-TW" altLang="en-US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流程筆記</a:t>
            </a:r>
            <a:endParaRPr lang="en-US" altLang="zh-TW" sz="13500" dirty="0">
              <a:solidFill>
                <a:schemeClr val="tx2">
                  <a:lumMod val="75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lvl="0" indent="-514350" algn="l">
              <a:buFont typeface="+mj-lt"/>
              <a:buAutoNum type="arabicPeriod"/>
            </a:pPr>
            <a:r>
              <a:rPr lang="zh-TW" altLang="en-US" sz="13500" dirty="0">
                <a:solidFill>
                  <a:schemeClr val="tx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圖文一起看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340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25000"/>
              </a:schemeClr>
            </a:gs>
            <a:gs pos="76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284" y="-1439214"/>
            <a:ext cx="12260687" cy="9195515"/>
          </a:xfrm>
          <a:prstGeom prst="rect">
            <a:avLst/>
          </a:prstGeom>
        </p:spPr>
      </p:pic>
      <p:sp>
        <p:nvSpPr>
          <p:cNvPr id="30" name="橢圓 29"/>
          <p:cNvSpPr/>
          <p:nvPr/>
        </p:nvSpPr>
        <p:spPr>
          <a:xfrm>
            <a:off x="-2806709" y="-1801891"/>
            <a:ext cx="10880785" cy="10350120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105824" y="1114051"/>
            <a:ext cx="3060735" cy="2209128"/>
          </a:xfrm>
        </p:spPr>
        <p:txBody>
          <a:bodyPr>
            <a:noAutofit/>
          </a:bodyPr>
          <a:lstStyle/>
          <a:p>
            <a:pPr algn="r"/>
            <a:r>
              <a:rPr lang="zh-TW" altLang="en-US" sz="9600" b="1" dirty="0" smtClean="0">
                <a:solidFill>
                  <a:schemeClr val="bg1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國文</a:t>
            </a:r>
            <a:endParaRPr lang="zh-TW" altLang="en-US" sz="9600" b="1" dirty="0">
              <a:solidFill>
                <a:schemeClr val="bg1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75860" y="3513009"/>
            <a:ext cx="1528292" cy="719294"/>
          </a:xfrm>
        </p:spPr>
        <p:txBody>
          <a:bodyPr>
            <a:noAutofit/>
          </a:bodyPr>
          <a:lstStyle/>
          <a:p>
            <a:r>
              <a:rPr lang="zh-TW" alt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華康楷書體W7" panose="03000709000000000000" pitchFamily="65" charset="-120"/>
                <a:ea typeface="華康楷書體W7" panose="03000709000000000000" pitchFamily="65" charset="-120"/>
              </a:rPr>
              <a:t>預習</a:t>
            </a:r>
            <a:endParaRPr lang="zh-TW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華康楷書體W7" panose="03000709000000000000" pitchFamily="65" charset="-120"/>
              <a:ea typeface="華康楷書體W7" panose="03000709000000000000" pitchFamily="65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8712901" y="287736"/>
            <a:ext cx="1772992" cy="1668348"/>
            <a:chOff x="8895008" y="338337"/>
            <a:chExt cx="1772992" cy="1668348"/>
          </a:xfrm>
        </p:grpSpPr>
        <p:sp>
          <p:nvSpPr>
            <p:cNvPr id="15" name="橢圓 14"/>
            <p:cNvSpPr/>
            <p:nvPr/>
          </p:nvSpPr>
          <p:spPr>
            <a:xfrm>
              <a:off x="8895008" y="338337"/>
              <a:ext cx="1772992" cy="16683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9225975" y="587977"/>
              <a:ext cx="1204417" cy="1092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華康特粗楷體(P)" panose="03000900000000000000" pitchFamily="66" charset="-120"/>
                  <a:ea typeface="華康特粗楷體(P)" panose="03000900000000000000" pitchFamily="66" charset="-120"/>
                </a:rPr>
                <a:t>筆記             </a:t>
              </a:r>
              <a:r>
                <a:rPr lang="zh-TW" altLang="en-US" sz="2800" dirty="0" smtClean="0">
                  <a:solidFill>
                    <a:schemeClr val="bg1">
                      <a:lumMod val="50000"/>
                    </a:schemeClr>
                  </a:solidFill>
                  <a:latin typeface="華康特粗楷體(P)" panose="03000900000000000000" pitchFamily="66" charset="-120"/>
                  <a:ea typeface="華康特粗楷體(P)" panose="03000900000000000000" pitchFamily="66" charset="-120"/>
                </a:rPr>
                <a:t>方法</a:t>
              </a:r>
              <a:endParaRPr lang="zh-TW" altLang="en-US" sz="2800" dirty="0">
                <a:solidFill>
                  <a:schemeClr val="bg1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endParaRPr>
            </a:p>
          </p:txBody>
        </p:sp>
        <p:sp>
          <p:nvSpPr>
            <p:cNvPr id="12" name="橢圓 11"/>
            <p:cNvSpPr/>
            <p:nvPr/>
          </p:nvSpPr>
          <p:spPr>
            <a:xfrm>
              <a:off x="9017356" y="446064"/>
              <a:ext cx="1528295" cy="145289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橢圓 4"/>
          <p:cNvSpPr/>
          <p:nvPr/>
        </p:nvSpPr>
        <p:spPr>
          <a:xfrm>
            <a:off x="9424545" y="2612923"/>
            <a:ext cx="1818172" cy="172421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9569484" y="2748586"/>
            <a:ext cx="1528295" cy="14528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9750552" y="2969336"/>
            <a:ext cx="1339814" cy="1077218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閱讀   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策略</a:t>
            </a:r>
            <a:endParaRPr lang="zh-TW" altLang="en-US" sz="2800" dirty="0">
              <a:solidFill>
                <a:schemeClr val="bg1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8714335" y="4917825"/>
            <a:ext cx="1771558" cy="1676554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6" name="群組 25"/>
          <p:cNvGrpSpPr/>
          <p:nvPr/>
        </p:nvGrpSpPr>
        <p:grpSpPr>
          <a:xfrm>
            <a:off x="8843629" y="5033910"/>
            <a:ext cx="1519915" cy="1429932"/>
            <a:chOff x="6911658" y="4376894"/>
            <a:chExt cx="1528295" cy="1452893"/>
          </a:xfrm>
          <a:noFill/>
        </p:grpSpPr>
        <p:sp>
          <p:nvSpPr>
            <p:cNvPr id="21" name="橢圓 20"/>
            <p:cNvSpPr/>
            <p:nvPr/>
          </p:nvSpPr>
          <p:spPr>
            <a:xfrm>
              <a:off x="6911658" y="4376894"/>
              <a:ext cx="1528295" cy="145289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7113001" y="4493538"/>
              <a:ext cx="1117181" cy="121960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solidFill>
                    <a:schemeClr val="bg1"/>
                  </a:solidFill>
                  <a:latin typeface="華康特粗楷體(P)" panose="03000900000000000000" pitchFamily="66" charset="-120"/>
                  <a:ea typeface="華康特粗楷體(P)" panose="03000900000000000000" pitchFamily="66" charset="-120"/>
                </a:rPr>
                <a:t>內在思考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169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1999" cy="68600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427" y="165973"/>
            <a:ext cx="2793642" cy="1325563"/>
          </a:xfrm>
        </p:spPr>
        <p:txBody>
          <a:bodyPr>
            <a:noAutofit/>
          </a:bodyPr>
          <a:lstStyle/>
          <a:p>
            <a:r>
              <a:rPr lang="zh-TW" altLang="en-US" sz="6600" u="sng" dirty="0" smtClean="0">
                <a:solidFill>
                  <a:schemeClr val="tx2">
                    <a:lumMod val="50000"/>
                  </a:schemeClr>
                </a:solidFill>
                <a:latin typeface="華康粗黑體(P)" panose="020B0700000000000000" pitchFamily="34" charset="-120"/>
                <a:ea typeface="華康粗黑體(P)" panose="020B0700000000000000" pitchFamily="34" charset="-120"/>
              </a:rPr>
              <a:t>歷史</a:t>
            </a:r>
            <a:endParaRPr lang="zh-TW" altLang="en-US" sz="6600" u="sng" dirty="0">
              <a:solidFill>
                <a:schemeClr val="tx2">
                  <a:lumMod val="50000"/>
                </a:schemeClr>
              </a:solidFill>
              <a:latin typeface="華康粗黑體(P)" panose="020B0700000000000000" pitchFamily="34" charset="-120"/>
              <a:ea typeface="華康粗黑體(P)" panose="020B0700000000000000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7427" y="1653642"/>
            <a:ext cx="12024573" cy="486306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sz="40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閱讀技巧</a:t>
            </a:r>
            <a:endParaRPr lang="en-US" altLang="zh-TW" sz="4000" dirty="0" smtClean="0">
              <a:solidFill>
                <a:schemeClr val="tx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zh-TW" altLang="en-US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主軸 標題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r>
              <a:rPr lang="zh-TW" altLang="en-US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endParaRPr lang="en-US" altLang="zh-TW" dirty="0" smtClean="0">
              <a:solidFill>
                <a:schemeClr val="tx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0" indent="0" algn="just">
              <a:buNone/>
            </a:pPr>
            <a:r>
              <a:rPr lang="en-US" altLang="zh-TW" dirty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r>
              <a:rPr lang="en-US" altLang="zh-TW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        </a:t>
            </a:r>
            <a:r>
              <a:rPr lang="zh-TW" altLang="en-US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*標題  課文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內容 </a:t>
            </a:r>
            <a:r>
              <a:rPr lang="zh-TW" altLang="en-US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插圖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(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地圖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100%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重要</a:t>
            </a:r>
            <a:r>
              <a:rPr lang="en-US" altLang="zh-TW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)</a:t>
            </a:r>
            <a:r>
              <a:rPr lang="zh-TW" altLang="en-US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、表格   小字、註解</a:t>
            </a:r>
            <a:endParaRPr lang="en-US" altLang="zh-TW" dirty="0" smtClean="0">
              <a:solidFill>
                <a:schemeClr val="tx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0" indent="0" algn="just">
              <a:buNone/>
            </a:pPr>
            <a:r>
              <a:rPr lang="en-US" altLang="zh-TW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2.</a:t>
            </a:r>
            <a:r>
              <a:rPr lang="zh-TW" altLang="en-US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專有名詞</a:t>
            </a:r>
            <a:endParaRPr lang="en-US" altLang="zh-TW" dirty="0" smtClean="0">
              <a:solidFill>
                <a:schemeClr val="tx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專有</a:t>
            </a:r>
            <a:r>
              <a:rPr lang="zh-TW" altLang="en-US" sz="40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名詞</a:t>
            </a:r>
            <a:endParaRPr lang="en-US" altLang="zh-TW" sz="4000" dirty="0" smtClean="0">
              <a:solidFill>
                <a:schemeClr val="tx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*人名、時間、地點 </a:t>
            </a:r>
            <a:endParaRPr lang="en-US" altLang="zh-TW" dirty="0" smtClean="0">
              <a:solidFill>
                <a:schemeClr val="tx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40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筆記</a:t>
            </a:r>
            <a:endParaRPr lang="en-US" altLang="zh-TW" sz="4000" dirty="0" smtClean="0">
              <a:solidFill>
                <a:schemeClr val="tx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條列</a:t>
            </a:r>
            <a:r>
              <a:rPr lang="zh-TW" altLang="en-US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式</a:t>
            </a:r>
            <a:endParaRPr lang="en-US" altLang="zh-TW" dirty="0" smtClean="0">
              <a:solidFill>
                <a:schemeClr val="tx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表格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梳</a:t>
            </a:r>
            <a:r>
              <a:rPr lang="zh-TW" altLang="en-US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整</a:t>
            </a:r>
            <a:endParaRPr lang="en-US" altLang="zh-TW" dirty="0" smtClean="0">
              <a:solidFill>
                <a:schemeClr val="tx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indent="-514350">
              <a:buFont typeface="+mj-lt"/>
              <a:buAutoNum type="arabicPeriod"/>
            </a:pPr>
            <a:endParaRPr lang="zh-TW" altLang="en-US" dirty="0">
              <a:solidFill>
                <a:schemeClr val="tx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280338" y="1952952"/>
            <a:ext cx="437881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地圖 理想 不看標題就理解</a:t>
            </a:r>
            <a:endParaRPr lang="en-US" altLang="zh-TW" sz="2000" dirty="0" smtClean="0">
              <a:solidFill>
                <a:schemeClr val="tx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zh-TW" altLang="en-US" sz="2000" dirty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圖片</a:t>
            </a:r>
            <a:r>
              <a:rPr lang="en-US" altLang="zh-TW" sz="2000" dirty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ex</a:t>
            </a:r>
            <a:r>
              <a:rPr lang="zh-TW" altLang="en-US" sz="20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特色</a:t>
            </a:r>
            <a:endParaRPr lang="en-US" altLang="zh-TW" sz="2000" dirty="0" smtClean="0">
              <a:solidFill>
                <a:schemeClr val="tx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endParaRPr lang="zh-TW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5941454" y="1952952"/>
            <a:ext cx="575256" cy="34332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右箭號 20"/>
          <p:cNvSpPr/>
          <p:nvPr/>
        </p:nvSpPr>
        <p:spPr>
          <a:xfrm>
            <a:off x="2498501" y="2910625"/>
            <a:ext cx="244699" cy="90152"/>
          </a:xfrm>
          <a:prstGeom prst="rightArrow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21"/>
          <p:cNvSpPr/>
          <p:nvPr/>
        </p:nvSpPr>
        <p:spPr>
          <a:xfrm>
            <a:off x="4247881" y="2910625"/>
            <a:ext cx="244699" cy="90152"/>
          </a:xfrm>
          <a:prstGeom prst="rightArrow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右箭號 22"/>
          <p:cNvSpPr/>
          <p:nvPr/>
        </p:nvSpPr>
        <p:spPr>
          <a:xfrm>
            <a:off x="8884276" y="2908421"/>
            <a:ext cx="244699" cy="90152"/>
          </a:xfrm>
          <a:prstGeom prst="rightArrow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696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1999" cy="68600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8500" y="250031"/>
            <a:ext cx="2008030" cy="1325563"/>
          </a:xfrm>
        </p:spPr>
        <p:txBody>
          <a:bodyPr>
            <a:normAutofit/>
          </a:bodyPr>
          <a:lstStyle/>
          <a:p>
            <a:r>
              <a:rPr lang="zh-TW" altLang="en-US" sz="6600" u="sng" dirty="0" smtClean="0">
                <a:solidFill>
                  <a:schemeClr val="tx2">
                    <a:lumMod val="50000"/>
                  </a:schemeClr>
                </a:solidFill>
                <a:latin typeface="華康粗黑體(P)" panose="020B0700000000000000" pitchFamily="34" charset="-120"/>
                <a:ea typeface="華康粗黑體(P)" panose="020B0700000000000000" pitchFamily="34" charset="-120"/>
              </a:rPr>
              <a:t>提問</a:t>
            </a:r>
            <a:endParaRPr lang="zh-TW" altLang="en-US" sz="6600" u="sng" dirty="0">
              <a:solidFill>
                <a:schemeClr val="tx2">
                  <a:lumMod val="50000"/>
                </a:schemeClr>
              </a:solidFill>
              <a:latin typeface="華康粗黑體(P)" panose="020B0700000000000000" pitchFamily="34" charset="-120"/>
              <a:ea typeface="華康粗黑體(P)" panose="020B0700000000000000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5988" y="2417807"/>
            <a:ext cx="11606011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6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年份要記嗎</a:t>
            </a:r>
            <a:endParaRPr lang="en-US" altLang="zh-TW" sz="3600" dirty="0" smtClean="0">
              <a:solidFill>
                <a:schemeClr val="tx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0" indent="0">
              <a:buNone/>
            </a:pPr>
            <a:r>
              <a:rPr lang="en-US" altLang="zh-TW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A:</a:t>
            </a:r>
            <a:r>
              <a:rPr lang="zh-TW" altLang="en-US" sz="36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世紀</a:t>
            </a:r>
            <a:r>
              <a:rPr lang="zh-TW" altLang="en-US" sz="3600" dirty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為主 重要事件 戰役精準</a:t>
            </a:r>
            <a:r>
              <a:rPr lang="zh-TW" altLang="en-US" sz="36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年分</a:t>
            </a:r>
            <a:r>
              <a:rPr lang="en-US" altLang="zh-TW" sz="36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(</a:t>
            </a:r>
            <a:r>
              <a:rPr lang="zh-TW" altLang="en-US" sz="36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年份為判斷標準</a:t>
            </a:r>
            <a:r>
              <a:rPr lang="en-US" altLang="zh-TW" sz="36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36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2.</a:t>
            </a:r>
            <a:r>
              <a:rPr lang="zh-TW" altLang="en-US" sz="36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小考和大考出題不同</a:t>
            </a:r>
            <a:r>
              <a:rPr lang="en-US" altLang="zh-TW" sz="36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?</a:t>
            </a:r>
          </a:p>
          <a:p>
            <a:pPr marL="0" indent="0">
              <a:buNone/>
            </a:pPr>
            <a:r>
              <a:rPr lang="en-US" altLang="zh-TW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A:</a:t>
            </a:r>
            <a:r>
              <a:rPr lang="zh-TW" altLang="en-US" sz="36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小考</a:t>
            </a:r>
            <a:r>
              <a:rPr lang="zh-TW" altLang="en-US" sz="3600" dirty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重課本內容 </a:t>
            </a:r>
            <a:r>
              <a:rPr lang="en-US" altLang="zh-TW" sz="36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;</a:t>
            </a:r>
            <a:r>
              <a:rPr lang="zh-TW" altLang="en-US" sz="3600" dirty="0" smtClean="0">
                <a:solidFill>
                  <a:schemeClr val="tx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大考方向著重觀念、脈絡、大觀念</a:t>
            </a:r>
            <a:endParaRPr lang="en-US" altLang="zh-TW" sz="3600" dirty="0" smtClean="0">
              <a:solidFill>
                <a:schemeClr val="tx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817476" y="3430015"/>
            <a:ext cx="261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2">
                    <a:lumMod val="50000"/>
                  </a:schemeClr>
                </a:solidFill>
                <a:latin typeface="華康粗黑體(P)" panose="020B0700000000000000" pitchFamily="34" charset="-120"/>
                <a:ea typeface="華康粗黑體(P)" panose="020B0700000000000000" pitchFamily="34" charset="-120"/>
              </a:rPr>
              <a:t>次序</a:t>
            </a:r>
            <a:endParaRPr lang="zh-TW" altLang="en-US" sz="3200" dirty="0">
              <a:solidFill>
                <a:schemeClr val="tx2">
                  <a:lumMod val="50000"/>
                </a:schemeClr>
              </a:solidFill>
              <a:latin typeface="華康粗黑體(P)" panose="020B0700000000000000" pitchFamily="34" charset="-120"/>
              <a:ea typeface="華康粗黑體(P)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157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70015"/>
            <a:ext cx="3151909" cy="1346661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43770" y="1338876"/>
            <a:ext cx="7446330" cy="7638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1.</a:t>
            </a:r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定義</a:t>
            </a:r>
            <a:r>
              <a:rPr lang="zh-TW" altLang="en-US" sz="48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色筆</a:t>
            </a:r>
            <a:r>
              <a:rPr lang="zh-TW" alt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用途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、</a:t>
            </a:r>
            <a:r>
              <a:rPr lang="zh-TW" alt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 </a:t>
            </a:r>
            <a:r>
              <a:rPr lang="zh-TW" altLang="en-US" sz="48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符號</a:t>
            </a:r>
            <a:r>
              <a:rPr lang="zh-TW" alt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定義</a:t>
            </a:r>
            <a:endParaRPr lang="en-US" altLang="zh-TW" sz="4800" dirty="0" smtClean="0">
              <a:solidFill>
                <a:schemeClr val="tx1">
                  <a:lumMod val="75000"/>
                  <a:lumOff val="2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736766" y="3765453"/>
            <a:ext cx="6340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3.</a:t>
            </a:r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持續不斷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刻意</a:t>
            </a:r>
            <a:r>
              <a:rPr lang="zh-TW" alt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練習</a:t>
            </a:r>
            <a:endParaRPr lang="en-US" altLang="zh-TW" sz="4800" dirty="0" smtClean="0">
              <a:solidFill>
                <a:schemeClr val="tx1">
                  <a:lumMod val="75000"/>
                  <a:lumOff val="2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 </a:t>
            </a:r>
            <a:r>
              <a:rPr lang="zh-TW" alt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   </a:t>
            </a:r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直到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養成習慣</a:t>
            </a:r>
            <a:endParaRPr lang="en-US" altLang="zh-TW" sz="4800" dirty="0">
              <a:solidFill>
                <a:schemeClr val="tx1">
                  <a:lumMod val="75000"/>
                  <a:lumOff val="2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643770" y="2634614"/>
            <a:ext cx="8520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2.</a:t>
            </a:r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累積自己</a:t>
            </a: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的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國文筆記本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987243" y="1416676"/>
            <a:ext cx="3507484" cy="3349916"/>
            <a:chOff x="8895008" y="338337"/>
            <a:chExt cx="1772992" cy="1668348"/>
          </a:xfrm>
        </p:grpSpPr>
        <p:sp>
          <p:nvSpPr>
            <p:cNvPr id="7" name="橢圓 6"/>
            <p:cNvSpPr/>
            <p:nvPr/>
          </p:nvSpPr>
          <p:spPr>
            <a:xfrm>
              <a:off x="8895008" y="338337"/>
              <a:ext cx="1772992" cy="1668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9288781" y="600021"/>
              <a:ext cx="131804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7200" b="1" dirty="0" smtClean="0">
                  <a:solidFill>
                    <a:schemeClr val="bg1"/>
                  </a:solidFill>
                  <a:latin typeface="華康楷書體W7" panose="03000709000000000000" pitchFamily="65" charset="-120"/>
                  <a:ea typeface="華康楷書體W7" panose="03000709000000000000" pitchFamily="65" charset="-120"/>
                </a:rPr>
                <a:t>筆記</a:t>
              </a:r>
              <a:endParaRPr lang="en-US" altLang="zh-TW" sz="7200" b="1" dirty="0" smtClean="0">
                <a:solidFill>
                  <a:schemeClr val="bg1"/>
                </a:solidFill>
                <a:latin typeface="華康楷書體W7" panose="03000709000000000000" pitchFamily="65" charset="-120"/>
                <a:ea typeface="華康楷書體W7" panose="03000709000000000000" pitchFamily="65" charset="-120"/>
              </a:endParaRPr>
            </a:p>
            <a:p>
              <a:r>
                <a:rPr lang="zh-TW" altLang="en-US" sz="6600" dirty="0" smtClean="0">
                  <a:solidFill>
                    <a:schemeClr val="bg1">
                      <a:lumMod val="85000"/>
                    </a:schemeClr>
                  </a:solidFill>
                  <a:latin typeface="華康楷書體W7" panose="03000709000000000000" pitchFamily="65" charset="-120"/>
                  <a:ea typeface="華康楷書體W7" panose="03000709000000000000" pitchFamily="65" charset="-120"/>
                </a:rPr>
                <a:t>方法</a:t>
              </a:r>
              <a:endParaRPr lang="zh-TW" altLang="en-US" sz="6600" dirty="0">
                <a:solidFill>
                  <a:schemeClr val="bg1">
                    <a:lumMod val="85000"/>
                  </a:schemeClr>
                </a:solidFill>
                <a:latin typeface="華康楷書體W7" panose="03000709000000000000" pitchFamily="65" charset="-120"/>
                <a:ea typeface="華康楷書體W7" panose="03000709000000000000" pitchFamily="65" charset="-120"/>
              </a:endParaRPr>
            </a:p>
          </p:txBody>
        </p:sp>
        <p:sp>
          <p:nvSpPr>
            <p:cNvPr id="9" name="橢圓 8"/>
            <p:cNvSpPr/>
            <p:nvPr/>
          </p:nvSpPr>
          <p:spPr>
            <a:xfrm>
              <a:off x="9017356" y="446064"/>
              <a:ext cx="1528295" cy="145289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923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流程圖: 替代處理程序 18"/>
          <p:cNvSpPr/>
          <p:nvPr/>
        </p:nvSpPr>
        <p:spPr>
          <a:xfrm>
            <a:off x="3810883" y="3762128"/>
            <a:ext cx="8342483" cy="91014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0" y="0"/>
            <a:ext cx="373361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208" y="4639111"/>
            <a:ext cx="2388919" cy="1325563"/>
          </a:xfrm>
        </p:spPr>
        <p:txBody>
          <a:bodyPr>
            <a:normAutofit fontScale="90000"/>
          </a:bodyPr>
          <a:lstStyle/>
          <a:p>
            <a:r>
              <a:rPr lang="en-US" altLang="zh-TW" sz="9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4</a:t>
            </a:r>
            <a:r>
              <a:rPr lang="zh-TW" alt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步驟</a:t>
            </a:r>
            <a:endParaRPr lang="zh-TW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858" y="1503140"/>
            <a:ext cx="219506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7200" b="1" dirty="0">
                <a:solidFill>
                  <a:prstClr val="white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閱讀</a:t>
            </a:r>
            <a:r>
              <a:rPr lang="zh-TW" altLang="en-US" sz="6600" dirty="0">
                <a:solidFill>
                  <a:prstClr val="white">
                    <a:lumMod val="50000"/>
                  </a:prst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策略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649907" y="470914"/>
            <a:ext cx="11912958" cy="910144"/>
            <a:chOff x="331820" y="705514"/>
            <a:chExt cx="11912958" cy="910144"/>
          </a:xfrm>
        </p:grpSpPr>
        <p:sp>
          <p:nvSpPr>
            <p:cNvPr id="10" name="流程圖: 替代處理程序 9"/>
            <p:cNvSpPr/>
            <p:nvPr/>
          </p:nvSpPr>
          <p:spPr>
            <a:xfrm>
              <a:off x="3492796" y="705514"/>
              <a:ext cx="8394405" cy="910144"/>
            </a:xfrm>
            <a:prstGeom prst="flowChartAlternateProcess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31820" y="843706"/>
              <a:ext cx="1191295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7"/>
              <a:r>
                <a:rPr lang="en-US" altLang="zh-TW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1.</a:t>
              </a:r>
              <a:r>
                <a:rPr lang="zh-TW" altLang="en-US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略讀課文、對照</a:t>
              </a:r>
              <a:r>
                <a:rPr lang="zh-TW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注</a:t>
              </a:r>
              <a:r>
                <a:rPr lang="zh-TW" altLang="en-US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譯、思考</a:t>
              </a:r>
              <a:r>
                <a:rPr lang="zh-TW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段</a:t>
              </a:r>
              <a:r>
                <a:rPr lang="zh-TW" altLang="en-US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旨、文</a:t>
              </a:r>
              <a:r>
                <a:rPr lang="zh-TW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意</a:t>
              </a:r>
              <a:endPara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</p:txBody>
        </p:sp>
      </p:grpSp>
      <p:sp>
        <p:nvSpPr>
          <p:cNvPr id="13" name="向下箭號 12"/>
          <p:cNvSpPr/>
          <p:nvPr/>
        </p:nvSpPr>
        <p:spPr>
          <a:xfrm>
            <a:off x="7225048" y="1484200"/>
            <a:ext cx="1004552" cy="5059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3810883" y="2156063"/>
            <a:ext cx="8635859" cy="910144"/>
            <a:chOff x="3849517" y="2971671"/>
            <a:chExt cx="8635859" cy="910144"/>
          </a:xfrm>
        </p:grpSpPr>
        <p:sp>
          <p:nvSpPr>
            <p:cNvPr id="15" name="流程圖: 替代處理程序 14"/>
            <p:cNvSpPr/>
            <p:nvPr/>
          </p:nvSpPr>
          <p:spPr>
            <a:xfrm>
              <a:off x="3849517" y="2971671"/>
              <a:ext cx="8394405" cy="910144"/>
            </a:xfrm>
            <a:prstGeom prst="flowChartAlternateProcess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3888151" y="3134355"/>
              <a:ext cx="859722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2.</a:t>
              </a:r>
              <a:r>
                <a:rPr lang="zh-TW" altLang="en-US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精讀課文、對照翻譯、檢核</a:t>
              </a:r>
              <a:r>
                <a:rPr lang="zh-TW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段</a:t>
              </a:r>
              <a:r>
                <a:rPr lang="zh-TW" altLang="en-US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旨、思考</a:t>
              </a:r>
              <a:r>
                <a:rPr lang="zh-TW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文意</a:t>
              </a:r>
              <a:endPara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</p:txBody>
        </p:sp>
      </p:grpSp>
      <p:sp>
        <p:nvSpPr>
          <p:cNvPr id="17" name="向下箭號 16"/>
          <p:cNvSpPr/>
          <p:nvPr/>
        </p:nvSpPr>
        <p:spPr>
          <a:xfrm>
            <a:off x="7225048" y="3133518"/>
            <a:ext cx="1004552" cy="5059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3849517" y="3930101"/>
            <a:ext cx="85972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3.</a:t>
            </a:r>
            <a:r>
              <a:rPr lang="zh-TW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判斷修辭、文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意</a:t>
            </a:r>
            <a:r>
              <a:rPr lang="zh-TW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賞析、自我提問、答案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確認</a:t>
            </a:r>
          </a:p>
        </p:txBody>
      </p:sp>
      <p:sp>
        <p:nvSpPr>
          <p:cNvPr id="21" name="流程圖: 替代處理程序 20"/>
          <p:cNvSpPr/>
          <p:nvPr/>
        </p:nvSpPr>
        <p:spPr>
          <a:xfrm>
            <a:off x="3810883" y="5372105"/>
            <a:ext cx="8342483" cy="91014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160510" y="5523355"/>
            <a:ext cx="11796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8"/>
            <a:r>
              <a:rPr lang="en-US" altLang="zh-TW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4.</a:t>
            </a:r>
            <a:r>
              <a:rPr lang="zh-TW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實際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做題 翻查出處 確實訂正 補充筆記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22" name="向下箭號 21"/>
          <p:cNvSpPr/>
          <p:nvPr/>
        </p:nvSpPr>
        <p:spPr>
          <a:xfrm>
            <a:off x="7204311" y="4830214"/>
            <a:ext cx="1004552" cy="5059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85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0" y="0"/>
            <a:ext cx="12192000" cy="204774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95110" y="627725"/>
            <a:ext cx="7178049" cy="1241697"/>
          </a:xfrm>
        </p:spPr>
        <p:txBody>
          <a:bodyPr>
            <a:normAutofit fontScale="90000"/>
          </a:bodyPr>
          <a:lstStyle/>
          <a:p>
            <a:r>
              <a:rPr lang="zh-TW" altLang="en-US" sz="10700" b="1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內在思考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grpSp>
        <p:nvGrpSpPr>
          <p:cNvPr id="14" name="群組 13"/>
          <p:cNvGrpSpPr/>
          <p:nvPr/>
        </p:nvGrpSpPr>
        <p:grpSpPr>
          <a:xfrm>
            <a:off x="973202" y="2474085"/>
            <a:ext cx="1944709" cy="1922978"/>
            <a:chOff x="838200" y="2514264"/>
            <a:chExt cx="1944709" cy="1922978"/>
          </a:xfrm>
        </p:grpSpPr>
        <p:sp>
          <p:nvSpPr>
            <p:cNvPr id="10" name="橢圓 9"/>
            <p:cNvSpPr/>
            <p:nvPr/>
          </p:nvSpPr>
          <p:spPr>
            <a:xfrm>
              <a:off x="838200" y="2514264"/>
              <a:ext cx="1944709" cy="192297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1303582" y="2875997"/>
              <a:ext cx="110476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200" dirty="0">
                  <a:solidFill>
                    <a:schemeClr val="bg1"/>
                  </a:solidFill>
                  <a:latin typeface="華康特粗楷體(P)" panose="03000900000000000000" pitchFamily="66" charset="-120"/>
                  <a:ea typeface="華康特粗楷體(P)" panose="03000900000000000000" pitchFamily="66" charset="-120"/>
                </a:rPr>
                <a:t>實際練習</a:t>
              </a:r>
              <a:endParaRPr lang="en-US" altLang="zh-TW" sz="3200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3737604" y="4397063"/>
            <a:ext cx="1944709" cy="1922978"/>
            <a:chOff x="4474421" y="4584408"/>
            <a:chExt cx="1944709" cy="1922978"/>
          </a:xfrm>
        </p:grpSpPr>
        <p:sp>
          <p:nvSpPr>
            <p:cNvPr id="11" name="橢圓 10"/>
            <p:cNvSpPr/>
            <p:nvPr/>
          </p:nvSpPr>
          <p:spPr>
            <a:xfrm>
              <a:off x="4474421" y="4584408"/>
              <a:ext cx="1944709" cy="192297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4949571" y="4727734"/>
              <a:ext cx="124946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200" dirty="0">
                  <a:solidFill>
                    <a:schemeClr val="bg1"/>
                  </a:solidFill>
                  <a:latin typeface="華康特粗楷體(P)" panose="03000900000000000000" pitchFamily="66" charset="-120"/>
                  <a:ea typeface="華康特粗楷體(P)" panose="03000900000000000000" pitchFamily="66" charset="-120"/>
                </a:rPr>
                <a:t>學習觀察反饋</a:t>
              </a:r>
              <a:endParaRPr lang="en-US" altLang="zh-TW" sz="3200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6502006" y="2561933"/>
            <a:ext cx="1944709" cy="1922978"/>
            <a:chOff x="7145951" y="2514264"/>
            <a:chExt cx="1944709" cy="1922978"/>
          </a:xfrm>
        </p:grpSpPr>
        <p:sp>
          <p:nvSpPr>
            <p:cNvPr id="13" name="橢圓 12"/>
            <p:cNvSpPr/>
            <p:nvPr/>
          </p:nvSpPr>
          <p:spPr>
            <a:xfrm>
              <a:off x="7145951" y="2514264"/>
              <a:ext cx="1944709" cy="192297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7673984" y="2690923"/>
              <a:ext cx="108364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200" dirty="0">
                  <a:solidFill>
                    <a:schemeClr val="bg1"/>
                  </a:solidFill>
                  <a:latin typeface="華康特粗楷體(P)" panose="03000900000000000000" pitchFamily="66" charset="-120"/>
                  <a:ea typeface="華康特粗楷體(P)" panose="03000900000000000000" pitchFamily="66" charset="-120"/>
                </a:rPr>
                <a:t>操控變動因子</a:t>
              </a:r>
              <a:endParaRPr lang="en-US" altLang="zh-TW" sz="3200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8936112" y="4484911"/>
            <a:ext cx="1944709" cy="1922978"/>
            <a:chOff x="9618693" y="2306617"/>
            <a:chExt cx="1944709" cy="1922978"/>
          </a:xfrm>
        </p:grpSpPr>
        <p:sp>
          <p:nvSpPr>
            <p:cNvPr id="12" name="橢圓 11"/>
            <p:cNvSpPr/>
            <p:nvPr/>
          </p:nvSpPr>
          <p:spPr>
            <a:xfrm>
              <a:off x="9618693" y="2306617"/>
              <a:ext cx="1944709" cy="192297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9938367" y="2729497"/>
              <a:ext cx="150912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200" dirty="0" smtClean="0">
                  <a:solidFill>
                    <a:schemeClr val="bg1"/>
                  </a:solidFill>
                  <a:latin typeface="華康特粗楷體(P)" panose="03000900000000000000" pitchFamily="66" charset="-120"/>
                  <a:ea typeface="華康特粗楷體(P)" panose="03000900000000000000" pitchFamily="66" charset="-120"/>
                </a:rPr>
                <a:t>過程</a:t>
              </a:r>
              <a:endParaRPr lang="en-US" altLang="zh-TW" sz="3200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endParaRPr>
            </a:p>
            <a:p>
              <a:r>
                <a:rPr lang="zh-TW" altLang="en-US" sz="3200" dirty="0" smtClean="0">
                  <a:solidFill>
                    <a:schemeClr val="bg1"/>
                  </a:solidFill>
                  <a:latin typeface="華康特粗楷體(P)" panose="03000900000000000000" pitchFamily="66" charset="-120"/>
                  <a:ea typeface="華康特粗楷體(P)" panose="03000900000000000000" pitchFamily="66" charset="-120"/>
                </a:rPr>
                <a:t>合理化</a:t>
              </a:r>
              <a:endParaRPr lang="zh-TW" altLang="en-US" sz="3200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endParaRPr>
            </a:p>
          </p:txBody>
        </p:sp>
      </p:grpSp>
      <p:cxnSp>
        <p:nvCxnSpPr>
          <p:cNvPr id="23" name="直線單箭頭接點 22"/>
          <p:cNvCxnSpPr>
            <a:stCxn id="10" idx="5"/>
          </p:cNvCxnSpPr>
          <p:nvPr/>
        </p:nvCxnSpPr>
        <p:spPr>
          <a:xfrm>
            <a:off x="2633115" y="4115449"/>
            <a:ext cx="1204789" cy="8300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 flipV="1">
            <a:off x="5563673" y="4115449"/>
            <a:ext cx="1120462" cy="7923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>
            <a:stCxn id="13" idx="5"/>
          </p:cNvCxnSpPr>
          <p:nvPr/>
        </p:nvCxnSpPr>
        <p:spPr>
          <a:xfrm>
            <a:off x="8161919" y="4203297"/>
            <a:ext cx="977957" cy="7421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43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9" y="265015"/>
            <a:ext cx="12192000" cy="659298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24394" y="2333154"/>
            <a:ext cx="3846491" cy="1013508"/>
          </a:xfrm>
        </p:spPr>
        <p:txBody>
          <a:bodyPr>
            <a:noAutofit/>
          </a:bodyPr>
          <a:lstStyle/>
          <a:p>
            <a:r>
              <a:rPr lang="zh-TW" altLang="en-US" sz="9600" b="1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英文</a:t>
            </a:r>
            <a:endParaRPr lang="zh-TW" altLang="en-US" sz="9600" b="1" dirty="0"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50549" y="3561507"/>
            <a:ext cx="4006307" cy="340148"/>
          </a:xfrm>
        </p:spPr>
        <p:txBody>
          <a:bodyPr>
            <a:noAutofit/>
          </a:bodyPr>
          <a:lstStyle/>
          <a:p>
            <a:r>
              <a:rPr lang="zh-TW" altLang="en-US" sz="3200" dirty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國高中英文學習差異</a:t>
            </a:r>
          </a:p>
        </p:txBody>
      </p:sp>
      <p:sp>
        <p:nvSpPr>
          <p:cNvPr id="4" name="矩形 3"/>
          <p:cNvSpPr/>
          <p:nvPr/>
        </p:nvSpPr>
        <p:spPr>
          <a:xfrm>
            <a:off x="2106776" y="4043966"/>
            <a:ext cx="3057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accent4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單字量變多 文法複雜</a:t>
            </a:r>
          </a:p>
        </p:txBody>
      </p:sp>
      <p:sp>
        <p:nvSpPr>
          <p:cNvPr id="8" name="矩形 7"/>
          <p:cNvSpPr/>
          <p:nvPr/>
        </p:nvSpPr>
        <p:spPr>
          <a:xfrm>
            <a:off x="8548232" y="918994"/>
            <a:ext cx="1581002" cy="95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u="sng" dirty="0">
                <a:latin typeface="華康粗黑體" panose="020B0709000000000000" pitchFamily="49" charset="-120"/>
                <a:ea typeface="華康粗黑體" panose="020B0709000000000000" pitchFamily="49" charset="-120"/>
              </a:rPr>
              <a:t>單字</a:t>
            </a:r>
          </a:p>
        </p:txBody>
      </p:sp>
      <p:sp>
        <p:nvSpPr>
          <p:cNvPr id="10" name="矩形 9"/>
          <p:cNvSpPr/>
          <p:nvPr/>
        </p:nvSpPr>
        <p:spPr>
          <a:xfrm>
            <a:off x="8553903" y="2031408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u="sng" dirty="0">
                <a:latin typeface="華康粗黑體" panose="020B0709000000000000" pitchFamily="49" charset="-120"/>
                <a:ea typeface="華康粗黑體" panose="020B0709000000000000" pitchFamily="49" charset="-120"/>
              </a:rPr>
              <a:t>閱讀</a:t>
            </a:r>
          </a:p>
        </p:txBody>
      </p:sp>
      <p:sp>
        <p:nvSpPr>
          <p:cNvPr id="11" name="矩形 10"/>
          <p:cNvSpPr/>
          <p:nvPr/>
        </p:nvSpPr>
        <p:spPr>
          <a:xfrm>
            <a:off x="8553903" y="4779825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u="sng" dirty="0">
                <a:latin typeface="華康粗黑體" panose="020B0709000000000000" pitchFamily="49" charset="-120"/>
                <a:ea typeface="華康粗黑體" panose="020B0709000000000000" pitchFamily="49" charset="-120"/>
              </a:rPr>
              <a:t>口說</a:t>
            </a:r>
          </a:p>
        </p:txBody>
      </p:sp>
      <p:sp>
        <p:nvSpPr>
          <p:cNvPr id="12" name="矩形 11"/>
          <p:cNvSpPr/>
          <p:nvPr/>
        </p:nvSpPr>
        <p:spPr>
          <a:xfrm>
            <a:off x="8553903" y="3221171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u="sng" dirty="0">
                <a:latin typeface="華康粗黑體" panose="020B0709000000000000" pitchFamily="49" charset="-120"/>
                <a:ea typeface="華康粗黑體" panose="020B0709000000000000" pitchFamily="49" charset="-120"/>
              </a:rPr>
              <a:t>寫作</a:t>
            </a:r>
          </a:p>
        </p:txBody>
      </p:sp>
      <p:sp>
        <p:nvSpPr>
          <p:cNvPr id="5" name="矩形 4"/>
          <p:cNvSpPr/>
          <p:nvPr/>
        </p:nvSpPr>
        <p:spPr>
          <a:xfrm>
            <a:off x="1750549" y="450686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400" b="1" dirty="0">
                <a:solidFill>
                  <a:schemeClr val="accent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語言學習是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長時間累積</a:t>
            </a:r>
          </a:p>
          <a:p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按時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預 </a:t>
            </a:r>
            <a:r>
              <a:rPr lang="zh-TW" altLang="en-US" sz="2800" b="1" dirty="0" smtClean="0">
                <a:solidFill>
                  <a:schemeClr val="accent5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、複習</a:t>
            </a:r>
            <a:endParaRPr lang="zh-TW" altLang="en-US" sz="2800" b="1" dirty="0">
              <a:solidFill>
                <a:schemeClr val="accent5">
                  <a:lumMod val="75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相信自己持之以恆就能進步</a:t>
            </a:r>
          </a:p>
          <a:p>
            <a:endParaRPr lang="zh-TW" altLang="en-US" sz="2800" b="1" dirty="0">
              <a:solidFill>
                <a:schemeClr val="accent2">
                  <a:lumMod val="50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34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5"/>
          <p:cNvSpPr/>
          <p:nvPr/>
        </p:nvSpPr>
        <p:spPr>
          <a:xfrm>
            <a:off x="5692462" y="996523"/>
            <a:ext cx="4945487" cy="4520485"/>
          </a:xfrm>
          <a:prstGeom prst="wedgeRoundRectCallout">
            <a:avLst>
              <a:gd name="adj1" fmla="val -45312"/>
              <a:gd name="adj2" fmla="val 3258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26087" y="2365237"/>
            <a:ext cx="2677733" cy="1190628"/>
          </a:xfrm>
        </p:spPr>
        <p:txBody>
          <a:bodyPr>
            <a:noAutofit/>
          </a:bodyPr>
          <a:lstStyle/>
          <a:p>
            <a:r>
              <a:rPr lang="zh-TW" altLang="en-US" sz="9600" b="1" u="sng" dirty="0" smtClean="0">
                <a:solidFill>
                  <a:schemeClr val="bg2">
                    <a:lumMod val="2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單字</a:t>
            </a:r>
            <a:endParaRPr lang="zh-TW" altLang="en-US" sz="9600" b="1" u="sng" dirty="0">
              <a:solidFill>
                <a:schemeClr val="bg2">
                  <a:lumMod val="25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388993" y="1722593"/>
            <a:ext cx="3875467" cy="3248651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600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抄寫法</a:t>
            </a:r>
            <a:endParaRPr lang="en-US" altLang="zh-TW" sz="3600" dirty="0" smtClean="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圖像記憶</a:t>
            </a:r>
            <a:r>
              <a:rPr lang="zh-TW" altLang="en-US" sz="3600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法</a:t>
            </a:r>
            <a:endParaRPr lang="en-US" altLang="zh-TW" sz="3600" dirty="0" smtClean="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主題記憶</a:t>
            </a:r>
            <a:r>
              <a:rPr lang="zh-TW" altLang="en-US" sz="3600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法</a:t>
            </a:r>
            <a:endParaRPr lang="en-US" altLang="zh-TW" sz="3600" dirty="0" smtClean="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間隔重複</a:t>
            </a:r>
            <a:endParaRPr lang="en-US" altLang="zh-TW" sz="3600" dirty="0" smtClean="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使用單字</a:t>
            </a:r>
            <a:endParaRPr lang="en-US" altLang="zh-TW" sz="3600" dirty="0" smtClean="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77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5393029" y="1815921"/>
            <a:ext cx="5103253" cy="36704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7146" y="2837869"/>
            <a:ext cx="2896673" cy="1325563"/>
          </a:xfrm>
        </p:spPr>
        <p:txBody>
          <a:bodyPr>
            <a:noAutofit/>
          </a:bodyPr>
          <a:lstStyle/>
          <a:p>
            <a:r>
              <a:rPr lang="zh-TW" altLang="en-US" sz="9600" b="1" u="sng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閱讀</a:t>
            </a:r>
            <a:endParaRPr lang="zh-TW" altLang="en-US" sz="9600" b="1" u="sng" dirty="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08939" y="2166099"/>
            <a:ext cx="6580031" cy="274637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600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理解文章大意</a:t>
            </a:r>
            <a:endParaRPr lang="en-US" altLang="zh-TW" sz="3600" dirty="0" smtClean="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細讀</a:t>
            </a:r>
            <a:r>
              <a:rPr lang="zh-TW" altLang="en-US" sz="3600" dirty="0" smtClean="0">
                <a:solidFill>
                  <a:schemeClr val="accent2">
                    <a:lumMod val="75000"/>
                  </a:schemeClr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細節、論點</a:t>
            </a:r>
            <a:endParaRPr lang="en-US" altLang="zh-TW" sz="3600" dirty="0" smtClean="0">
              <a:solidFill>
                <a:schemeClr val="accent2">
                  <a:lumMod val="75000"/>
                </a:schemeClr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推論作者態度、觀點 </a:t>
            </a:r>
            <a:endParaRPr lang="en-US" altLang="zh-TW" sz="3600" dirty="0" smtClean="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分析</a:t>
            </a:r>
            <a:r>
              <a:rPr lang="zh-TW" altLang="en-US" sz="36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文章結構</a:t>
            </a:r>
          </a:p>
        </p:txBody>
      </p:sp>
    </p:spTree>
    <p:extLst>
      <p:ext uri="{BB962C8B-B14F-4D97-AF65-F5344CB8AC3E}">
        <p14:creationId xmlns:p14="http://schemas.microsoft.com/office/powerpoint/2010/main" val="4747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5731099" cy="69803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3218645" cy="1309129"/>
          </a:xfrm>
        </p:spPr>
        <p:txBody>
          <a:bodyPr>
            <a:noAutofit/>
          </a:bodyPr>
          <a:lstStyle/>
          <a:p>
            <a:r>
              <a:rPr lang="zh-TW" altLang="en-US" sz="9600" b="1" u="sng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口說</a:t>
            </a:r>
            <a:endParaRPr lang="zh-TW" altLang="en-US" sz="9600" b="1" u="sng" dirty="0">
              <a:solidFill>
                <a:schemeClr val="bg1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5167" y="3490174"/>
            <a:ext cx="3952742" cy="9304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dirty="0" smtClean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把握課堂練習機會</a:t>
            </a:r>
            <a:endParaRPr lang="zh-TW" altLang="en-US" sz="3600" dirty="0">
              <a:solidFill>
                <a:schemeClr val="bg1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353836" y="234859"/>
            <a:ext cx="318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u="sng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寫作</a:t>
            </a:r>
            <a:endParaRPr lang="zh-TW" altLang="en-US" sz="9600" b="1" u="sng" dirty="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993227" y="3220299"/>
            <a:ext cx="4906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嘗試寫出文法正確句子</a:t>
            </a:r>
            <a:endParaRPr lang="en-US" altLang="zh-TW" sz="3600" dirty="0" smtClean="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r>
              <a:rPr lang="zh-TW" altLang="en-US" sz="3600" dirty="0"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運用學過的文法</a:t>
            </a:r>
          </a:p>
        </p:txBody>
      </p:sp>
    </p:spTree>
    <p:extLst>
      <p:ext uri="{BB962C8B-B14F-4D97-AF65-F5344CB8AC3E}">
        <p14:creationId xmlns:p14="http://schemas.microsoft.com/office/powerpoint/2010/main" val="322288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精細單色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</TotalTime>
  <Words>797</Words>
  <Application>Microsoft Office PowerPoint</Application>
  <PresentationFormat>寬螢幕</PresentationFormat>
  <Paragraphs>151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3" baseType="lpstr">
      <vt:lpstr>華康中特圓體</vt:lpstr>
      <vt:lpstr>華康特粗楷體(P)</vt:lpstr>
      <vt:lpstr>華康粗黑體</vt:lpstr>
      <vt:lpstr>華康粗黑體(P)</vt:lpstr>
      <vt:lpstr>華康楷書體W7</vt:lpstr>
      <vt:lpstr>新細明體</vt:lpstr>
      <vt:lpstr>標楷體</vt:lpstr>
      <vt:lpstr>Arial</vt:lpstr>
      <vt:lpstr>Calibri</vt:lpstr>
      <vt:lpstr>Calibri Light</vt:lpstr>
      <vt:lpstr>Wingdings</vt:lpstr>
      <vt:lpstr>Office Theme</vt:lpstr>
      <vt:lpstr>學習座談會</vt:lpstr>
      <vt:lpstr>國文</vt:lpstr>
      <vt:lpstr> </vt:lpstr>
      <vt:lpstr>4步驟</vt:lpstr>
      <vt:lpstr>內在思考 </vt:lpstr>
      <vt:lpstr>英文</vt:lpstr>
      <vt:lpstr>單字</vt:lpstr>
      <vt:lpstr>閱讀</vt:lpstr>
      <vt:lpstr>口說</vt:lpstr>
      <vt:lpstr>數學</vt:lpstr>
      <vt:lpstr>提問</vt:lpstr>
      <vt:lpstr>化學</vt:lpstr>
      <vt:lpstr>提問</vt:lpstr>
      <vt:lpstr>生物</vt:lpstr>
      <vt:lpstr>提問</vt:lpstr>
      <vt:lpstr>地球科學</vt:lpstr>
      <vt:lpstr>如何學習</vt:lpstr>
      <vt:lpstr>提問</vt:lpstr>
      <vt:lpstr>地理</vt:lpstr>
      <vt:lpstr>歷史</vt:lpstr>
      <vt:lpstr>提問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國文</dc:title>
  <dc:creator>asus</dc:creator>
  <cp:lastModifiedBy>asus</cp:lastModifiedBy>
  <cp:revision>45</cp:revision>
  <dcterms:created xsi:type="dcterms:W3CDTF">2021-10-06T04:36:12Z</dcterms:created>
  <dcterms:modified xsi:type="dcterms:W3CDTF">2021-10-22T05:06:42Z</dcterms:modified>
</cp:coreProperties>
</file>