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1"/>
  </p:notesMasterIdLst>
  <p:sldIdLst>
    <p:sldId id="284" r:id="rId2"/>
    <p:sldId id="257" r:id="rId3"/>
    <p:sldId id="258" r:id="rId4"/>
    <p:sldId id="259" r:id="rId5"/>
    <p:sldId id="261" r:id="rId6"/>
    <p:sldId id="288" r:id="rId7"/>
    <p:sldId id="265" r:id="rId8"/>
    <p:sldId id="277" r:id="rId9"/>
    <p:sldId id="278" r:id="rId10"/>
    <p:sldId id="286" r:id="rId11"/>
    <p:sldId id="279" r:id="rId12"/>
    <p:sldId id="280" r:id="rId13"/>
    <p:sldId id="282" r:id="rId14"/>
    <p:sldId id="283" r:id="rId15"/>
    <p:sldId id="285" r:id="rId16"/>
    <p:sldId id="262" r:id="rId17"/>
    <p:sldId id="266" r:id="rId18"/>
    <p:sldId id="268" r:id="rId19"/>
    <p:sldId id="281" r:id="rId2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26" autoAdjust="0"/>
    <p:restoredTop sz="94660"/>
  </p:normalViewPr>
  <p:slideViewPr>
    <p:cSldViewPr>
      <p:cViewPr>
        <p:scale>
          <a:sx n="73" d="100"/>
          <a:sy n="73" d="100"/>
        </p:scale>
        <p:origin x="-2736" y="-9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535CE7-9681-4033-8C08-F17B52F6DB8C}" type="datetimeFigureOut">
              <a:rPr lang="zh-TW" altLang="en-US" smtClean="0"/>
              <a:pPr/>
              <a:t>2015/11/3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20980B-6BC4-4B52-85E1-4EEEB200D79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073882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0980B-6BC4-4B52-85E1-4EEEB200D792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74571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2015/11/3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2015/11/3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2015/11/3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2015/11/3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2015/11/3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2015/11/3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2015/11/3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2015/11/3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2015/11/3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2015/11/3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2015/11/3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2015/11/3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.gif"/><Relationship Id="rId5" Type="http://schemas.openxmlformats.org/officeDocument/2006/relationships/slide" Target="slide2.xml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5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image" Target="../media/image2.jpeg"/><Relationship Id="rId7" Type="http://schemas.openxmlformats.org/officeDocument/2006/relationships/slide" Target="slide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11" Type="http://schemas.openxmlformats.org/officeDocument/2006/relationships/image" Target="../media/image3.jpeg"/><Relationship Id="rId5" Type="http://schemas.openxmlformats.org/officeDocument/2006/relationships/slide" Target="slide4.xml"/><Relationship Id="rId10" Type="http://schemas.openxmlformats.org/officeDocument/2006/relationships/slide" Target="slide17.xml"/><Relationship Id="rId4" Type="http://schemas.openxmlformats.org/officeDocument/2006/relationships/slide" Target="slide3.xml"/><Relationship Id="rId9" Type="http://schemas.openxmlformats.org/officeDocument/2006/relationships/slide" Target="slide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DSC01783.JPG"/>
          <p:cNvPicPr>
            <a:picLocks noChangeAspect="1"/>
          </p:cNvPicPr>
          <p:nvPr/>
        </p:nvPicPr>
        <p:blipFill>
          <a:blip r:embed="rId2">
            <a:lum bright="26000" contrast="-7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50800" dist="50800" dir="5400000" algn="ctr" rotWithShape="0">
              <a:srgbClr val="000000">
                <a:alpha val="98000"/>
              </a:srgbClr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428737"/>
            <a:ext cx="7772400" cy="217171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zh-TW" altLang="en-US" sz="5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音藝兼具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微軟正黑體" pitchFamily="34" charset="-120"/>
                <a:ea typeface="微軟正黑體" pitchFamily="34" charset="-120"/>
              </a:rPr>
              <a:t>                   </a:t>
            </a:r>
            <a:r>
              <a:rPr lang="zh-TW" altLang="en-US" sz="6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微軟正黑體" pitchFamily="34" charset="-120"/>
                <a:ea typeface="微軟正黑體" pitchFamily="34" charset="-120"/>
              </a:rPr>
              <a:t>傳藝知性之旅</a:t>
            </a:r>
            <a:endParaRPr lang="zh-TW" altLang="en-US" sz="6000" dirty="0">
              <a:ln>
                <a:solidFill>
                  <a:schemeClr val="tx2"/>
                </a:solidFill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  <a:reflection blurRad="6350" stA="60000" endA="900" endPos="58000" dir="5400000" sy="-100000" algn="bl" rotWithShape="0"/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zh-TW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組員</a:t>
            </a:r>
            <a:r>
              <a:rPr lang="en-US" altLang="zh-TW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李鈺禎</a:t>
            </a:r>
            <a:r>
              <a:rPr lang="en-US" altLang="zh-TW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林筱琪</a:t>
            </a:r>
            <a:r>
              <a:rPr lang="en-US" altLang="zh-TW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陳思伃</a:t>
            </a:r>
            <a:r>
              <a:rPr lang="en-US" altLang="zh-TW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黃靖雅</a:t>
            </a:r>
            <a:endParaRPr lang="zh-TW" altLang="en-US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內容版面配置區 7" descr="DSC01796.JPG"/>
          <p:cNvPicPr>
            <a:picLocks noGrp="1" noChangeAspect="1"/>
          </p:cNvPicPr>
          <p:nvPr>
            <p:ph sz="quarter" idx="4"/>
          </p:nvPr>
        </p:nvPicPr>
        <p:blipFill>
          <a:blip r:embed="rId2">
            <a:lum bright="38000" contrast="-70000"/>
          </a:blip>
          <a:stretch>
            <a:fillRect/>
          </a:stretch>
        </p:blipFill>
        <p:spPr>
          <a:xfrm>
            <a:off x="1502" y="0"/>
            <a:ext cx="9143999" cy="6858000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考察照片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endParaRPr lang="zh-TW" altLang="en-US" sz="36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" name="內容版面配置區 6" descr="DSC0183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39724" y="1196752"/>
            <a:ext cx="8115328" cy="2714643"/>
          </a:xfrm>
        </p:spPr>
      </p:pic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971600" y="4293096"/>
            <a:ext cx="7715200" cy="2207738"/>
          </a:xfrm>
        </p:spPr>
        <p:txBody>
          <a:bodyPr>
            <a:normAutofit fontScale="25000" lnSpcReduction="20000"/>
          </a:bodyPr>
          <a:lstStyle/>
          <a:p>
            <a:pPr lvl="0"/>
            <a:r>
              <a:rPr lang="zh-TW" altLang="en-US" sz="9600" dirty="0">
                <a:latin typeface="微軟正黑體" pitchFamily="34" charset="-120"/>
                <a:ea typeface="微軟正黑體" pitchFamily="34" charset="-120"/>
              </a:rPr>
              <a:t>黃舉人宅是坐北朝南，長久存在了一百三十年之久，餘百年的歷史，讓我們彷彿搭乘時光機來到了古代，見識到他們</a:t>
            </a:r>
            <a:r>
              <a:rPr lang="zh-TW" altLang="en-US" sz="9600" dirty="0" smtClean="0">
                <a:latin typeface="微軟正黑體" pitchFamily="34" charset="-120"/>
                <a:ea typeface="微軟正黑體" pitchFamily="34" charset="-120"/>
              </a:rPr>
              <a:t>古代</a:t>
            </a:r>
            <a:r>
              <a:rPr lang="zh-TW" altLang="en-US" sz="9600" dirty="0">
                <a:latin typeface="微軟正黑體" pitchFamily="34" charset="-120"/>
                <a:ea typeface="微軟正黑體" pitchFamily="34" charset="-120"/>
              </a:rPr>
              <a:t>特有的傳統，他們的古老宅第進入每一個房間時都會有門檻，外表看似平凡的門檻，卻代表了一個人的身分和地位，所以不能輕易地踩踏。接著跨入門口，右手邊是東邊也就是龍邊，反之，左手邊是虎邊，俗話說</a:t>
            </a:r>
            <a:r>
              <a:rPr lang="en-US" altLang="zh-TW" sz="9600" dirty="0">
                <a:latin typeface="微軟正黑體" pitchFamily="34" charset="-120"/>
                <a:ea typeface="微軟正黑體" pitchFamily="34" charset="-120"/>
              </a:rPr>
              <a:t>:｢</a:t>
            </a:r>
            <a:r>
              <a:rPr lang="zh-TW" altLang="en-US" sz="9600" u="sng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龍怕臭，虎怕吵</a:t>
            </a:r>
            <a:r>
              <a:rPr lang="en-US" altLang="zh-TW" sz="9600" dirty="0">
                <a:latin typeface="微軟正黑體" pitchFamily="34" charset="-120"/>
                <a:ea typeface="微軟正黑體" pitchFamily="34" charset="-120"/>
              </a:rPr>
              <a:t>｣</a:t>
            </a:r>
            <a:r>
              <a:rPr lang="zh-TW" altLang="en-US" sz="9600" dirty="0">
                <a:latin typeface="微軟正黑體" pitchFamily="34" charset="-120"/>
                <a:ea typeface="微軟正黑體" pitchFamily="34" charset="-120"/>
              </a:rPr>
              <a:t>，因此廚房在龍邊，茅廁在</a:t>
            </a:r>
            <a:r>
              <a:rPr lang="zh-TW" altLang="en-US" sz="9600" dirty="0" smtClean="0">
                <a:latin typeface="微軟正黑體" pitchFamily="34" charset="-120"/>
                <a:ea typeface="微軟正黑體" pitchFamily="34" charset="-120"/>
              </a:rPr>
              <a:t>虎邊。</a:t>
            </a:r>
            <a:endParaRPr lang="zh-TW" altLang="en-US" sz="9600" dirty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內容版面配置區 6" descr="DSC01780.JPG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lum bright="33000" contrast="-70000"/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考察照片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文字版面配置區 7"/>
          <p:cNvSpPr>
            <a:spLocks noGrp="1"/>
          </p:cNvSpPr>
          <p:nvPr>
            <p:ph type="body" idx="1"/>
          </p:nvPr>
        </p:nvSpPr>
        <p:spPr>
          <a:xfrm>
            <a:off x="642910" y="4797152"/>
            <a:ext cx="3397278" cy="639762"/>
          </a:xfrm>
        </p:spPr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 中國風的衣服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內容版面配置區 3" descr="DSC0181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85720" y="1348478"/>
            <a:ext cx="4182861" cy="2349633"/>
          </a:xfrm>
        </p:spPr>
      </p:pic>
      <p:sp>
        <p:nvSpPr>
          <p:cNvPr id="9" name="文字版面配置區 8"/>
          <p:cNvSpPr>
            <a:spLocks noGrp="1"/>
          </p:cNvSpPr>
          <p:nvPr>
            <p:ph type="body" sz="quarter" idx="3"/>
          </p:nvPr>
        </p:nvSpPr>
        <p:spPr>
          <a:xfrm>
            <a:off x="4499992" y="1196752"/>
            <a:ext cx="4257229" cy="1512168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                    小攤販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" name="圖片 4" descr="DSC0185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6" y="3933056"/>
            <a:ext cx="4826002" cy="27146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內容版面配置區 8" descr="DSC01791.JP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lum bright="35000" contrast="-70000"/>
          </a:blip>
          <a:stretch>
            <a:fillRect/>
          </a:stretch>
        </p:blipFill>
        <p:spPr>
          <a:xfrm>
            <a:off x="-837" y="0"/>
            <a:ext cx="9144837" cy="6858000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考察照片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>
          <a:xfrm>
            <a:off x="642910" y="5214950"/>
            <a:ext cx="4040188" cy="639762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3"/>
          </p:nvPr>
        </p:nvSpPr>
        <p:spPr>
          <a:xfrm>
            <a:off x="4857752" y="2285992"/>
            <a:ext cx="4041775" cy="639762"/>
          </a:xfrm>
        </p:spPr>
        <p:txBody>
          <a:bodyPr>
            <a:normAutofit fontScale="47500" lnSpcReduction="20000"/>
          </a:bodyPr>
          <a:lstStyle/>
          <a:p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5100" dirty="0" smtClean="0">
                <a:latin typeface="微軟正黑體" pitchFamily="34" charset="-120"/>
                <a:ea typeface="微軟正黑體" pitchFamily="34" charset="-120"/>
              </a:rPr>
              <a:t>   踩街</a:t>
            </a:r>
            <a:r>
              <a:rPr lang="en-US" altLang="zh-TW" sz="5100" dirty="0" err="1" smtClean="0">
                <a:latin typeface="微軟正黑體" pitchFamily="34" charset="-120"/>
                <a:ea typeface="微軟正黑體" pitchFamily="34" charset="-120"/>
              </a:rPr>
              <a:t>cosplay</a:t>
            </a:r>
            <a:endParaRPr lang="en-US" altLang="zh-TW" sz="51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" name="內容版面配置區 9" descr="43235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02695" y="1417638"/>
            <a:ext cx="4041775" cy="3031331"/>
          </a:xfrm>
        </p:spPr>
      </p:pic>
      <p:pic>
        <p:nvPicPr>
          <p:cNvPr id="11" name="圖片 10" descr="4323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9190" y="3857628"/>
            <a:ext cx="3714744" cy="27860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內容版面配置區 6" descr="DSC01817.JP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lum bright="28000" contrast="-70000"/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考察照片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67544" y="4725144"/>
            <a:ext cx="4040188" cy="639762"/>
          </a:xfrm>
        </p:spPr>
        <p:txBody>
          <a:bodyPr>
            <a:noAutofit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親切的阿姨加上好吃的棉花糖，走過路過</a:t>
            </a:r>
            <a:r>
              <a:rPr lang="zh-TW" altLang="en-US" sz="2800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不要錯過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!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822317"/>
          </a:xfrm>
        </p:spPr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炭錢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諧音近似台語的賺錢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8" name="內容版面配置區 7" descr="43238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28596" y="1214422"/>
            <a:ext cx="3500462" cy="2625346"/>
          </a:xfrm>
        </p:spPr>
      </p:pic>
      <p:pic>
        <p:nvPicPr>
          <p:cNvPr id="9" name="圖片 8" descr="4323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57752" y="3500438"/>
            <a:ext cx="3905245" cy="29289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DSC01823.JPG"/>
          <p:cNvPicPr>
            <a:picLocks noChangeAspect="1"/>
          </p:cNvPicPr>
          <p:nvPr/>
        </p:nvPicPr>
        <p:blipFill>
          <a:blip r:embed="rId2">
            <a:lum bright="33000" contrast="-7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考察照片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714480" y="4786322"/>
            <a:ext cx="3111494" cy="639762"/>
          </a:xfrm>
        </p:spPr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廣場舞台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786314" y="2214554"/>
            <a:ext cx="4041775" cy="639762"/>
          </a:xfrm>
        </p:spPr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     蔣渭水演藝廳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8" name="內容版面配置區 7" descr="DSC01800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786314" y="3929066"/>
            <a:ext cx="4041775" cy="2273498"/>
          </a:xfrm>
        </p:spPr>
      </p:pic>
      <p:pic>
        <p:nvPicPr>
          <p:cNvPr id="7" name="內容版面配置區 6" descr="DSC01868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500034" y="1428736"/>
            <a:ext cx="4040188" cy="22726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 descr="DSC01845.JPG"/>
          <p:cNvPicPr>
            <a:picLocks noChangeAspect="1"/>
          </p:cNvPicPr>
          <p:nvPr/>
        </p:nvPicPr>
        <p:blipFill>
          <a:blip r:embed="rId2">
            <a:lum bright="29000" contrast="-7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考察照片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00034" y="4357694"/>
            <a:ext cx="4040188" cy="639762"/>
          </a:xfrm>
        </p:spPr>
        <p:txBody>
          <a:bodyPr>
            <a:normAutofit lnSpcReduction="10000"/>
          </a:bodyPr>
          <a:lstStyle/>
          <a:p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          廣孝堂 </a:t>
            </a:r>
            <a:r>
              <a:rPr lang="zh-TW" altLang="en-US" dirty="0" smtClean="0"/>
              <a:t>  </a:t>
            </a:r>
            <a:endParaRPr lang="zh-TW" altLang="en-US" sz="2800" dirty="0"/>
          </a:p>
        </p:txBody>
      </p:sp>
      <p:pic>
        <p:nvPicPr>
          <p:cNvPr id="7" name="內容版面配置區 6" descr="DSC0178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28596" y="1714488"/>
            <a:ext cx="4040188" cy="2272606"/>
          </a:xfrm>
        </p:spPr>
      </p:pic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143372" y="5572140"/>
            <a:ext cx="1571636" cy="639762"/>
          </a:xfrm>
        </p:spPr>
        <p:txBody>
          <a:bodyPr>
            <a:noAutofit/>
          </a:bodyPr>
          <a:lstStyle/>
          <a:p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                                              臨水街</a:t>
            </a:r>
            <a:endParaRPr lang="zh-TW" altLang="en-US" sz="36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" name="內容版面配置區 9" descr="DSC01803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6000760" y="1928802"/>
            <a:ext cx="2633708" cy="4682147"/>
          </a:xfrm>
        </p:spPr>
      </p:pic>
      <p:pic>
        <p:nvPicPr>
          <p:cNvPr id="3074" name="Picture 2" descr="C:\Users\user\AppData\Local\Microsoft\Windows\Temporary Internet Files\Content.IE5\T3BHSJER\4b6d1c8ab8674[1].gif">
            <a:hlinkClick r:id="rId5" action="ppaction://hlinksldjump"/>
          </p:cNvPr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72330" y="214290"/>
            <a:ext cx="1428750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DSC01794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46000" contrast="-70000"/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後續發展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123" name="Picture 3" descr="C:\Users\user\AppData\Local\Microsoft\Windows\Temporary Internet Files\Content.IE5\W12M99LB\1333M1X091R0-54552[1]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58082" y="214290"/>
            <a:ext cx="1121664" cy="1325880"/>
          </a:xfrm>
          <a:prstGeom prst="rect">
            <a:avLst/>
          </a:prstGeom>
          <a:noFill/>
        </p:spPr>
      </p:pic>
      <p:sp>
        <p:nvSpPr>
          <p:cNvPr id="5" name="矩形 4"/>
          <p:cNvSpPr/>
          <p:nvPr/>
        </p:nvSpPr>
        <p:spPr>
          <a:xfrm>
            <a:off x="285720" y="1928802"/>
            <a:ext cx="8676456" cy="40318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TW" altLang="zh-TW" sz="2800" b="1" dirty="0" smtClean="0">
                <a:latin typeface="微軟正黑體" pitchFamily="34" charset="-120"/>
                <a:ea typeface="微軟正黑體" pitchFamily="34" charset="-120"/>
              </a:rPr>
              <a:t>在本小組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詳細</a:t>
            </a:r>
            <a:r>
              <a:rPr lang="zh-TW" altLang="zh-TW" sz="2800" b="1" dirty="0" smtClean="0">
                <a:latin typeface="微軟正黑體" pitchFamily="34" charset="-120"/>
                <a:ea typeface="微軟正黑體" pitchFamily="34" charset="-120"/>
              </a:rPr>
              <a:t>考察後，相信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我們</a:t>
            </a:r>
            <a:r>
              <a:rPr lang="zh-TW" altLang="zh-TW" sz="2800" b="1" dirty="0" smtClean="0">
                <a:latin typeface="微軟正黑體" pitchFamily="34" charset="-120"/>
                <a:ea typeface="微軟正黑體" pitchFamily="34" charset="-120"/>
              </a:rPr>
              <a:t>對傳統藝術中心已有充分的了解和認識，也擴充了許多</a:t>
            </a:r>
            <a:r>
              <a:rPr lang="zh-TW" altLang="zh-TW" sz="2800" b="1" dirty="0" smtClean="0">
                <a:latin typeface="微軟正黑體" pitchFamily="34" charset="-120"/>
                <a:ea typeface="微軟正黑體" pitchFamily="34" charset="-120"/>
              </a:rPr>
              <a:t>知識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zh-TW" sz="2800" b="1" dirty="0" smtClean="0">
                <a:latin typeface="微軟正黑體" pitchFamily="34" charset="-120"/>
                <a:ea typeface="微軟正黑體" pitchFamily="34" charset="-120"/>
              </a:rPr>
              <a:t>而活動也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將</a:t>
            </a:r>
            <a:r>
              <a:rPr lang="zh-TW" altLang="zh-TW" sz="2800" b="1" dirty="0" smtClean="0">
                <a:latin typeface="微軟正黑體" pitchFamily="34" charset="-120"/>
                <a:ea typeface="微軟正黑體" pitchFamily="34" charset="-120"/>
              </a:rPr>
              <a:t>在傳統藝術中心</a:t>
            </a:r>
            <a:r>
              <a:rPr lang="zh-TW" altLang="zh-TW" sz="3200" b="1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隆重登場</a:t>
            </a:r>
            <a:r>
              <a:rPr lang="zh-TW" altLang="zh-TW" sz="2800" b="1" dirty="0" smtClean="0">
                <a:latin typeface="微軟正黑體" pitchFamily="34" charset="-120"/>
                <a:ea typeface="微軟正黑體" pitchFamily="34" charset="-120"/>
              </a:rPr>
              <a:t>，像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是</a:t>
            </a:r>
            <a:r>
              <a:rPr lang="zh-TW" altLang="zh-TW" sz="2800" b="1" dirty="0" smtClean="0">
                <a:latin typeface="微軟正黑體" pitchFamily="34" charset="-120"/>
                <a:ea typeface="微軟正黑體" pitchFamily="34" charset="-120"/>
              </a:rPr>
              <a:t>「慶讚中元 普渡祭典」，可以讓觀光客充分了解農曆七月特有的文化</a:t>
            </a:r>
            <a:r>
              <a:rPr lang="zh-TW" altLang="zh-TW" sz="2800" b="1" dirty="0" smtClean="0">
                <a:latin typeface="微軟正黑體" pitchFamily="34" charset="-120"/>
                <a:ea typeface="微軟正黑體" pitchFamily="34" charset="-120"/>
              </a:rPr>
              <a:t>，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zh-TW" sz="2800" b="1" dirty="0" smtClean="0">
                <a:latin typeface="微軟正黑體" pitchFamily="34" charset="-120"/>
                <a:ea typeface="微軟正黑體" pitchFamily="34" charset="-120"/>
              </a:rPr>
              <a:t>還有</a:t>
            </a:r>
            <a:r>
              <a:rPr lang="zh-TW" altLang="zh-TW" sz="2800" b="1" dirty="0" smtClean="0">
                <a:latin typeface="微軟正黑體" pitchFamily="34" charset="-120"/>
                <a:ea typeface="微軟正黑體" pitchFamily="34" charset="-120"/>
              </a:rPr>
              <a:t>在文昌祠的點智慧燈活動，</a:t>
            </a:r>
            <a:r>
              <a:rPr lang="zh-TW" altLang="zh-TW" sz="2800" b="1" dirty="0" smtClean="0">
                <a:latin typeface="微軟正黑體" pitchFamily="34" charset="-120"/>
                <a:ea typeface="微軟正黑體" pitchFamily="34" charset="-120"/>
              </a:rPr>
              <a:t>希望</a:t>
            </a:r>
            <a:r>
              <a:rPr lang="zh-TW" altLang="zh-TW" sz="2800" b="1" u="sng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藉此能讓莘莘學子照亮</a:t>
            </a:r>
            <a:r>
              <a:rPr lang="zh-TW" altLang="zh-TW" sz="2800" b="1" u="sng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他們的智慧和</a:t>
            </a:r>
            <a:r>
              <a:rPr lang="zh-TW" altLang="zh-TW" sz="2800" b="1" u="sng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前途</a:t>
            </a:r>
            <a:r>
              <a:rPr lang="zh-TW" altLang="zh-TW" sz="2800" b="1" dirty="0" smtClean="0"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zh-TW" sz="2800" b="1" dirty="0" smtClean="0">
                <a:latin typeface="微軟正黑體" pitchFamily="34" charset="-120"/>
                <a:ea typeface="微軟正黑體" pitchFamily="34" charset="-120"/>
              </a:rPr>
              <a:t>是個隆重又嚴謹的活動，除了上述的活動更有許多饒富意味和有趣又精彩的特別節目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zh-TW" altLang="en-US" sz="2800" b="1" cap="none" spc="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DSC01842.JPG"/>
          <p:cNvPicPr>
            <a:picLocks noChangeAspect="1"/>
          </p:cNvPicPr>
          <p:nvPr/>
        </p:nvPicPr>
        <p:blipFill>
          <a:blip r:embed="rId2" cstate="print">
            <a:lum bright="30000" contrast="-7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心得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/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本小組在考察此次的報告時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得到了很多人的大力幫助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圖片 3" descr="4293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2285992"/>
            <a:ext cx="3071802" cy="2303852"/>
          </a:xfrm>
          <a:prstGeom prst="rect">
            <a:avLst/>
          </a:prstGeom>
        </p:spPr>
      </p:pic>
      <p:pic>
        <p:nvPicPr>
          <p:cNvPr id="5" name="圖片 4" descr="4293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00430" y="1857364"/>
            <a:ext cx="2476550" cy="1857413"/>
          </a:xfrm>
          <a:prstGeom prst="rect">
            <a:avLst/>
          </a:prstGeom>
        </p:spPr>
      </p:pic>
      <p:pic>
        <p:nvPicPr>
          <p:cNvPr id="6" name="圖片 5" descr="4293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85852" y="4572008"/>
            <a:ext cx="2857488" cy="2143116"/>
          </a:xfrm>
          <a:prstGeom prst="rect">
            <a:avLst/>
          </a:prstGeom>
        </p:spPr>
      </p:pic>
      <p:pic>
        <p:nvPicPr>
          <p:cNvPr id="7" name="圖片 6" descr="5648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29454" y="2000240"/>
            <a:ext cx="1785932" cy="2381243"/>
          </a:xfrm>
          <a:prstGeom prst="rect">
            <a:avLst/>
          </a:prstGeom>
        </p:spPr>
      </p:pic>
      <p:pic>
        <p:nvPicPr>
          <p:cNvPr id="8" name="圖片 7" descr="5648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857752" y="3857628"/>
            <a:ext cx="2089544" cy="27860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3"/>
          <p:cNvPicPr>
            <a:picLocks noChangeAspect="1"/>
          </p:cNvPicPr>
          <p:nvPr/>
        </p:nvPicPr>
        <p:blipFill>
          <a:blip r:embed="rId2" cstate="print">
            <a:lum bright="14000" contrast="-2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32000"/>
              </a:srgbClr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zh-TW" altLang="en-US" b="1" dirty="0" smtClean="0"/>
              <a:t>組員分工</a:t>
            </a:r>
            <a:endParaRPr lang="zh-TW" altLang="en-US" b="1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539552" y="1340768"/>
          <a:ext cx="8352928" cy="433597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850397"/>
                <a:gridCol w="1461742"/>
                <a:gridCol w="4040789"/>
              </a:tblGrid>
              <a:tr h="1152128">
                <a:tc>
                  <a:txBody>
                    <a:bodyPr/>
                    <a:lstStyle/>
                    <a:p>
                      <a:endParaRPr lang="en-US" altLang="zh-TW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en-US" altLang="zh-TW" sz="36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205</a:t>
                      </a:r>
                      <a:r>
                        <a:rPr lang="zh-TW" altLang="en-US" sz="36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陳思伃</a:t>
                      </a:r>
                      <a:endParaRPr lang="zh-TW" altLang="en-US" sz="36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組長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實地探訪、拍照、製作</a:t>
                      </a:r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PPT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、心得</a:t>
                      </a:r>
                    </a:p>
                    <a:p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982527">
                <a:tc>
                  <a:txBody>
                    <a:bodyPr/>
                    <a:lstStyle/>
                    <a:p>
                      <a:r>
                        <a:rPr lang="en-US" altLang="zh-TW" sz="36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208</a:t>
                      </a:r>
                      <a:r>
                        <a:rPr lang="zh-TW" altLang="en-US" sz="36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林筱琪</a:t>
                      </a:r>
                      <a:endParaRPr lang="en-US" altLang="zh-TW" sz="3600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組員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實地探訪、心得、訪談紀錄、拍照</a:t>
                      </a:r>
                    </a:p>
                    <a:p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993243">
                <a:tc>
                  <a:txBody>
                    <a:bodyPr/>
                    <a:lstStyle/>
                    <a:p>
                      <a:r>
                        <a:rPr lang="en-US" altLang="zh-TW" sz="36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208</a:t>
                      </a:r>
                      <a:r>
                        <a:rPr lang="zh-TW" altLang="en-US" sz="36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黃靖雅</a:t>
                      </a:r>
                      <a:endParaRPr lang="zh-TW" altLang="en-US" sz="36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組員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實地探訪、</a:t>
                      </a:r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Word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統整、心得、後續發展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1208080">
                <a:tc>
                  <a:txBody>
                    <a:bodyPr/>
                    <a:lstStyle/>
                    <a:p>
                      <a:r>
                        <a:rPr lang="en-US" altLang="zh-TW" sz="36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208</a:t>
                      </a:r>
                      <a:r>
                        <a:rPr lang="zh-TW" altLang="en-US" sz="36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李鈺禎</a:t>
                      </a:r>
                      <a:endParaRPr lang="zh-TW" altLang="en-US" sz="36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組員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實地探訪、過程、動機、心得</a:t>
                      </a:r>
                    </a:p>
                    <a:p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0034" y="92867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sz="9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55000" endA="50" endPos="85000" dist="29997" dir="5400000" sy="-100000" algn="bl" rotWithShape="0"/>
                </a:effectLst>
                <a:latin typeface="微軟正黑體" pitchFamily="34" charset="-120"/>
                <a:ea typeface="微軟正黑體" pitchFamily="34" charset="-120"/>
              </a:rPr>
              <a:t>      </a:t>
            </a:r>
            <a:endParaRPr lang="en-US" altLang="zh-TW" sz="96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  <a:reflection blurRad="6350" stA="55000" endA="50" endPos="85000" dist="29997" dir="5400000" sy="-100000" algn="bl" rotWithShape="0"/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en-US" sz="9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55000" endA="50" endPos="85000" dist="29997" dir="5400000" sy="-100000" algn="bl" rotWithShape="0"/>
                </a:effectLst>
                <a:latin typeface="微軟正黑體" pitchFamily="34" charset="-120"/>
                <a:ea typeface="微軟正黑體" pitchFamily="34" charset="-120"/>
              </a:rPr>
              <a:t>     謝謝大家</a:t>
            </a:r>
            <a:endParaRPr lang="zh-TW" altLang="en-US" sz="9600" dirty="0"/>
          </a:p>
        </p:txBody>
      </p:sp>
      <p:pic>
        <p:nvPicPr>
          <p:cNvPr id="2051" name="Picture 3" descr="C:\Users\user\AppData\Local\Microsoft\Windows\Temporary Internet Files\Content.IE5\01ODFQYG\Stamped-Thank-You_lo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29454" y="4786322"/>
            <a:ext cx="1762124" cy="17621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DSC01789.JPG"/>
          <p:cNvPicPr>
            <a:picLocks noChangeAspect="1"/>
          </p:cNvPicPr>
          <p:nvPr/>
        </p:nvPicPr>
        <p:blipFill>
          <a:blip r:embed="rId3" cstate="print">
            <a:lum bright="36000" contrast="-6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大綱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  <a:hlinkClick r:id="rId4" action="ppaction://hlinksldjump"/>
              </a:rPr>
              <a:t>動機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just"/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  <a:hlinkClick r:id="rId5" action="ppaction://hlinksldjump"/>
              </a:rPr>
              <a:t>過程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  <a:hlinkClick r:id="rId6" action="ppaction://hlinksldjump"/>
              </a:rPr>
              <a:t>訪談記錄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just"/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  <a:hlinkClick r:id="rId7" action="ppaction://hlinksldjump"/>
              </a:rPr>
              <a:t>活動記錄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just"/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  <a:hlinkClick r:id="rId8" action="ppaction://hlinksldjump"/>
              </a:rPr>
              <a:t>考察照片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just"/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  <a:hlinkClick r:id="rId9" action="ppaction://hlinksldjump"/>
              </a:rPr>
              <a:t>後續發展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just"/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  <a:hlinkClick r:id="rId10" action="ppaction://hlinksldjump"/>
              </a:rPr>
              <a:t>心得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/>
          </a:p>
        </p:txBody>
      </p:sp>
      <p:pic>
        <p:nvPicPr>
          <p:cNvPr id="5" name="圖片 4" descr="DSC01844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143372" y="3786190"/>
            <a:ext cx="3857652" cy="2571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DSC01792.JPG"/>
          <p:cNvPicPr>
            <a:picLocks noChangeAspect="1"/>
          </p:cNvPicPr>
          <p:nvPr/>
        </p:nvPicPr>
        <p:blipFill>
          <a:blip r:embed="rId2" cstate="print">
            <a:lum bright="31000" contrast="-7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動機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宜蘭著名的觀光景點有很多，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例如：蘭陽博物館、傳統藝術中心、幾米公園或是炎炎夏日最有趣的童玩節等。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4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最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令本小組</a:t>
            </a:r>
            <a:r>
              <a:rPr lang="zh-TW" altLang="en-US" sz="4000" b="1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感興趣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的是</a:t>
            </a:r>
            <a:r>
              <a:rPr lang="zh-TW" altLang="en-US" sz="3600" b="1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傳統藝術中心</a:t>
            </a:r>
            <a:r>
              <a:rPr lang="en-US" altLang="zh-TW" sz="3600" b="1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sz="3600" b="1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sz="3600" b="1" u="sng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除了有傳統表演外，也會有定期變換主題與相關的藝術家合作。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是一個傳統與現代的結合。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本小組想透過此次的人文考察，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瞭解遊客對傳統藝術中心的看法為何。</a:t>
            </a:r>
          </a:p>
          <a:p>
            <a:endParaRPr lang="zh-TW" altLang="en-US" dirty="0" smtClean="0"/>
          </a:p>
          <a:p>
            <a:endParaRPr lang="zh-TW" altLang="en-US" dirty="0"/>
          </a:p>
        </p:txBody>
      </p:sp>
      <p:pic>
        <p:nvPicPr>
          <p:cNvPr id="1026" name="Picture 2" descr="C:\Users\user\AppData\Local\Microsoft\Windows\Temporary Internet Files\Content.IE5\W12M99LB\1333M1W9424Z-26047[1]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58082" y="357166"/>
            <a:ext cx="1335191" cy="139540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DSC01779.JPG"/>
          <p:cNvPicPr>
            <a:picLocks noChangeAspect="1"/>
          </p:cNvPicPr>
          <p:nvPr/>
        </p:nvPicPr>
        <p:blipFill>
          <a:blip r:embed="rId2" cstate="print">
            <a:lum bright="31000" contrast="-7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過程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8596" y="1643050"/>
            <a:ext cx="8229600" cy="4525963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在選完報告主題及考察景點後，本小組遇到了兩個問題。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首先我們在交通方面遇到了一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點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問題，組員透過網路找到了多種方案，在全組討論後，選出了明確又便宜的方案。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接著本小組在時間上也遇到了麻煩的問題。我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們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遇到了颱風及農曆七月要拜拜等問題，最終決定拆成兩組人馬去考察。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本小組在考察的過程中並未遇到太大的困難</a:t>
            </a:r>
            <a:r>
              <a:rPr 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很順利的完成了！</a:t>
            </a:r>
          </a:p>
          <a:p>
            <a:endParaRPr lang="zh-TW" altLang="en-US" dirty="0"/>
          </a:p>
        </p:txBody>
      </p:sp>
      <p:pic>
        <p:nvPicPr>
          <p:cNvPr id="2050" name="Picture 2" descr="C:\Users\user\AppData\Local\Microsoft\Windows\Temporary Internet Files\Content.IE5\01ODFQYG\lgi01b201312301000[1]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29520" y="214290"/>
            <a:ext cx="1214446" cy="1214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DSC01806.JPG"/>
          <p:cNvPicPr>
            <a:picLocks noChangeAspect="1"/>
          </p:cNvPicPr>
          <p:nvPr/>
        </p:nvPicPr>
        <p:blipFill>
          <a:blip r:embed="rId2" cstate="print">
            <a:lum bright="27000" contrast="-7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訪談記錄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158" y="1285859"/>
            <a:ext cx="8229600" cy="4896000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在訪談前當然會害怕被拒絕，儘管有過經驗，但我們還是</a:t>
            </a:r>
            <a:r>
              <a:rPr lang="zh-TW" altLang="en-US" b="1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鼓起勇氣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詢問下個受訪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者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實際行動後發現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有些觀光客和店家的態度不是很友善，找了很多理由推託，更裝作沒聽到我們提問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但更多的是親切的民眾、老闆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都很熱心的回答我們的問題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/>
          </a:p>
        </p:txBody>
      </p:sp>
      <p:pic>
        <p:nvPicPr>
          <p:cNvPr id="4" name="圖片 3" descr="5648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5856" y="4303051"/>
            <a:ext cx="2000264" cy="2571744"/>
          </a:xfrm>
          <a:prstGeom prst="rect">
            <a:avLst/>
          </a:prstGeom>
        </p:spPr>
      </p:pic>
      <p:pic>
        <p:nvPicPr>
          <p:cNvPr id="6" name="圖片 5" descr="5648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43636" y="4357694"/>
            <a:ext cx="1785932" cy="23812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DSC01838.JPG"/>
          <p:cNvPicPr>
            <a:picLocks noChangeAspect="1"/>
          </p:cNvPicPr>
          <p:nvPr/>
        </p:nvPicPr>
        <p:blipFill>
          <a:blip r:embed="rId2">
            <a:lum bright="23000" contrast="-7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訪談記錄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4525963"/>
          </a:xfrm>
        </p:spPr>
        <p:txBody>
          <a:bodyPr>
            <a:noAutofit/>
          </a:bodyPr>
          <a:lstStyle/>
          <a:p>
            <a:pPr>
              <a:buNone/>
            </a:pPr>
            <a:endParaRPr lang="zh-TW" altLang="en-US" sz="22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200" b="1" dirty="0" smtClean="0">
                <a:latin typeface="微軟正黑體" pitchFamily="34" charset="-120"/>
                <a:ea typeface="微軟正黑體" pitchFamily="34" charset="-120"/>
              </a:rPr>
              <a:t>Q1:</a:t>
            </a:r>
            <a:r>
              <a:rPr lang="zh-TW" altLang="en-US" sz="2200" b="1" dirty="0" smtClean="0">
                <a:latin typeface="微軟正黑體" pitchFamily="34" charset="-120"/>
                <a:ea typeface="微軟正黑體" pitchFamily="34" charset="-120"/>
              </a:rPr>
              <a:t>請問你們為什麼會想來傳統藝術中心</a:t>
            </a:r>
            <a:r>
              <a:rPr lang="en-US" altLang="zh-TW" sz="2200" b="1" dirty="0" smtClean="0">
                <a:latin typeface="微軟正黑體" pitchFamily="34" charset="-120"/>
                <a:ea typeface="微軟正黑體" pitchFamily="34" charset="-120"/>
              </a:rPr>
              <a:t>? </a:t>
            </a:r>
          </a:p>
          <a:p>
            <a:pPr lvl="1"/>
            <a:r>
              <a:rPr lang="zh-TW" altLang="en-US" sz="2200" b="1" dirty="0" smtClean="0">
                <a:latin typeface="微軟正黑體" pitchFamily="34" charset="-120"/>
                <a:ea typeface="微軟正黑體" pitchFamily="34" charset="-120"/>
              </a:rPr>
              <a:t>遊客</a:t>
            </a:r>
            <a:r>
              <a:rPr lang="en-US" altLang="zh-TW" sz="2200" b="1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200" b="1" dirty="0" smtClean="0">
                <a:latin typeface="微軟正黑體" pitchFamily="34" charset="-120"/>
                <a:ea typeface="微軟正黑體" pitchFamily="34" charset="-120"/>
              </a:rPr>
              <a:t>想來看看這裡的藝術品 。</a:t>
            </a:r>
          </a:p>
          <a:p>
            <a:pPr lvl="1"/>
            <a:r>
              <a:rPr lang="zh-TW" altLang="en-US" sz="2200" b="1" dirty="0" smtClean="0">
                <a:latin typeface="微軟正黑體" pitchFamily="34" charset="-120"/>
                <a:ea typeface="微軟正黑體" pitchFamily="34" charset="-120"/>
              </a:rPr>
              <a:t>遊客</a:t>
            </a:r>
            <a:r>
              <a:rPr lang="en-US" altLang="zh-TW" sz="2200" b="1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200" b="1" dirty="0" smtClean="0">
                <a:latin typeface="微軟正黑體" pitchFamily="34" charset="-120"/>
                <a:ea typeface="微軟正黑體" pitchFamily="34" charset="-120"/>
              </a:rPr>
              <a:t>因為我朋友介紹的，我朋友是當地人 。</a:t>
            </a:r>
          </a:p>
          <a:p>
            <a:pPr lvl="1"/>
            <a:r>
              <a:rPr lang="zh-TW" altLang="en-US" sz="2200" b="1" dirty="0" smtClean="0">
                <a:latin typeface="微軟正黑體" pitchFamily="34" charset="-120"/>
                <a:ea typeface="微軟正黑體" pitchFamily="34" charset="-120"/>
              </a:rPr>
              <a:t>遊客</a:t>
            </a:r>
            <a:r>
              <a:rPr lang="en-US" altLang="zh-TW" sz="2200" b="1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200" b="1" dirty="0" smtClean="0">
                <a:latin typeface="微軟正黑體" pitchFamily="34" charset="-120"/>
                <a:ea typeface="微軟正黑體" pitchFamily="34" charset="-120"/>
              </a:rPr>
              <a:t>有很好吃的東西和漂亮的風景 。</a:t>
            </a:r>
          </a:p>
          <a:p>
            <a:pPr lvl="1"/>
            <a:r>
              <a:rPr lang="zh-TW" altLang="en-US" sz="22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遊客</a:t>
            </a:r>
            <a:r>
              <a:rPr lang="en-US" altLang="zh-TW" sz="22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2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我們是</a:t>
            </a:r>
            <a:r>
              <a:rPr lang="zh-TW" altLang="en-US" sz="22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浙江的交換學生，來和台大的</a:t>
            </a:r>
            <a:r>
              <a:rPr lang="zh-TW" altLang="en-US" sz="22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學生</a:t>
            </a:r>
            <a:r>
              <a:rPr lang="zh-TW" altLang="en-US" sz="22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交流，下午在傳藝探訪，覺得這裡很不錯 。</a:t>
            </a:r>
          </a:p>
          <a:p>
            <a:r>
              <a:rPr lang="en-US" altLang="zh-TW" sz="2200" b="1" dirty="0" smtClean="0">
                <a:latin typeface="微軟正黑體" pitchFamily="34" charset="-120"/>
                <a:ea typeface="微軟正黑體" pitchFamily="34" charset="-120"/>
              </a:rPr>
              <a:t>Q2:</a:t>
            </a:r>
            <a:r>
              <a:rPr lang="zh-TW" altLang="en-US" sz="2200" b="1" dirty="0" smtClean="0">
                <a:latin typeface="微軟正黑體" pitchFamily="34" charset="-120"/>
                <a:ea typeface="微軟正黑體" pitchFamily="34" charset="-120"/>
              </a:rPr>
              <a:t>訪問店家和導覽員</a:t>
            </a:r>
            <a:r>
              <a:rPr lang="en-US" altLang="zh-TW" sz="2200" b="1" dirty="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2200" b="1" dirty="0" smtClean="0">
                <a:latin typeface="微軟正黑體" pitchFamily="34" charset="-120"/>
                <a:ea typeface="微軟正黑體" pitchFamily="34" charset="-120"/>
              </a:rPr>
              <a:t>請問在這裡工作了這麼多年，有什麼感           想</a:t>
            </a:r>
            <a:r>
              <a:rPr lang="en-US" altLang="zh-TW" sz="2200" b="1" dirty="0" smtClean="0">
                <a:latin typeface="微軟正黑體" pitchFamily="34" charset="-120"/>
                <a:ea typeface="微軟正黑體" pitchFamily="34" charset="-120"/>
              </a:rPr>
              <a:t>? </a:t>
            </a:r>
          </a:p>
          <a:p>
            <a:pPr lvl="1"/>
            <a:r>
              <a:rPr lang="zh-TW" altLang="en-US" sz="2200" b="1" dirty="0" smtClean="0">
                <a:latin typeface="微軟正黑體" pitchFamily="34" charset="-120"/>
                <a:ea typeface="微軟正黑體" pitchFamily="34" charset="-120"/>
              </a:rPr>
              <a:t>店家</a:t>
            </a:r>
            <a:r>
              <a:rPr lang="en-US" altLang="zh-TW" sz="2200" b="1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200" b="1" dirty="0" smtClean="0">
                <a:latin typeface="微軟正黑體" pitchFamily="34" charset="-120"/>
                <a:ea typeface="微軟正黑體" pitchFamily="34" charset="-120"/>
              </a:rPr>
              <a:t>我們在這裡工作已經</a:t>
            </a:r>
            <a:r>
              <a:rPr lang="en-US" altLang="zh-TW" sz="2200" b="1" dirty="0" smtClean="0">
                <a:latin typeface="微軟正黑體" pitchFamily="34" charset="-120"/>
                <a:ea typeface="微軟正黑體" pitchFamily="34" charset="-120"/>
              </a:rPr>
              <a:t>12</a:t>
            </a:r>
            <a:r>
              <a:rPr lang="zh-TW" altLang="en-US" sz="2200" b="1" dirty="0" smtClean="0">
                <a:latin typeface="微軟正黑體" pitchFamily="34" charset="-120"/>
                <a:ea typeface="微軟正黑體" pitchFamily="34" charset="-120"/>
              </a:rPr>
              <a:t>年了，覺得很開心，因為很賺錢 。</a:t>
            </a:r>
          </a:p>
          <a:p>
            <a:pPr lvl="1"/>
            <a:r>
              <a:rPr lang="zh-TW" altLang="en-US" sz="2200" b="1" dirty="0" smtClean="0">
                <a:latin typeface="微軟正黑體" pitchFamily="34" charset="-120"/>
                <a:ea typeface="微軟正黑體" pitchFamily="34" charset="-120"/>
              </a:rPr>
              <a:t>導覽人員</a:t>
            </a:r>
            <a:r>
              <a:rPr lang="en-US" altLang="zh-TW" sz="2200" b="1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200" b="1" dirty="0" smtClean="0">
                <a:latin typeface="微軟正黑體" pitchFamily="34" charset="-120"/>
                <a:ea typeface="微軟正黑體" pitchFamily="34" charset="-120"/>
              </a:rPr>
              <a:t>我來到這已經</a:t>
            </a:r>
            <a:r>
              <a:rPr lang="en-US" altLang="zh-TW" sz="2200" b="1" dirty="0" smtClean="0">
                <a:latin typeface="微軟正黑體" pitchFamily="34" charset="-120"/>
                <a:ea typeface="微軟正黑體" pitchFamily="34" charset="-120"/>
              </a:rPr>
              <a:t>2</a:t>
            </a:r>
            <a:r>
              <a:rPr lang="zh-TW" altLang="en-US" sz="2200" b="1" dirty="0" smtClean="0">
                <a:latin typeface="微軟正黑體" pitchFamily="34" charset="-120"/>
                <a:ea typeface="微軟正黑體" pitchFamily="34" charset="-120"/>
              </a:rPr>
              <a:t>年了，覺得很好玩，學到了很多，</a:t>
            </a:r>
            <a:r>
              <a:rPr lang="zh-TW" altLang="en-US" sz="22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每天在這裡都能看到許多不同的人也會有不同的心情</a:t>
            </a:r>
            <a:r>
              <a:rPr lang="zh-TW" altLang="en-US" sz="2200" b="1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zh-TW" altLang="en-US" sz="22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27" name="Picture 3" descr="C:\Program Files\Microsoft Office\MEDIA\CAGCAT10\j0286068.wmf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8147" y="357166"/>
            <a:ext cx="905765" cy="13573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DSC01798.JPG"/>
          <p:cNvPicPr>
            <a:picLocks noChangeAspect="1"/>
          </p:cNvPicPr>
          <p:nvPr/>
        </p:nvPicPr>
        <p:blipFill>
          <a:blip r:embed="rId2" cstate="print">
            <a:lum bright="31000" contrast="-7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活動記錄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我們選擇了一個天氣晴朗的日子進行此次的考察。進到園區，映入眼簾的是許多美麗的風景和建築，不只是本地人假日喜愛的好去處也是觀光客的</a:t>
            </a:r>
            <a:r>
              <a:rPr lang="zh-TW" altLang="en-US" sz="3600" b="1" u="sng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必遊景點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。在這裡，可以看到不同時期的主題展覽，幸運地，我們看到的是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—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霹靂布袋戲，廣場上佇立了許多劇裡的小人物。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098" name="Picture 2" descr="C:\Users\user\AppData\Local\Microsoft\Windows\Temporary Internet Files\Content.IE5\MB5YCK6P\lgi01b201311240700[1]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29520" y="142852"/>
            <a:ext cx="1127381" cy="1428760"/>
          </a:xfrm>
          <a:prstGeom prst="rect">
            <a:avLst/>
          </a:prstGeom>
          <a:noFill/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942" y="4572008"/>
            <a:ext cx="2786051" cy="2089538"/>
          </a:xfrm>
          <a:prstGeom prst="rect">
            <a:avLst/>
          </a:prstGeom>
          <a:noFill/>
        </p:spPr>
      </p:pic>
      <p:sp>
        <p:nvSpPr>
          <p:cNvPr id="7" name="橢圓 6"/>
          <p:cNvSpPr/>
          <p:nvPr/>
        </p:nvSpPr>
        <p:spPr>
          <a:xfrm>
            <a:off x="5857884" y="5572140"/>
            <a:ext cx="1285884" cy="1071570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9" name="直線單箭頭接點 8"/>
          <p:cNvCxnSpPr/>
          <p:nvPr/>
        </p:nvCxnSpPr>
        <p:spPr>
          <a:xfrm rot="5400000">
            <a:off x="4608513" y="5249875"/>
            <a:ext cx="7143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向右箭號 13"/>
          <p:cNvSpPr/>
          <p:nvPr/>
        </p:nvSpPr>
        <p:spPr>
          <a:xfrm>
            <a:off x="4857752" y="5786454"/>
            <a:ext cx="978408" cy="48463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內容版面配置區 6" descr="DSC01866.JPG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lum bright="31000" contrast="-70000"/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考察照片</a:t>
            </a:r>
            <a:endParaRPr lang="zh-TW" altLang="en-US" b="1" dirty="0"/>
          </a:p>
        </p:txBody>
      </p:sp>
      <p:sp>
        <p:nvSpPr>
          <p:cNvPr id="8" name="文字版面配置區 7"/>
          <p:cNvSpPr>
            <a:spLocks noGrp="1"/>
          </p:cNvSpPr>
          <p:nvPr>
            <p:ph type="body" idx="1"/>
          </p:nvPr>
        </p:nvSpPr>
        <p:spPr>
          <a:xfrm>
            <a:off x="285720" y="5072074"/>
            <a:ext cx="4040188" cy="639762"/>
          </a:xfrm>
        </p:spPr>
        <p:txBody>
          <a:bodyPr>
            <a:normAutofit fontScale="25000" lnSpcReduction="20000"/>
          </a:bodyPr>
          <a:lstStyle/>
          <a:p>
            <a:r>
              <a:rPr lang="zh-TW" altLang="en-US" sz="8400" dirty="0" smtClean="0">
                <a:latin typeface="微軟正黑體" pitchFamily="34" charset="-120"/>
                <a:ea typeface="微軟正黑體" pitchFamily="34" charset="-120"/>
              </a:rPr>
              <a:t>人山人海的人潮，</a:t>
            </a:r>
            <a:endParaRPr lang="en-US" altLang="zh-TW" sz="8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8400" dirty="0" smtClean="0">
                <a:latin typeface="微軟正黑體" pitchFamily="34" charset="-120"/>
                <a:ea typeface="微軟正黑體" pitchFamily="34" charset="-120"/>
              </a:rPr>
              <a:t>加上</a:t>
            </a:r>
            <a:r>
              <a:rPr lang="zh-TW" altLang="en-US" sz="9600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古色古香</a:t>
            </a:r>
            <a:r>
              <a:rPr lang="zh-TW" altLang="en-US" sz="8400" dirty="0" smtClean="0">
                <a:latin typeface="微軟正黑體" pitchFamily="34" charset="-120"/>
                <a:ea typeface="微軟正黑體" pitchFamily="34" charset="-120"/>
              </a:rPr>
              <a:t>的街道，</a:t>
            </a:r>
            <a:endParaRPr lang="en-US" altLang="zh-TW" sz="8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8400" dirty="0" smtClean="0">
                <a:latin typeface="微軟正黑體" pitchFamily="34" charset="-120"/>
                <a:ea typeface="微軟正黑體" pitchFamily="34" charset="-120"/>
              </a:rPr>
              <a:t>吸引了本小組的目光啊</a:t>
            </a:r>
            <a:r>
              <a:rPr lang="en-US" altLang="zh-TW" sz="8400" dirty="0" smtClean="0">
                <a:latin typeface="微軟正黑體" pitchFamily="34" charset="-120"/>
                <a:ea typeface="微軟正黑體" pitchFamily="34" charset="-120"/>
              </a:rPr>
              <a:t>!</a:t>
            </a:r>
          </a:p>
          <a:p>
            <a:endParaRPr lang="zh-TW" altLang="en-US" dirty="0"/>
          </a:p>
        </p:txBody>
      </p:sp>
      <p:pic>
        <p:nvPicPr>
          <p:cNvPr id="4" name="內容版面配置區 3" descr="DSC0177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57158" y="1571612"/>
            <a:ext cx="4039985" cy="2273531"/>
          </a:xfrm>
        </p:spPr>
      </p:pic>
      <p:sp>
        <p:nvSpPr>
          <p:cNvPr id="9" name="文字版面配置區 8"/>
          <p:cNvSpPr>
            <a:spLocks noGrp="1"/>
          </p:cNvSpPr>
          <p:nvPr>
            <p:ph type="body" sz="quarter" idx="3"/>
          </p:nvPr>
        </p:nvSpPr>
        <p:spPr>
          <a:xfrm>
            <a:off x="4644008" y="1988840"/>
            <a:ext cx="4041775" cy="146526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這是入門廣場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一覽無遺的風景，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讓人心曠神怡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" name="圖片 4" descr="DSC018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4810" y="4000504"/>
            <a:ext cx="4635501" cy="26074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內容版面配置區 6" descr="DSC01783.JPG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lum bright="27000" contrast="-70000"/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/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考察照片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文字版面配置區 7"/>
          <p:cNvSpPr>
            <a:spLocks noGrp="1"/>
          </p:cNvSpPr>
          <p:nvPr>
            <p:ph type="body" idx="1"/>
          </p:nvPr>
        </p:nvSpPr>
        <p:spPr>
          <a:xfrm>
            <a:off x="4786314" y="1714488"/>
            <a:ext cx="4040188" cy="996952"/>
          </a:xfrm>
        </p:spPr>
        <p:txBody>
          <a:bodyPr>
            <a:normAutofit fontScale="85000" lnSpcReduction="20000"/>
          </a:bodyPr>
          <a:lstStyle/>
          <a:p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黃舉人宅的門牌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上刻著</a:t>
            </a:r>
            <a:r>
              <a:rPr lang="en-US" altLang="zh-TW" sz="2800" dirty="0">
                <a:latin typeface="微軟正黑體" pitchFamily="34" charset="-120"/>
                <a:ea typeface="微軟正黑體" pitchFamily="34" charset="-120"/>
              </a:rPr>
              <a:t>｢</a:t>
            </a:r>
            <a:r>
              <a:rPr lang="zh-TW" altLang="en-US" sz="2800" u="sng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長挹南薰</a:t>
            </a:r>
            <a:r>
              <a:rPr lang="en-US" altLang="zh-TW" sz="2800" dirty="0">
                <a:latin typeface="微軟正黑體" pitchFamily="34" charset="-120"/>
                <a:ea typeface="微軟正黑體" pitchFamily="34" charset="-120"/>
              </a:rPr>
              <a:t>｣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，意味著能長長久久接受南風的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薰陶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內容版面配置區 3" descr="DSC0183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14282" y="1214422"/>
            <a:ext cx="4039985" cy="2273531"/>
          </a:xfrm>
        </p:spPr>
      </p:pic>
      <p:sp>
        <p:nvSpPr>
          <p:cNvPr id="9" name="文字版面配置區 8"/>
          <p:cNvSpPr>
            <a:spLocks noGrp="1"/>
          </p:cNvSpPr>
          <p:nvPr>
            <p:ph type="body" sz="quarter" idx="3"/>
          </p:nvPr>
        </p:nvSpPr>
        <p:spPr>
          <a:xfrm>
            <a:off x="0" y="5596972"/>
            <a:ext cx="4041775" cy="639762"/>
          </a:xfrm>
        </p:spPr>
        <p:txBody>
          <a:bodyPr>
            <a:normAutofit fontScale="25000" lnSpcReduction="20000"/>
          </a:bodyPr>
          <a:lstStyle/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sz="9600" dirty="0" smtClean="0">
                <a:latin typeface="微軟正黑體" pitchFamily="34" charset="-120"/>
                <a:ea typeface="微軟正黑體" pitchFamily="34" charset="-120"/>
              </a:rPr>
              <a:t>這是黃舉人剛考完科考榮獲舉人的匾額，那年是皇帝特別加開的殿試，</a:t>
            </a:r>
            <a:endParaRPr lang="en-US" altLang="zh-TW" sz="96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9600" dirty="0" smtClean="0"/>
          </a:p>
          <a:p>
            <a:endParaRPr lang="zh-TW" altLang="en-US" sz="9600" dirty="0"/>
          </a:p>
        </p:txBody>
      </p:sp>
      <p:pic>
        <p:nvPicPr>
          <p:cNvPr id="5" name="圖片 4" descr="DSC0183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00496" y="3714752"/>
            <a:ext cx="4921284" cy="27682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737</TotalTime>
  <Words>885</Words>
  <Application>Microsoft Office PowerPoint</Application>
  <PresentationFormat>如螢幕大小 (4:3)</PresentationFormat>
  <Paragraphs>96</Paragraphs>
  <Slides>19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0" baseType="lpstr">
      <vt:lpstr>Office 佈景主題</vt:lpstr>
      <vt:lpstr>音藝兼具                    傳藝知性之旅</vt:lpstr>
      <vt:lpstr>大綱</vt:lpstr>
      <vt:lpstr>動機</vt:lpstr>
      <vt:lpstr>過程</vt:lpstr>
      <vt:lpstr>訪談記錄</vt:lpstr>
      <vt:lpstr>訪談記錄</vt:lpstr>
      <vt:lpstr>活動記錄</vt:lpstr>
      <vt:lpstr>考察照片</vt:lpstr>
      <vt:lpstr>考察照片</vt:lpstr>
      <vt:lpstr>考察照片</vt:lpstr>
      <vt:lpstr>考察照片</vt:lpstr>
      <vt:lpstr>考察照片</vt:lpstr>
      <vt:lpstr>考察照片</vt:lpstr>
      <vt:lpstr>考察照片</vt:lpstr>
      <vt:lpstr>考察照片</vt:lpstr>
      <vt:lpstr>後續發展</vt:lpstr>
      <vt:lpstr>心得</vt:lpstr>
      <vt:lpstr>組員分工</vt:lpstr>
      <vt:lpstr>投影片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user</cp:lastModifiedBy>
  <cp:revision>88</cp:revision>
  <dcterms:created xsi:type="dcterms:W3CDTF">2015-08-28T12:50:02Z</dcterms:created>
  <dcterms:modified xsi:type="dcterms:W3CDTF">2015-11-03T16:08:21Z</dcterms:modified>
</cp:coreProperties>
</file>