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84" r:id="rId2"/>
    <p:sldId id="257" r:id="rId3"/>
    <p:sldId id="258" r:id="rId4"/>
    <p:sldId id="259" r:id="rId5"/>
    <p:sldId id="261" r:id="rId6"/>
    <p:sldId id="288" r:id="rId7"/>
    <p:sldId id="265" r:id="rId8"/>
    <p:sldId id="277" r:id="rId9"/>
    <p:sldId id="278" r:id="rId10"/>
    <p:sldId id="286" r:id="rId11"/>
    <p:sldId id="279" r:id="rId12"/>
    <p:sldId id="280" r:id="rId13"/>
    <p:sldId id="282" r:id="rId14"/>
    <p:sldId id="283" r:id="rId15"/>
    <p:sldId id="285" r:id="rId16"/>
    <p:sldId id="262" r:id="rId17"/>
    <p:sldId id="266" r:id="rId18"/>
    <p:sldId id="268" r:id="rId19"/>
    <p:sldId id="281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26" autoAdjust="0"/>
    <p:restoredTop sz="94660"/>
  </p:normalViewPr>
  <p:slideViewPr>
    <p:cSldViewPr>
      <p:cViewPr>
        <p:scale>
          <a:sx n="73" d="100"/>
          <a:sy n="73" d="100"/>
        </p:scale>
        <p:origin x="-2736" y="-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35CE7-9681-4033-8C08-F17B52F6DB8C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0980B-6BC4-4B52-85E1-4EEEB200D7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7388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0980B-6BC4-4B52-85E1-4EEEB200D792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7457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2015/11/3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5" Type="http://schemas.openxmlformats.org/officeDocument/2006/relationships/slide" Target="slide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jpe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jpeg"/><Relationship Id="rId5" Type="http://schemas.openxmlformats.org/officeDocument/2006/relationships/slide" Target="slide4.xml"/><Relationship Id="rId10" Type="http://schemas.openxmlformats.org/officeDocument/2006/relationships/slide" Target="slide17.xml"/><Relationship Id="rId4" Type="http://schemas.openxmlformats.org/officeDocument/2006/relationships/slide" Target="slide3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1783.JPG"/>
          <p:cNvPicPr>
            <a:picLocks noChangeAspect="1"/>
          </p:cNvPicPr>
          <p:nvPr/>
        </p:nvPicPr>
        <p:blipFill>
          <a:blip r:embed="rId2">
            <a:lum bright="26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217171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zh-TW" altLang="en-US" sz="5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音藝兼具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                   </a:t>
            </a:r>
            <a:r>
              <a:rPr lang="zh-TW" altLang="en-US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傳藝知性之旅</a:t>
            </a:r>
            <a:endParaRPr lang="zh-TW" altLang="en-US" sz="6000" dirty="0">
              <a:ln>
                <a:solidFill>
                  <a:schemeClr val="tx2"/>
                </a:solidFill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60000" endA="900" endPos="58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組員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李鈺禎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林筱琪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陳思伃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黃靖雅</a:t>
            </a:r>
            <a:endParaRPr lang="zh-TW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 descr="DSC01796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lum bright="38000" contrast="-70000"/>
          </a:blip>
          <a:stretch>
            <a:fillRect/>
          </a:stretch>
        </p:blipFill>
        <p:spPr>
          <a:xfrm>
            <a:off x="1502" y="0"/>
            <a:ext cx="9143999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內容版面配置區 6" descr="DSC018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9724" y="1196752"/>
            <a:ext cx="8115328" cy="2714643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71600" y="4293096"/>
            <a:ext cx="7715200" cy="220773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黃舉人宅是坐北朝南，長久存在了一百三十年之久，餘百年的歷史，讓我們彷彿搭乘時光機來到了古代，見識到他們</a:t>
            </a:r>
            <a:r>
              <a:rPr lang="zh-TW" altLang="en-US" sz="9600" dirty="0" smtClean="0">
                <a:latin typeface="微軟正黑體" pitchFamily="34" charset="-120"/>
                <a:ea typeface="微軟正黑體" pitchFamily="34" charset="-120"/>
              </a:rPr>
              <a:t>古代</a:t>
            </a: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特有的傳統，他們的古老宅第進入每一個房間時都會有門檻，外表看似平凡的門檻，卻代表了一個人的身分和地位，所以不能輕易地踩踏。接著跨入門口，右手邊是東邊也就是龍邊，反之，左手邊是虎邊，俗話說</a:t>
            </a:r>
            <a:r>
              <a:rPr lang="en-US" altLang="zh-TW" sz="9600" dirty="0">
                <a:latin typeface="微軟正黑體" pitchFamily="34" charset="-120"/>
                <a:ea typeface="微軟正黑體" pitchFamily="34" charset="-120"/>
              </a:rPr>
              <a:t>:｢</a:t>
            </a:r>
            <a:r>
              <a:rPr lang="zh-TW" altLang="en-US" sz="9600" u="sng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龍怕臭，虎怕吵</a:t>
            </a:r>
            <a:r>
              <a:rPr lang="en-US" altLang="zh-TW" sz="9600" dirty="0">
                <a:latin typeface="微軟正黑體" pitchFamily="34" charset="-120"/>
                <a:ea typeface="微軟正黑體" pitchFamily="34" charset="-120"/>
              </a:rPr>
              <a:t>｣</a:t>
            </a: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，因此廚房在龍邊，茅廁在</a:t>
            </a:r>
            <a:r>
              <a:rPr lang="zh-TW" altLang="en-US" sz="9600" dirty="0" smtClean="0">
                <a:latin typeface="微軟正黑體" pitchFamily="34" charset="-120"/>
                <a:ea typeface="微軟正黑體" pitchFamily="34" charset="-120"/>
              </a:rPr>
              <a:t>虎邊。</a:t>
            </a:r>
            <a:endParaRPr lang="zh-TW" altLang="en-US" sz="9600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DSC01780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33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642910" y="4797152"/>
            <a:ext cx="3397278" cy="639762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中國風的衣服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DSC018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1348478"/>
            <a:ext cx="4182861" cy="2349633"/>
          </a:xfrm>
        </p:spPr>
      </p:pic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>
          <a:xfrm>
            <a:off x="4499992" y="1196752"/>
            <a:ext cx="4257229" cy="151216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               小攤販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DSC01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933056"/>
            <a:ext cx="4826002" cy="2714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DSC01791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35000" contrast="-70000"/>
          </a:blip>
          <a:stretch>
            <a:fillRect/>
          </a:stretch>
        </p:blipFill>
        <p:spPr>
          <a:xfrm>
            <a:off x="-837" y="0"/>
            <a:ext cx="9144837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642910" y="5214950"/>
            <a:ext cx="4040188" cy="639762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857752" y="2285992"/>
            <a:ext cx="4041775" cy="639762"/>
          </a:xfrm>
        </p:spPr>
        <p:txBody>
          <a:bodyPr>
            <a:normAutofit fontScale="47500" lnSpcReduction="20000"/>
          </a:bodyPr>
          <a:lstStyle/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5100" dirty="0" smtClean="0">
                <a:latin typeface="微軟正黑體" pitchFamily="34" charset="-120"/>
                <a:ea typeface="微軟正黑體" pitchFamily="34" charset="-120"/>
              </a:rPr>
              <a:t>   踩街</a:t>
            </a:r>
            <a:r>
              <a:rPr lang="en-US" altLang="zh-TW" sz="5100" dirty="0" err="1" smtClean="0">
                <a:latin typeface="微軟正黑體" pitchFamily="34" charset="-120"/>
                <a:ea typeface="微軟正黑體" pitchFamily="34" charset="-120"/>
              </a:rPr>
              <a:t>cosplay</a:t>
            </a:r>
            <a:endParaRPr lang="en-US" altLang="zh-TW" sz="51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內容版面配置區 9" descr="432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02695" y="1417638"/>
            <a:ext cx="4041775" cy="3031331"/>
          </a:xfrm>
        </p:spPr>
      </p:pic>
      <p:pic>
        <p:nvPicPr>
          <p:cNvPr id="11" name="圖片 10" descr="43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857628"/>
            <a:ext cx="3714744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DSC01817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28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4725144"/>
            <a:ext cx="4040188" cy="639762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親切的阿姨加上好吃的棉花糖，走過路過</a:t>
            </a:r>
            <a:r>
              <a:rPr lang="zh-TW" altLang="en-US" sz="2800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不要錯過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2317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炭錢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諧音近似台語的賺錢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內容版面配置區 7" descr="4323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8596" y="1214422"/>
            <a:ext cx="3500462" cy="2625346"/>
          </a:xfrm>
        </p:spPr>
      </p:pic>
      <p:pic>
        <p:nvPicPr>
          <p:cNvPr id="9" name="圖片 8" descr="432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00438"/>
            <a:ext cx="3905245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DSC01823.JPG"/>
          <p:cNvPicPr>
            <a:picLocks noChangeAspect="1"/>
          </p:cNvPicPr>
          <p:nvPr/>
        </p:nvPicPr>
        <p:blipFill>
          <a:blip r:embed="rId2">
            <a:lum bright="33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14480" y="4786322"/>
            <a:ext cx="3111494" cy="639762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廣場舞台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86314" y="2214554"/>
            <a:ext cx="4041775" cy="639762"/>
          </a:xfrm>
        </p:spPr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    蔣渭水演藝廳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內容版面配置區 7" descr="DSC018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929066"/>
            <a:ext cx="4041775" cy="2273498"/>
          </a:xfrm>
        </p:spPr>
      </p:pic>
      <p:pic>
        <p:nvPicPr>
          <p:cNvPr id="7" name="內容版面配置區 6" descr="DSC0186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034" y="1428736"/>
            <a:ext cx="4040188" cy="2272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DSC01845.JPG"/>
          <p:cNvPicPr>
            <a:picLocks noChangeAspect="1"/>
          </p:cNvPicPr>
          <p:nvPr/>
        </p:nvPicPr>
        <p:blipFill>
          <a:blip r:embed="rId2">
            <a:lum bright="29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0034" y="4357694"/>
            <a:ext cx="4040188" cy="639762"/>
          </a:xfrm>
        </p:spPr>
        <p:txBody>
          <a:bodyPr>
            <a:normAutofit lnSpcReduction="10000"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         廣孝堂 </a:t>
            </a:r>
            <a:r>
              <a:rPr lang="zh-TW" altLang="en-US" dirty="0" smtClean="0"/>
              <a:t>  </a:t>
            </a:r>
            <a:endParaRPr lang="zh-TW" altLang="en-US" sz="2800" dirty="0"/>
          </a:p>
        </p:txBody>
      </p:sp>
      <p:pic>
        <p:nvPicPr>
          <p:cNvPr id="7" name="內容版面配置區 6" descr="DSC017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4040188" cy="2272606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143372" y="5572140"/>
            <a:ext cx="1571636" cy="639762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                                             臨水街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內容版面配置區 9" descr="DSC0180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000760" y="1928802"/>
            <a:ext cx="2633708" cy="4682147"/>
          </a:xfrm>
        </p:spPr>
      </p:pic>
      <p:pic>
        <p:nvPicPr>
          <p:cNvPr id="3074" name="Picture 2" descr="C:\Users\user\AppData\Local\Microsoft\Windows\Temporary Internet Files\Content.IE5\T3BHSJER\4b6d1c8ab8674[1]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21429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179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46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後續發展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3" name="Picture 3" descr="C:\Users\user\AppData\Local\Microsoft\Windows\Temporary Internet Files\Content.IE5\W12M99LB\1333M1X091R0-54552[1]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14290"/>
            <a:ext cx="1121664" cy="132588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85720" y="1928802"/>
            <a:ext cx="8676456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在本小組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詳細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考察後，相信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我們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對傳統藝術中心已有充分的了解和認識，也擴充了許多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知識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而活動也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在傳統藝術中心</a:t>
            </a:r>
            <a:r>
              <a:rPr lang="zh-TW" altLang="zh-TW" sz="32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隆重登場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，像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「慶讚中元 普渡祭典」，可以讓觀光客充分了解農曆七月特有的文化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還有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在文昌祠的點智慧燈活動，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希望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藉此能讓莘莘學子照亮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他們的智慧和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前途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是個隆重又嚴謹的活動，除了上述的活動更有許多饒富意味和有趣又精彩的特別節目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DSC01842.JPG"/>
          <p:cNvPicPr>
            <a:picLocks noChangeAspect="1"/>
          </p:cNvPicPr>
          <p:nvPr/>
        </p:nvPicPr>
        <p:blipFill>
          <a:blip r:embed="rId2" cstate="print">
            <a:lum bright="3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心得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本小組在考察此次的報告時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得到了很多人的大力幫助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429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85992"/>
            <a:ext cx="3071802" cy="2303852"/>
          </a:xfrm>
          <a:prstGeom prst="rect">
            <a:avLst/>
          </a:prstGeom>
        </p:spPr>
      </p:pic>
      <p:pic>
        <p:nvPicPr>
          <p:cNvPr id="5" name="圖片 4" descr="429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1857364"/>
            <a:ext cx="2476550" cy="1857413"/>
          </a:xfrm>
          <a:prstGeom prst="rect">
            <a:avLst/>
          </a:prstGeom>
        </p:spPr>
      </p:pic>
      <p:pic>
        <p:nvPicPr>
          <p:cNvPr id="6" name="圖片 5" descr="429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4572008"/>
            <a:ext cx="2857488" cy="2143116"/>
          </a:xfrm>
          <a:prstGeom prst="rect">
            <a:avLst/>
          </a:prstGeom>
        </p:spPr>
      </p:pic>
      <p:pic>
        <p:nvPicPr>
          <p:cNvPr id="7" name="圖片 6" descr="564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9454" y="2000240"/>
            <a:ext cx="1785932" cy="2381243"/>
          </a:xfrm>
          <a:prstGeom prst="rect">
            <a:avLst/>
          </a:prstGeom>
        </p:spPr>
      </p:pic>
      <p:pic>
        <p:nvPicPr>
          <p:cNvPr id="8" name="圖片 7" descr="564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3857628"/>
            <a:ext cx="2089544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lum bright="14000" contras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zh-TW" altLang="en-US" b="1" dirty="0" smtClean="0"/>
              <a:t>組員分工</a:t>
            </a:r>
            <a:endParaRPr lang="zh-TW" altLang="en-US" b="1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539552" y="1340768"/>
          <a:ext cx="8352928" cy="43359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0397"/>
                <a:gridCol w="1461742"/>
                <a:gridCol w="4040789"/>
              </a:tblGrid>
              <a:tr h="1152128">
                <a:tc>
                  <a:txBody>
                    <a:bodyPr/>
                    <a:lstStyle/>
                    <a:p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205</a:t>
                      </a:r>
                      <a:r>
                        <a:rPr lang="zh-TW" altLang="en-US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陳思伃</a:t>
                      </a:r>
                      <a:endParaRPr lang="zh-TW" altLang="en-US" sz="3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組長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實地探訪、拍照、製作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PPT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、心得</a:t>
                      </a:r>
                    </a:p>
                    <a:p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  <a:tr h="982527">
                <a:tc>
                  <a:txBody>
                    <a:bodyPr/>
                    <a:lstStyle/>
                    <a:p>
                      <a:r>
                        <a:rPr lang="en-US" altLang="zh-TW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208</a:t>
                      </a:r>
                      <a:r>
                        <a:rPr lang="zh-TW" altLang="en-US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林筱琪</a:t>
                      </a:r>
                      <a:endParaRPr lang="en-US" altLang="zh-TW" sz="36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組員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實地探訪、心得、訪談紀錄、拍照</a:t>
                      </a:r>
                    </a:p>
                    <a:p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  <a:tr h="993243">
                <a:tc>
                  <a:txBody>
                    <a:bodyPr/>
                    <a:lstStyle/>
                    <a:p>
                      <a:r>
                        <a:rPr lang="en-US" altLang="zh-TW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208</a:t>
                      </a:r>
                      <a:r>
                        <a:rPr lang="zh-TW" altLang="en-US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黃靖雅</a:t>
                      </a:r>
                      <a:endParaRPr lang="zh-TW" altLang="en-US" sz="3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組員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實地探訪、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Word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統整、心得、後續發展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  <a:tr h="1208080">
                <a:tc>
                  <a:txBody>
                    <a:bodyPr/>
                    <a:lstStyle/>
                    <a:p>
                      <a:r>
                        <a:rPr lang="en-US" altLang="zh-TW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208</a:t>
                      </a:r>
                      <a:r>
                        <a:rPr lang="zh-TW" altLang="en-US" sz="3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李鈺禎</a:t>
                      </a:r>
                      <a:endParaRPr lang="zh-TW" altLang="en-US" sz="3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組員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實地探訪、過程、動機、心得</a:t>
                      </a:r>
                    </a:p>
                    <a:p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      </a:t>
            </a:r>
            <a:endParaRPr lang="en-US" altLang="zh-TW" sz="9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50" endPos="85000" dist="29997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     謝謝大家</a:t>
            </a:r>
            <a:endParaRPr lang="zh-TW" altLang="en-US" sz="9600" dirty="0"/>
          </a:p>
        </p:txBody>
      </p:sp>
      <p:pic>
        <p:nvPicPr>
          <p:cNvPr id="2051" name="Picture 3" descr="C:\Users\user\AppData\Local\Microsoft\Windows\Temporary Internet Files\Content.IE5\01ODFQYG\Stamped-Thank-You_lo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4786322"/>
            <a:ext cx="1762124" cy="1762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1789.JPG"/>
          <p:cNvPicPr>
            <a:picLocks noChangeAspect="1"/>
          </p:cNvPicPr>
          <p:nvPr/>
        </p:nvPicPr>
        <p:blipFill>
          <a:blip r:embed="rId3" cstate="print">
            <a:lum bright="36000" contrast="-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大綱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動機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過程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6" action="ppaction://hlinksldjump"/>
              </a:rPr>
              <a:t>訪談記錄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活動記錄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8" action="ppaction://hlinksldjump"/>
              </a:rPr>
              <a:t>考察照片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9" action="ppaction://hlinksldjump"/>
              </a:rPr>
              <a:t>後續發展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10" action="ppaction://hlinksldjump"/>
              </a:rPr>
              <a:t>心得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 descr="DSC0184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43372" y="3786190"/>
            <a:ext cx="3857652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1792.JPG"/>
          <p:cNvPicPr>
            <a:picLocks noChangeAspect="1"/>
          </p:cNvPicPr>
          <p:nvPr/>
        </p:nvPicPr>
        <p:blipFill>
          <a:blip r:embed="rId2" cstate="print">
            <a:lum bright="31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動機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宜蘭著名的觀光景點有很多，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例如：蘭陽博物館、傳統藝術中心、幾米公園或是炎炎夏日最有趣的童玩節等。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最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令本小組</a:t>
            </a:r>
            <a:r>
              <a:rPr lang="zh-TW" altLang="en-US" sz="4000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感興趣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的是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傳統藝術中心</a:t>
            </a:r>
            <a:r>
              <a:rPr lang="en-US" altLang="zh-TW" sz="3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3600" b="1" u="sng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除了有傳統表演外，也會有定期變換主題與相關的藝術家合作。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是一個傳統與現代的結合。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本小組想透過此次的人文考察，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瞭解遊客對傳統藝術中心的看法為何。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1026" name="Picture 2" descr="C:\Users\user\AppData\Local\Microsoft\Windows\Temporary Internet Files\Content.IE5\W12M99LB\1333M1W9424Z-26047[1]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357166"/>
            <a:ext cx="1335191" cy="13954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1779.JPG"/>
          <p:cNvPicPr>
            <a:picLocks noChangeAspect="1"/>
          </p:cNvPicPr>
          <p:nvPr/>
        </p:nvPicPr>
        <p:blipFill>
          <a:blip r:embed="rId2" cstate="print">
            <a:lum bright="31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過程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在選完報告主題及考察景點後，本小組遇到了兩個問題。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首先我們在交通方面遇到了一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問題，組員透過網路找到了多種方案，在全組討論後，選出了明確又便宜的方案。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接著本小組在時間上也遇到了麻煩的問題。我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們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遇到了颱風及農曆七月要拜拜等問題，最終決定拆成兩組人馬去考察。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本小組在考察的過程中並未遇到太大的困難</a:t>
            </a:r>
            <a:r>
              <a:rPr 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很順利的完成了！</a:t>
            </a:r>
          </a:p>
          <a:p>
            <a:endParaRPr lang="zh-TW" altLang="en-US" dirty="0"/>
          </a:p>
        </p:txBody>
      </p:sp>
      <p:pic>
        <p:nvPicPr>
          <p:cNvPr id="2050" name="Picture 2" descr="C:\Users\user\AppData\Local\Microsoft\Windows\Temporary Internet Files\Content.IE5\01ODFQYG\lgi01b201312301000[1]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214290"/>
            <a:ext cx="1214446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DSC01806.JPG"/>
          <p:cNvPicPr>
            <a:picLocks noChangeAspect="1"/>
          </p:cNvPicPr>
          <p:nvPr/>
        </p:nvPicPr>
        <p:blipFill>
          <a:blip r:embed="rId2" cstate="print">
            <a:lum bright="27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訪談記錄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285859"/>
            <a:ext cx="8229600" cy="4896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在訪談前當然會害怕被拒絕，儘管有過經驗，但我們還是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鼓起勇氣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詢問下個受訪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者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實際行動後發現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有些觀光客和店家的態度不是很友善，找了很多理由推託，更裝作沒聽到我們提問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但更多的是親切的民眾、老闆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都很熱心的回答我們的問題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 descr="56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303051"/>
            <a:ext cx="2000264" cy="2571744"/>
          </a:xfrm>
          <a:prstGeom prst="rect">
            <a:avLst/>
          </a:prstGeom>
        </p:spPr>
      </p:pic>
      <p:pic>
        <p:nvPicPr>
          <p:cNvPr id="6" name="圖片 5" descr="564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357694"/>
            <a:ext cx="1785932" cy="238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1838.JPG"/>
          <p:cNvPicPr>
            <a:picLocks noChangeAspect="1"/>
          </p:cNvPicPr>
          <p:nvPr/>
        </p:nvPicPr>
        <p:blipFill>
          <a:blip r:embed="rId2">
            <a:lum bright="23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訪談記錄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endParaRPr lang="zh-TW" altLang="en-US" sz="22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Q1: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請問你們為什麼會想來傳統藝術中心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? </a:t>
            </a:r>
          </a:p>
          <a:p>
            <a:pPr lvl="1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遊客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想來看看這裡的藝術品 。</a:t>
            </a:r>
          </a:p>
          <a:p>
            <a:pPr lvl="1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遊客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因為我朋友介紹的，我朋友是當地人 。</a:t>
            </a:r>
          </a:p>
          <a:p>
            <a:pPr lvl="1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遊客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有很好吃的東西和漂亮的風景 。</a:t>
            </a:r>
          </a:p>
          <a:p>
            <a:pPr lvl="1"/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遊客</a:t>
            </a:r>
            <a:r>
              <a:rPr lang="en-US" altLang="zh-TW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我們是</a:t>
            </a: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浙江的交換學生，來和台大的</a:t>
            </a: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交流，下午在傳藝探訪，覺得這裡很不錯 。</a:t>
            </a:r>
          </a:p>
          <a:p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Q2: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訪問店家和導覽員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請問在這裡工作了這麼多年，有什麼感           想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? </a:t>
            </a:r>
          </a:p>
          <a:p>
            <a:pPr lvl="1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店家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我們在這裡工作已經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年了，覺得很開心，因為很賺錢 。</a:t>
            </a:r>
          </a:p>
          <a:p>
            <a:pPr lvl="1"/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導覽人員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我來到這已經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年了，覺得很好玩，學到了很多，</a:t>
            </a:r>
            <a:r>
              <a:rPr lang="zh-TW" altLang="en-US" sz="2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每天在這裡都能看到許多不同的人也會有不同的心情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C:\Program Files\Microsoft Office\MEDIA\CAGCAT10\j0286068.wm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7" y="357166"/>
            <a:ext cx="905765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01798.JPG"/>
          <p:cNvPicPr>
            <a:picLocks noChangeAspect="1"/>
          </p:cNvPicPr>
          <p:nvPr/>
        </p:nvPicPr>
        <p:blipFill>
          <a:blip r:embed="rId2" cstate="print">
            <a:lum bright="31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活動記錄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我們選擇了一個天氣晴朗的日子進行此次的考察。進到園區，映入眼簾的是許多美麗的風景和建築，不只是本地人假日喜愛的好去處也是觀光客的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必遊景點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。在這裡，可以看到不同時期的主題展覽，幸運地，我們看到的是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霹靂布袋戲，廣場上佇立了許多劇裡的小人物。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C:\Users\user\AppData\Local\Microsoft\Windows\Temporary Internet Files\Content.IE5\MB5YCK6P\lgi01b201311240700[1]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1127381" cy="1428760"/>
          </a:xfrm>
          <a:prstGeom prst="rect">
            <a:avLst/>
          </a:prstGeom>
          <a:noFill/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4572008"/>
            <a:ext cx="2786051" cy="2089538"/>
          </a:xfrm>
          <a:prstGeom prst="rect">
            <a:avLst/>
          </a:prstGeom>
          <a:noFill/>
        </p:spPr>
      </p:pic>
      <p:sp>
        <p:nvSpPr>
          <p:cNvPr id="7" name="橢圓 6"/>
          <p:cNvSpPr/>
          <p:nvPr/>
        </p:nvSpPr>
        <p:spPr>
          <a:xfrm>
            <a:off x="5857884" y="5572140"/>
            <a:ext cx="1285884" cy="10715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rot="5400000">
            <a:off x="4608513" y="5249875"/>
            <a:ext cx="7143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向右箭號 13"/>
          <p:cNvSpPr/>
          <p:nvPr/>
        </p:nvSpPr>
        <p:spPr>
          <a:xfrm>
            <a:off x="4857752" y="5786454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DSC0186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31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b="1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285720" y="5072074"/>
            <a:ext cx="4040188" cy="639762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8400" dirty="0" smtClean="0">
                <a:latin typeface="微軟正黑體" pitchFamily="34" charset="-120"/>
                <a:ea typeface="微軟正黑體" pitchFamily="34" charset="-120"/>
              </a:rPr>
              <a:t>人山人海的人潮，</a:t>
            </a:r>
            <a:endParaRPr lang="en-US" altLang="zh-TW" sz="8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8400" dirty="0" smtClean="0">
                <a:latin typeface="微軟正黑體" pitchFamily="34" charset="-120"/>
                <a:ea typeface="微軟正黑體" pitchFamily="34" charset="-120"/>
              </a:rPr>
              <a:t>加上</a:t>
            </a:r>
            <a:r>
              <a:rPr lang="zh-TW" altLang="en-US" sz="9600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古色古香</a:t>
            </a:r>
            <a:r>
              <a:rPr lang="zh-TW" altLang="en-US" sz="8400" dirty="0" smtClean="0">
                <a:latin typeface="微軟正黑體" pitchFamily="34" charset="-120"/>
                <a:ea typeface="微軟正黑體" pitchFamily="34" charset="-120"/>
              </a:rPr>
              <a:t>的街道，</a:t>
            </a:r>
            <a:endParaRPr lang="en-US" altLang="zh-TW" sz="8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8400" dirty="0" smtClean="0">
                <a:latin typeface="微軟正黑體" pitchFamily="34" charset="-120"/>
                <a:ea typeface="微軟正黑體" pitchFamily="34" charset="-120"/>
              </a:rPr>
              <a:t>吸引了本小組的目光啊</a:t>
            </a:r>
            <a:r>
              <a:rPr lang="en-US" altLang="zh-TW" sz="8400" dirty="0" smtClean="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endParaRPr lang="zh-TW" altLang="en-US" dirty="0"/>
          </a:p>
        </p:txBody>
      </p:sp>
      <p:pic>
        <p:nvPicPr>
          <p:cNvPr id="4" name="內容版面配置區 3" descr="DSC017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58" y="1571612"/>
            <a:ext cx="4039985" cy="2273531"/>
          </a:xfrm>
        </p:spPr>
      </p:pic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041775" cy="146526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這是入門廣場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一覽無遺的風景，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讓人心曠神怡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DSC018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000504"/>
            <a:ext cx="4635501" cy="2607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DSC0178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27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考察照片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4786314" y="1714488"/>
            <a:ext cx="4040188" cy="99695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黃舉人宅的門牌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上刻著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｢</a:t>
            </a:r>
            <a:r>
              <a:rPr lang="zh-TW" altLang="en-US" sz="2800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長挹南薰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｣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，意味著能長長久久接受南風的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薰陶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DSC018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4039985" cy="2273531"/>
          </a:xfrm>
        </p:spPr>
      </p:pic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>
          <a:xfrm>
            <a:off x="0" y="5596972"/>
            <a:ext cx="4041775" cy="639762"/>
          </a:xfrm>
        </p:spPr>
        <p:txBody>
          <a:bodyPr>
            <a:normAutofit fontScale="25000" lnSpcReduction="20000"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9600" dirty="0" smtClean="0">
                <a:latin typeface="微軟正黑體" pitchFamily="34" charset="-120"/>
                <a:ea typeface="微軟正黑體" pitchFamily="34" charset="-120"/>
              </a:rPr>
              <a:t>這是黃舉人剛考完科考榮獲舉人的匾額，那年是皇帝特別加開的殿試，</a:t>
            </a:r>
            <a:endParaRPr lang="en-US" altLang="zh-TW" sz="96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9600" dirty="0" smtClean="0"/>
          </a:p>
          <a:p>
            <a:endParaRPr lang="zh-TW" altLang="en-US" sz="9600" dirty="0"/>
          </a:p>
        </p:txBody>
      </p:sp>
      <p:pic>
        <p:nvPicPr>
          <p:cNvPr id="5" name="圖片 4" descr="DSC018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3714752"/>
            <a:ext cx="4921284" cy="2768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885</Words>
  <Application>Microsoft Office PowerPoint</Application>
  <PresentationFormat>如螢幕大小 (4:3)</PresentationFormat>
  <Paragraphs>96</Paragraphs>
  <Slides>19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佈景主題</vt:lpstr>
      <vt:lpstr>音藝兼具                    傳藝知性之旅</vt:lpstr>
      <vt:lpstr>大綱</vt:lpstr>
      <vt:lpstr>動機</vt:lpstr>
      <vt:lpstr>過程</vt:lpstr>
      <vt:lpstr>訪談記錄</vt:lpstr>
      <vt:lpstr>訪談記錄</vt:lpstr>
      <vt:lpstr>活動記錄</vt:lpstr>
      <vt:lpstr>考察照片</vt:lpstr>
      <vt:lpstr>考察照片</vt:lpstr>
      <vt:lpstr>考察照片</vt:lpstr>
      <vt:lpstr>考察照片</vt:lpstr>
      <vt:lpstr>考察照片</vt:lpstr>
      <vt:lpstr>考察照片</vt:lpstr>
      <vt:lpstr>考察照片</vt:lpstr>
      <vt:lpstr>考察照片</vt:lpstr>
      <vt:lpstr>後續發展</vt:lpstr>
      <vt:lpstr>心得</vt:lpstr>
      <vt:lpstr>組員分工</vt:lpstr>
      <vt:lpstr>投影片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88</cp:revision>
  <dcterms:created xsi:type="dcterms:W3CDTF">2015-08-28T12:50:02Z</dcterms:created>
  <dcterms:modified xsi:type="dcterms:W3CDTF">2015-11-03T16:08:21Z</dcterms:modified>
</cp:coreProperties>
</file>