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sldIdLst>
    <p:sldId id="256" r:id="rId2"/>
    <p:sldId id="284" r:id="rId3"/>
    <p:sldId id="285" r:id="rId4"/>
    <p:sldId id="286" r:id="rId5"/>
    <p:sldId id="298" r:id="rId6"/>
    <p:sldId id="292" r:id="rId7"/>
    <p:sldId id="297" r:id="rId8"/>
    <p:sldId id="305" r:id="rId9"/>
    <p:sldId id="308" r:id="rId10"/>
    <p:sldId id="307" r:id="rId11"/>
    <p:sldId id="304" r:id="rId12"/>
    <p:sldId id="287" r:id="rId13"/>
    <p:sldId id="290" r:id="rId14"/>
    <p:sldId id="291" r:id="rId15"/>
    <p:sldId id="300" r:id="rId16"/>
    <p:sldId id="288" r:id="rId17"/>
    <p:sldId id="299" r:id="rId18"/>
    <p:sldId id="301" r:id="rId19"/>
    <p:sldId id="293" r:id="rId20"/>
    <p:sldId id="309" r:id="rId21"/>
    <p:sldId id="310" r:id="rId22"/>
    <p:sldId id="271" r:id="rId23"/>
    <p:sldId id="311" r:id="rId24"/>
  </p:sldIdLst>
  <p:sldSz cx="12192000" cy="6858000"/>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FC0F5"/>
    <a:srgbClr val="C9F1FB"/>
    <a:srgbClr val="D8F5FC"/>
    <a:srgbClr val="C94E31"/>
    <a:srgbClr val="D15E43"/>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72" y="-1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8-28T09:07:04.654" idx="1">
    <p:pos x="51" y="1420"/>
    <p:text>含有大量二氧化碳，使魚蝦昆蟲無法生長，曾被誤認為是有毒泉水</p:text>
  </p:cm>
  <p:cm authorId="0" dt="2019-08-28T09:08:24.134" idx="2">
    <p:pos x="41" y="1782"/>
    <p:text>日治時期發現此泉水清涼可飲</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extLst>
          </p:cNvPr>
          <p:cNvSpPr>
            <a:spLocks noGrp="1"/>
          </p:cNvSpPr>
          <p:nvPr>
            <p:ph type="dt" sz="half" idx="10"/>
          </p:nvPr>
        </p:nvSpPr>
        <p:spPr/>
        <p:txBody>
          <a:bodyPr/>
          <a:lstStyle>
            <a:lvl1pPr>
              <a:defRPr/>
            </a:lvl1pPr>
          </a:lstStyle>
          <a:p>
            <a:pPr>
              <a:defRPr/>
            </a:pPr>
            <a:fld id="{3802AC29-22D5-41F8-B1ED-298007C00E9D}" type="datetime1">
              <a:rPr lang="en-US"/>
              <a:pPr>
                <a:defRPr/>
              </a:pPr>
              <a:t>12/8/2019</a:t>
            </a:fld>
            <a:endParaRPr lang="en-US"/>
          </a:p>
        </p:txBody>
      </p:sp>
      <p:sp>
        <p:nvSpPr>
          <p:cNvPr id="5" name="頁尾版面配置區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投影片編號版面配置區 5">
            <a:extLst>
              <a:ext uri="{FF2B5EF4-FFF2-40B4-BE49-F238E27FC236}"/>
            </a:extLst>
          </p:cNvPr>
          <p:cNvSpPr>
            <a:spLocks noGrp="1"/>
          </p:cNvSpPr>
          <p:nvPr>
            <p:ph type="sldNum" sz="quarter" idx="12"/>
          </p:nvPr>
        </p:nvSpPr>
        <p:spPr/>
        <p:txBody>
          <a:bodyPr/>
          <a:lstStyle>
            <a:lvl1pPr>
              <a:defRPr/>
            </a:lvl1pPr>
          </a:lstStyle>
          <a:p>
            <a:pPr>
              <a:defRPr/>
            </a:pPr>
            <a:fld id="{F1CD8A57-8908-497C-8F0F-1ADB0BACEDA6}" type="slidenum">
              <a:rPr lang="en-US"/>
              <a:pPr>
                <a:defRPr/>
              </a:pPr>
              <a:t>‹#›</a:t>
            </a:fld>
            <a:endParaRPr lang="en-US"/>
          </a:p>
        </p:txBody>
      </p:sp>
    </p:spTree>
  </p:cSld>
  <p:clrMapOvr>
    <a:masterClrMapping/>
  </p:clrMapOvr>
  <p:transition spd="slow">
    <p:wipe/>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extLst>
          </p:cNvPr>
          <p:cNvSpPr>
            <a:spLocks noGrp="1"/>
          </p:cNvSpPr>
          <p:nvPr>
            <p:ph type="dt" sz="half" idx="10"/>
          </p:nvPr>
        </p:nvSpPr>
        <p:spPr/>
        <p:txBody>
          <a:bodyPr/>
          <a:lstStyle>
            <a:lvl1pPr>
              <a:defRPr/>
            </a:lvl1pPr>
          </a:lstStyle>
          <a:p>
            <a:pPr>
              <a:defRPr/>
            </a:pPr>
            <a:fld id="{5E51CF84-1328-42FB-B7A2-EE55ECE0AC98}" type="datetime1">
              <a:rPr lang="en-US"/>
              <a:pPr>
                <a:defRPr/>
              </a:pPr>
              <a:t>12/8/2019</a:t>
            </a:fld>
            <a:endParaRPr lang="en-US"/>
          </a:p>
        </p:txBody>
      </p:sp>
      <p:sp>
        <p:nvSpPr>
          <p:cNvPr id="5" name="頁尾版面配置區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投影片編號版面配置區 5">
            <a:extLst>
              <a:ext uri="{FF2B5EF4-FFF2-40B4-BE49-F238E27FC236}"/>
            </a:extLst>
          </p:cNvPr>
          <p:cNvSpPr>
            <a:spLocks noGrp="1"/>
          </p:cNvSpPr>
          <p:nvPr>
            <p:ph type="sldNum" sz="quarter" idx="12"/>
          </p:nvPr>
        </p:nvSpPr>
        <p:spPr/>
        <p:txBody>
          <a:bodyPr/>
          <a:lstStyle>
            <a:lvl1pPr>
              <a:defRPr/>
            </a:lvl1pPr>
          </a:lstStyle>
          <a:p>
            <a:pPr>
              <a:defRPr/>
            </a:pPr>
            <a:fld id="{68D15617-6456-40C1-BE61-183972133C13}" type="slidenum">
              <a:rPr lang="en-US"/>
              <a:pPr>
                <a:defRPr/>
              </a:pPr>
              <a:t>‹#›</a:t>
            </a:fld>
            <a:endParaRPr lang="en-US"/>
          </a:p>
        </p:txBody>
      </p:sp>
    </p:spTree>
  </p:cSld>
  <p:clrMapOvr>
    <a:masterClrMapping/>
  </p:clrMapOvr>
  <p:transition spd="slow">
    <p:wipe/>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extLst>
          </p:cNvPr>
          <p:cNvSpPr>
            <a:spLocks noGrp="1"/>
          </p:cNvSpPr>
          <p:nvPr>
            <p:ph type="dt" sz="half" idx="10"/>
          </p:nvPr>
        </p:nvSpPr>
        <p:spPr/>
        <p:txBody>
          <a:bodyPr/>
          <a:lstStyle>
            <a:lvl1pPr>
              <a:defRPr/>
            </a:lvl1pPr>
          </a:lstStyle>
          <a:p>
            <a:pPr>
              <a:defRPr/>
            </a:pPr>
            <a:fld id="{B6F602D4-C6EA-463D-BD3B-C2A479B836C3}" type="datetime1">
              <a:rPr lang="en-US"/>
              <a:pPr>
                <a:defRPr/>
              </a:pPr>
              <a:t>12/8/2019</a:t>
            </a:fld>
            <a:endParaRPr lang="en-US"/>
          </a:p>
        </p:txBody>
      </p:sp>
      <p:sp>
        <p:nvSpPr>
          <p:cNvPr id="5" name="頁尾版面配置區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投影片編號版面配置區 5">
            <a:extLst>
              <a:ext uri="{FF2B5EF4-FFF2-40B4-BE49-F238E27FC236}"/>
            </a:extLst>
          </p:cNvPr>
          <p:cNvSpPr>
            <a:spLocks noGrp="1"/>
          </p:cNvSpPr>
          <p:nvPr>
            <p:ph type="sldNum" sz="quarter" idx="12"/>
          </p:nvPr>
        </p:nvSpPr>
        <p:spPr/>
        <p:txBody>
          <a:bodyPr/>
          <a:lstStyle>
            <a:lvl1pPr>
              <a:defRPr/>
            </a:lvl1pPr>
          </a:lstStyle>
          <a:p>
            <a:pPr>
              <a:defRPr/>
            </a:pPr>
            <a:fld id="{C323B34B-F72C-4F11-A765-2887FE7832B2}" type="slidenum">
              <a:rPr lang="en-US"/>
              <a:pPr>
                <a:defRPr/>
              </a:pPr>
              <a:t>‹#›</a:t>
            </a:fld>
            <a:endParaRPr lang="en-US"/>
          </a:p>
        </p:txBody>
      </p:sp>
    </p:spTree>
  </p:cSld>
  <p:clrMapOvr>
    <a:masterClrMapping/>
  </p:clrMapOvr>
  <p:transition spd="slow">
    <p:wipe/>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extLst>
          </p:cNvPr>
          <p:cNvSpPr>
            <a:spLocks noGrp="1"/>
          </p:cNvSpPr>
          <p:nvPr>
            <p:ph type="dt" sz="half" idx="10"/>
          </p:nvPr>
        </p:nvSpPr>
        <p:spPr/>
        <p:txBody>
          <a:bodyPr/>
          <a:lstStyle>
            <a:lvl1pPr>
              <a:defRPr/>
            </a:lvl1pPr>
          </a:lstStyle>
          <a:p>
            <a:pPr>
              <a:defRPr/>
            </a:pPr>
            <a:fld id="{CCB191F4-F072-492A-A500-DA7819DCFAED}" type="datetime1">
              <a:rPr lang="en-US"/>
              <a:pPr>
                <a:defRPr/>
              </a:pPr>
              <a:t>12/8/2019</a:t>
            </a:fld>
            <a:endParaRPr lang="en-US"/>
          </a:p>
        </p:txBody>
      </p:sp>
      <p:sp>
        <p:nvSpPr>
          <p:cNvPr id="5" name="頁尾版面配置區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投影片編號版面配置區 5">
            <a:extLst>
              <a:ext uri="{FF2B5EF4-FFF2-40B4-BE49-F238E27FC236}"/>
            </a:extLst>
          </p:cNvPr>
          <p:cNvSpPr>
            <a:spLocks noGrp="1"/>
          </p:cNvSpPr>
          <p:nvPr>
            <p:ph type="sldNum" sz="quarter" idx="12"/>
          </p:nvPr>
        </p:nvSpPr>
        <p:spPr/>
        <p:txBody>
          <a:bodyPr/>
          <a:lstStyle>
            <a:lvl1pPr>
              <a:defRPr/>
            </a:lvl1pPr>
          </a:lstStyle>
          <a:p>
            <a:pPr>
              <a:defRPr/>
            </a:pPr>
            <a:fld id="{D92E00AD-5684-4E90-8A96-8F0F33FDB4E0}" type="slidenum">
              <a:rPr lang="en-US"/>
              <a:pPr>
                <a:defRPr/>
              </a:pPr>
              <a:t>‹#›</a:t>
            </a:fld>
            <a:endParaRPr lang="en-US"/>
          </a:p>
        </p:txBody>
      </p:sp>
    </p:spTree>
  </p:cSld>
  <p:clrMapOvr>
    <a:masterClrMapping/>
  </p:clrMapOvr>
  <p:transition spd="slow">
    <p:wip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extLst>
          </p:cNvPr>
          <p:cNvSpPr>
            <a:spLocks noGrp="1"/>
          </p:cNvSpPr>
          <p:nvPr>
            <p:ph type="dt" sz="half" idx="10"/>
          </p:nvPr>
        </p:nvSpPr>
        <p:spPr/>
        <p:txBody>
          <a:bodyPr/>
          <a:lstStyle>
            <a:lvl1pPr>
              <a:defRPr/>
            </a:lvl1pPr>
          </a:lstStyle>
          <a:p>
            <a:pPr>
              <a:defRPr/>
            </a:pPr>
            <a:fld id="{0433C2D6-ACEA-47CE-A927-712A6970F446}" type="datetime1">
              <a:rPr lang="en-US"/>
              <a:pPr>
                <a:defRPr/>
              </a:pPr>
              <a:t>12/8/2019</a:t>
            </a:fld>
            <a:endParaRPr lang="en-US"/>
          </a:p>
        </p:txBody>
      </p:sp>
      <p:sp>
        <p:nvSpPr>
          <p:cNvPr id="5" name="頁尾版面配置區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投影片編號版面配置區 5">
            <a:extLst>
              <a:ext uri="{FF2B5EF4-FFF2-40B4-BE49-F238E27FC236}"/>
            </a:extLst>
          </p:cNvPr>
          <p:cNvSpPr>
            <a:spLocks noGrp="1"/>
          </p:cNvSpPr>
          <p:nvPr>
            <p:ph type="sldNum" sz="quarter" idx="12"/>
          </p:nvPr>
        </p:nvSpPr>
        <p:spPr/>
        <p:txBody>
          <a:bodyPr/>
          <a:lstStyle>
            <a:lvl1pPr>
              <a:defRPr/>
            </a:lvl1pPr>
          </a:lstStyle>
          <a:p>
            <a:pPr>
              <a:defRPr/>
            </a:pPr>
            <a:fld id="{BF8A8B19-2B6D-41EB-86E6-B30F6C8E7B2B}" type="slidenum">
              <a:rPr lang="en-US"/>
              <a:pPr>
                <a:defRPr/>
              </a:pPr>
              <a:t>‹#›</a:t>
            </a:fld>
            <a:endParaRPr lang="en-US"/>
          </a:p>
        </p:txBody>
      </p:sp>
    </p:spTree>
  </p:cSld>
  <p:clrMapOvr>
    <a:masterClrMapping/>
  </p:clrMapOvr>
  <p:transition spd="slow">
    <p:wipe/>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a:extLst>
              <a:ext uri="{FF2B5EF4-FFF2-40B4-BE49-F238E27FC236}"/>
            </a:extLst>
          </p:cNvPr>
          <p:cNvSpPr>
            <a:spLocks noGrp="1"/>
          </p:cNvSpPr>
          <p:nvPr>
            <p:ph type="dt" sz="half" idx="10"/>
          </p:nvPr>
        </p:nvSpPr>
        <p:spPr/>
        <p:txBody>
          <a:bodyPr/>
          <a:lstStyle>
            <a:lvl1pPr>
              <a:defRPr/>
            </a:lvl1pPr>
          </a:lstStyle>
          <a:p>
            <a:pPr>
              <a:defRPr/>
            </a:pPr>
            <a:fld id="{0932B537-0B13-4957-AF1A-C1C60077A0CA}" type="datetime1">
              <a:rPr lang="en-US"/>
              <a:pPr>
                <a:defRPr/>
              </a:pPr>
              <a:t>12/8/2019</a:t>
            </a:fld>
            <a:endParaRPr lang="en-US"/>
          </a:p>
        </p:txBody>
      </p:sp>
      <p:sp>
        <p:nvSpPr>
          <p:cNvPr id="6" name="頁尾版面配置區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投影片編號版面配置區 5">
            <a:extLst>
              <a:ext uri="{FF2B5EF4-FFF2-40B4-BE49-F238E27FC236}"/>
            </a:extLst>
          </p:cNvPr>
          <p:cNvSpPr>
            <a:spLocks noGrp="1"/>
          </p:cNvSpPr>
          <p:nvPr>
            <p:ph type="sldNum" sz="quarter" idx="12"/>
          </p:nvPr>
        </p:nvSpPr>
        <p:spPr/>
        <p:txBody>
          <a:bodyPr/>
          <a:lstStyle>
            <a:lvl1pPr>
              <a:defRPr/>
            </a:lvl1pPr>
          </a:lstStyle>
          <a:p>
            <a:pPr>
              <a:defRPr/>
            </a:pPr>
            <a:fld id="{AB749C94-60CA-45CD-86E8-AA328D080A92}" type="slidenum">
              <a:rPr lang="en-US"/>
              <a:pPr>
                <a:defRPr/>
              </a:pPr>
              <a:t>‹#›</a:t>
            </a:fld>
            <a:endParaRPr lang="en-US"/>
          </a:p>
        </p:txBody>
      </p:sp>
    </p:spTree>
  </p:cSld>
  <p:clrMapOvr>
    <a:masterClrMapping/>
  </p:clrMapOvr>
  <p:transition spd="slow">
    <p:wip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a:extLst>
              <a:ext uri="{FF2B5EF4-FFF2-40B4-BE49-F238E27FC236}"/>
            </a:extLst>
          </p:cNvPr>
          <p:cNvSpPr>
            <a:spLocks noGrp="1"/>
          </p:cNvSpPr>
          <p:nvPr>
            <p:ph type="dt" sz="half" idx="10"/>
          </p:nvPr>
        </p:nvSpPr>
        <p:spPr/>
        <p:txBody>
          <a:bodyPr/>
          <a:lstStyle>
            <a:lvl1pPr>
              <a:defRPr/>
            </a:lvl1pPr>
          </a:lstStyle>
          <a:p>
            <a:pPr>
              <a:defRPr/>
            </a:pPr>
            <a:fld id="{D6065EF1-C359-4F1B-A79D-EAFB0165C719}" type="datetime1">
              <a:rPr lang="en-US"/>
              <a:pPr>
                <a:defRPr/>
              </a:pPr>
              <a:t>12/8/2019</a:t>
            </a:fld>
            <a:endParaRPr lang="en-US"/>
          </a:p>
        </p:txBody>
      </p:sp>
      <p:sp>
        <p:nvSpPr>
          <p:cNvPr id="8" name="頁尾版面配置區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9" name="投影片編號版面配置區 5">
            <a:extLst>
              <a:ext uri="{FF2B5EF4-FFF2-40B4-BE49-F238E27FC236}"/>
            </a:extLst>
          </p:cNvPr>
          <p:cNvSpPr>
            <a:spLocks noGrp="1"/>
          </p:cNvSpPr>
          <p:nvPr>
            <p:ph type="sldNum" sz="quarter" idx="12"/>
          </p:nvPr>
        </p:nvSpPr>
        <p:spPr/>
        <p:txBody>
          <a:bodyPr/>
          <a:lstStyle>
            <a:lvl1pPr>
              <a:defRPr/>
            </a:lvl1pPr>
          </a:lstStyle>
          <a:p>
            <a:pPr>
              <a:defRPr/>
            </a:pPr>
            <a:fld id="{52DE4083-877D-4C57-8044-E85C8EB60E39}" type="slidenum">
              <a:rPr lang="en-US"/>
              <a:pPr>
                <a:defRPr/>
              </a:pPr>
              <a:t>‹#›</a:t>
            </a:fld>
            <a:endParaRPr lang="en-US"/>
          </a:p>
        </p:txBody>
      </p:sp>
    </p:spTree>
  </p:cSld>
  <p:clrMapOvr>
    <a:masterClrMapping/>
  </p:clrMapOvr>
  <p:transition spd="slow">
    <p:wipe/>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extLst>
          </p:cNvPr>
          <p:cNvSpPr>
            <a:spLocks noGrp="1"/>
          </p:cNvSpPr>
          <p:nvPr>
            <p:ph type="title"/>
          </p:nvPr>
        </p:nvSpPr>
        <p:spPr/>
        <p:txBody>
          <a:bodyPr/>
          <a:lstStyle/>
          <a:p>
            <a:r>
              <a:rPr lang="zh-TW" altLang="en-US"/>
              <a:t>按一下以編輯母片標題樣式</a:t>
            </a:r>
          </a:p>
        </p:txBody>
      </p:sp>
      <p:sp>
        <p:nvSpPr>
          <p:cNvPr id="3" name="日期版面配置區 3">
            <a:extLst>
              <a:ext uri="{FF2B5EF4-FFF2-40B4-BE49-F238E27FC236}"/>
            </a:extLst>
          </p:cNvPr>
          <p:cNvSpPr>
            <a:spLocks noGrp="1"/>
          </p:cNvSpPr>
          <p:nvPr>
            <p:ph type="dt" sz="half" idx="10"/>
          </p:nvPr>
        </p:nvSpPr>
        <p:spPr/>
        <p:txBody>
          <a:bodyPr/>
          <a:lstStyle>
            <a:lvl1pPr>
              <a:defRPr/>
            </a:lvl1pPr>
          </a:lstStyle>
          <a:p>
            <a:pPr>
              <a:defRPr/>
            </a:pPr>
            <a:fld id="{44595CFB-0F3C-4410-8ACC-178590AF84F2}" type="datetime1">
              <a:rPr lang="en-US"/>
              <a:pPr>
                <a:defRPr/>
              </a:pPr>
              <a:t>12/8/2019</a:t>
            </a:fld>
            <a:endParaRPr lang="en-US"/>
          </a:p>
        </p:txBody>
      </p:sp>
      <p:sp>
        <p:nvSpPr>
          <p:cNvPr id="4" name="頁尾版面配置區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5" name="投影片編號版面配置區 5">
            <a:extLst>
              <a:ext uri="{FF2B5EF4-FFF2-40B4-BE49-F238E27FC236}"/>
            </a:extLst>
          </p:cNvPr>
          <p:cNvSpPr>
            <a:spLocks noGrp="1"/>
          </p:cNvSpPr>
          <p:nvPr>
            <p:ph type="sldNum" sz="quarter" idx="12"/>
          </p:nvPr>
        </p:nvSpPr>
        <p:spPr/>
        <p:txBody>
          <a:bodyPr/>
          <a:lstStyle>
            <a:lvl1pPr>
              <a:defRPr/>
            </a:lvl1pPr>
          </a:lstStyle>
          <a:p>
            <a:pPr>
              <a:defRPr/>
            </a:pPr>
            <a:fld id="{068053AF-981D-4BDB-AB95-AB7B76085DD0}" type="slidenum">
              <a:rPr lang="en-US"/>
              <a:pPr>
                <a:defRPr/>
              </a:pPr>
              <a:t>‹#›</a:t>
            </a:fld>
            <a:endParaRPr lang="en-US"/>
          </a:p>
        </p:txBody>
      </p:sp>
    </p:spTree>
  </p:cSld>
  <p:clrMapOvr>
    <a:masterClrMapping/>
  </p:clrMapOvr>
  <p:transition spd="slow">
    <p:wipe/>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a:extLst>
              <a:ext uri="{FF2B5EF4-FFF2-40B4-BE49-F238E27FC236}"/>
            </a:extLst>
          </p:cNvPr>
          <p:cNvSpPr>
            <a:spLocks noGrp="1"/>
          </p:cNvSpPr>
          <p:nvPr>
            <p:ph type="dt" sz="half" idx="10"/>
          </p:nvPr>
        </p:nvSpPr>
        <p:spPr/>
        <p:txBody>
          <a:bodyPr/>
          <a:lstStyle>
            <a:lvl1pPr>
              <a:defRPr/>
            </a:lvl1pPr>
          </a:lstStyle>
          <a:p>
            <a:pPr>
              <a:defRPr/>
            </a:pPr>
            <a:fld id="{2165A609-E119-4A01-B19E-DC1451AD52D2}" type="datetime1">
              <a:rPr lang="en-US"/>
              <a:pPr>
                <a:defRPr/>
              </a:pPr>
              <a:t>12/8/2019</a:t>
            </a:fld>
            <a:endParaRPr lang="en-US"/>
          </a:p>
        </p:txBody>
      </p:sp>
      <p:sp>
        <p:nvSpPr>
          <p:cNvPr id="3" name="頁尾版面配置區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4" name="投影片編號版面配置區 5">
            <a:extLst>
              <a:ext uri="{FF2B5EF4-FFF2-40B4-BE49-F238E27FC236}"/>
            </a:extLst>
          </p:cNvPr>
          <p:cNvSpPr>
            <a:spLocks noGrp="1"/>
          </p:cNvSpPr>
          <p:nvPr>
            <p:ph type="sldNum" sz="quarter" idx="12"/>
          </p:nvPr>
        </p:nvSpPr>
        <p:spPr/>
        <p:txBody>
          <a:bodyPr/>
          <a:lstStyle>
            <a:lvl1pPr>
              <a:defRPr/>
            </a:lvl1pPr>
          </a:lstStyle>
          <a:p>
            <a:pPr>
              <a:defRPr/>
            </a:pPr>
            <a:fld id="{AE444D4C-2129-4481-B1C0-B10CD790D929}" type="slidenum">
              <a:rPr lang="en-US"/>
              <a:pPr>
                <a:defRPr/>
              </a:pPr>
              <a:t>‹#›</a:t>
            </a:fld>
            <a:endParaRPr lang="en-US"/>
          </a:p>
        </p:txBody>
      </p:sp>
    </p:spTree>
  </p:cSld>
  <p:clrMapOvr>
    <a:masterClrMapping/>
  </p:clrMapOvr>
  <p:transition spd="slow">
    <p:wipe/>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3">
            <a:extLst>
              <a:ext uri="{FF2B5EF4-FFF2-40B4-BE49-F238E27FC236}"/>
            </a:extLst>
          </p:cNvPr>
          <p:cNvSpPr>
            <a:spLocks noGrp="1"/>
          </p:cNvSpPr>
          <p:nvPr>
            <p:ph type="dt" sz="half" idx="10"/>
          </p:nvPr>
        </p:nvSpPr>
        <p:spPr/>
        <p:txBody>
          <a:bodyPr/>
          <a:lstStyle>
            <a:lvl1pPr>
              <a:defRPr/>
            </a:lvl1pPr>
          </a:lstStyle>
          <a:p>
            <a:pPr>
              <a:defRPr/>
            </a:pPr>
            <a:fld id="{DD3BB6E9-E9C2-4350-BB3A-E45424A3F5EC}" type="datetime1">
              <a:rPr lang="en-US"/>
              <a:pPr>
                <a:defRPr/>
              </a:pPr>
              <a:t>12/8/2019</a:t>
            </a:fld>
            <a:endParaRPr lang="en-US"/>
          </a:p>
        </p:txBody>
      </p:sp>
      <p:sp>
        <p:nvSpPr>
          <p:cNvPr id="6" name="頁尾版面配置區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投影片編號版面配置區 5">
            <a:extLst>
              <a:ext uri="{FF2B5EF4-FFF2-40B4-BE49-F238E27FC236}"/>
            </a:extLst>
          </p:cNvPr>
          <p:cNvSpPr>
            <a:spLocks noGrp="1"/>
          </p:cNvSpPr>
          <p:nvPr>
            <p:ph type="sldNum" sz="quarter" idx="12"/>
          </p:nvPr>
        </p:nvSpPr>
        <p:spPr/>
        <p:txBody>
          <a:bodyPr/>
          <a:lstStyle>
            <a:lvl1pPr>
              <a:defRPr/>
            </a:lvl1pPr>
          </a:lstStyle>
          <a:p>
            <a:pPr>
              <a:defRPr/>
            </a:pPr>
            <a:fld id="{C2142DDE-46FF-4FCD-82AD-5504F57C9873}" type="slidenum">
              <a:rPr lang="en-US"/>
              <a:pPr>
                <a:defRPr/>
              </a:pPr>
              <a:t>‹#›</a:t>
            </a:fld>
            <a:endParaRPr lang="en-US"/>
          </a:p>
        </p:txBody>
      </p:sp>
    </p:spTree>
  </p:cSld>
  <p:clrMapOvr>
    <a:masterClrMapping/>
  </p:clrMapOvr>
  <p:transition spd="slow">
    <p:wipe/>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a:extLst>
              <a:ext uri="{FF2B5EF4-FFF2-40B4-BE49-F238E27FC236}"/>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3">
            <a:extLst>
              <a:ext uri="{FF2B5EF4-FFF2-40B4-BE49-F238E27FC236}"/>
            </a:extLst>
          </p:cNvPr>
          <p:cNvSpPr>
            <a:spLocks noGrp="1"/>
          </p:cNvSpPr>
          <p:nvPr>
            <p:ph type="dt" sz="half" idx="10"/>
          </p:nvPr>
        </p:nvSpPr>
        <p:spPr/>
        <p:txBody>
          <a:bodyPr/>
          <a:lstStyle>
            <a:lvl1pPr>
              <a:defRPr/>
            </a:lvl1pPr>
          </a:lstStyle>
          <a:p>
            <a:pPr>
              <a:defRPr/>
            </a:pPr>
            <a:fld id="{86ED4E6C-3E5B-4DCA-B5B4-9DE4EC92488C}" type="datetime1">
              <a:rPr lang="en-US"/>
              <a:pPr>
                <a:defRPr/>
              </a:pPr>
              <a:t>12/8/2019</a:t>
            </a:fld>
            <a:endParaRPr lang="en-US"/>
          </a:p>
        </p:txBody>
      </p:sp>
      <p:sp>
        <p:nvSpPr>
          <p:cNvPr id="6" name="頁尾版面配置區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投影片編號版面配置區 5">
            <a:extLst>
              <a:ext uri="{FF2B5EF4-FFF2-40B4-BE49-F238E27FC236}"/>
            </a:extLst>
          </p:cNvPr>
          <p:cNvSpPr>
            <a:spLocks noGrp="1"/>
          </p:cNvSpPr>
          <p:nvPr>
            <p:ph type="sldNum" sz="quarter" idx="12"/>
          </p:nvPr>
        </p:nvSpPr>
        <p:spPr/>
        <p:txBody>
          <a:bodyPr/>
          <a:lstStyle>
            <a:lvl1pPr>
              <a:defRPr/>
            </a:lvl1pPr>
          </a:lstStyle>
          <a:p>
            <a:pPr>
              <a:defRPr/>
            </a:pPr>
            <a:fld id="{CB8A39D4-6460-40CA-864F-6643F03D61AC}" type="slidenum">
              <a:rPr lang="en-US"/>
              <a:pPr>
                <a:defRPr/>
              </a:pPr>
              <a:t>‹#›</a:t>
            </a:fld>
            <a:endParaRPr lang="en-US"/>
          </a:p>
        </p:txBody>
      </p:sp>
    </p:spTree>
  </p:cSld>
  <p:clrMapOvr>
    <a:masterClrMapping/>
  </p:clrMapOvr>
  <p:transition spd="slow">
    <p:wipe/>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a:extLst>
              <a:ext uri="{FF2B5EF4-FFF2-40B4-BE49-F238E27FC236}"/>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23015E11-9B30-4434-9E45-99ACEA43B9F2}" type="datetime1">
              <a:rPr lang="en-US"/>
              <a:pPr>
                <a:defRPr/>
              </a:pPr>
              <a:t>12/8/2019</a:t>
            </a:fld>
            <a:endParaRPr lang="en-US"/>
          </a:p>
        </p:txBody>
      </p:sp>
      <p:sp>
        <p:nvSpPr>
          <p:cNvPr id="5" name="頁尾版面配置區 4">
            <a:extLst>
              <a:ext uri="{FF2B5EF4-FFF2-40B4-BE49-F238E27FC236}"/>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en-US"/>
          </a:p>
        </p:txBody>
      </p:sp>
      <p:sp>
        <p:nvSpPr>
          <p:cNvPr id="6" name="投影片編號版面配置區 5">
            <a:extLst>
              <a:ext uri="{FF2B5EF4-FFF2-40B4-BE49-F238E27FC236}"/>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6712F93B-1C22-4AF5-95F3-4487338196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ransition spd="slow">
    <p:wipe/>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新細明體" charset="-120"/>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新細明體" charset="-120"/>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新細明體" charset="-120"/>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新細明體" charset="-120"/>
        </a:defRPr>
      </a:lvl5pPr>
      <a:lvl6pPr marL="457200" algn="l" rtl="0" fontAlgn="base">
        <a:lnSpc>
          <a:spcPct val="90000"/>
        </a:lnSpc>
        <a:spcBef>
          <a:spcPct val="0"/>
        </a:spcBef>
        <a:spcAft>
          <a:spcPct val="0"/>
        </a:spcAft>
        <a:defRPr sz="4400">
          <a:solidFill>
            <a:schemeClr val="tx1"/>
          </a:solidFill>
          <a:latin typeface="Calibri Light" pitchFamily="34" charset="0"/>
          <a:ea typeface="新細明體" charset="-120"/>
        </a:defRPr>
      </a:lvl6pPr>
      <a:lvl7pPr marL="914400" algn="l" rtl="0" fontAlgn="base">
        <a:lnSpc>
          <a:spcPct val="90000"/>
        </a:lnSpc>
        <a:spcBef>
          <a:spcPct val="0"/>
        </a:spcBef>
        <a:spcAft>
          <a:spcPct val="0"/>
        </a:spcAft>
        <a:defRPr sz="4400">
          <a:solidFill>
            <a:schemeClr val="tx1"/>
          </a:solidFill>
          <a:latin typeface="Calibri Light" pitchFamily="34" charset="0"/>
          <a:ea typeface="新細明體" charset="-120"/>
        </a:defRPr>
      </a:lvl7pPr>
      <a:lvl8pPr marL="1371600" algn="l" rtl="0" fontAlgn="base">
        <a:lnSpc>
          <a:spcPct val="90000"/>
        </a:lnSpc>
        <a:spcBef>
          <a:spcPct val="0"/>
        </a:spcBef>
        <a:spcAft>
          <a:spcPct val="0"/>
        </a:spcAft>
        <a:defRPr sz="4400">
          <a:solidFill>
            <a:schemeClr val="tx1"/>
          </a:solidFill>
          <a:latin typeface="Calibri Light" pitchFamily="34" charset="0"/>
          <a:ea typeface="新細明體" charset="-120"/>
        </a:defRPr>
      </a:lvl8pPr>
      <a:lvl9pPr marL="1828800" algn="l" rtl="0" fontAlgn="base">
        <a:lnSpc>
          <a:spcPct val="90000"/>
        </a:lnSpc>
        <a:spcBef>
          <a:spcPct val="0"/>
        </a:spcBef>
        <a:spcAft>
          <a:spcPct val="0"/>
        </a:spcAft>
        <a:defRPr sz="4400">
          <a:solidFill>
            <a:schemeClr val="tx1"/>
          </a:solidFill>
          <a:latin typeface="Calibri Light" pitchFamily="34" charset="0"/>
          <a:ea typeface="新細明體" charset="-12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zh.wikipedia.org/wiki/%E7%A4%81%E6%BA%AA%E6%BA%AB%E6%B3%89" TargetMode="External"/><Relationship Id="rId2" Type="http://schemas.openxmlformats.org/officeDocument/2006/relationships/hyperlink" Target="https://www.taiwan.net.tw/m1.aspx?sNo=0001016&amp;id=614" TargetMode="External"/><Relationship Id="rId1" Type="http://schemas.openxmlformats.org/officeDocument/2006/relationships/slideLayout" Target="../slideLayouts/slideLayout2.xml"/><Relationship Id="rId4" Type="http://schemas.openxmlformats.org/officeDocument/2006/relationships/hyperlink" Target="https://zh.wikipedia.org/wiki/%E8%98%87%E6%BE%B3%E5%86%B7%E6%B3%89"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圖片 5"/>
          <p:cNvPicPr>
            <a:picLocks noChangeAspect="1"/>
          </p:cNvPicPr>
          <p:nvPr/>
        </p:nvPicPr>
        <p:blipFill>
          <a:blip r:embed="rId2"/>
          <a:srcRect/>
          <a:stretch>
            <a:fillRect/>
          </a:stretch>
        </p:blipFill>
        <p:spPr bwMode="auto">
          <a:xfrm>
            <a:off x="4763" y="0"/>
            <a:ext cx="12182475" cy="6858000"/>
          </a:xfrm>
          <a:prstGeom prst="rect">
            <a:avLst/>
          </a:prstGeom>
          <a:noFill/>
          <a:ln w="9525">
            <a:noFill/>
            <a:miter lim="800000"/>
            <a:headEnd/>
            <a:tailEnd/>
          </a:ln>
        </p:spPr>
      </p:pic>
      <p:pic>
        <p:nvPicPr>
          <p:cNvPr id="4" name="Picture 3">
            <a:extLst>
              <a:ext uri="{FF2B5EF4-FFF2-40B4-BE49-F238E27FC236}"/>
            </a:extLst>
          </p:cNvPr>
          <p:cNvPicPr>
            <a:picLocks noChangeAspect="1"/>
          </p:cNvPicPr>
          <p:nvPr/>
        </p:nvPicPr>
        <p:blipFill rotWithShape="1">
          <a:blip r:embed="rId3">
            <a:alphaModFix amt="45000"/>
          </a:blip>
          <a:srcRect b="15730"/>
          <a:stretch/>
        </p:blipFill>
        <p:spPr>
          <a:xfrm>
            <a:off x="-5394" y="10"/>
            <a:ext cx="12191980" cy="6857990"/>
          </a:xfrm>
          <a:prstGeom prst="rect">
            <a:avLst/>
          </a:prstGeom>
          <a:effectLst>
            <a:glow rad="127000">
              <a:srgbClr val="C9F1FB">
                <a:alpha val="44706"/>
              </a:srgbClr>
            </a:glow>
            <a:outerShdw blurRad="939800" dist="50800" dir="5400000" sx="1000" sy="1000" algn="ctr" rotWithShape="0">
              <a:srgbClr val="000000">
                <a:alpha val="0"/>
              </a:srgbClr>
            </a:outerShdw>
            <a:reflection endPos="0" dist="50800" dir="5400000" sy="-100000" algn="bl" rotWithShape="0"/>
          </a:effectLst>
        </p:spPr>
      </p:pic>
      <p:sp>
        <p:nvSpPr>
          <p:cNvPr id="2" name="標題 1">
            <a:extLst>
              <a:ext uri="{FF2B5EF4-FFF2-40B4-BE49-F238E27FC236}"/>
            </a:extLst>
          </p:cNvPr>
          <p:cNvSpPr>
            <a:spLocks noGrp="1"/>
          </p:cNvSpPr>
          <p:nvPr>
            <p:ph type="ctrTitle"/>
          </p:nvPr>
        </p:nvSpPr>
        <p:spPr>
          <a:xfrm>
            <a:off x="1274763" y="1806575"/>
            <a:ext cx="9729787" cy="2641600"/>
          </a:xfrm>
        </p:spPr>
        <p:txBody>
          <a:bodyPr rtlCol="0">
            <a:normAutofit fontScale="90000"/>
          </a:bodyPr>
          <a:lstStyle/>
          <a:p>
            <a:pPr eaLnBrk="1" fontAlgn="auto" hangingPunct="1">
              <a:spcAft>
                <a:spcPts val="0"/>
              </a:spcAft>
              <a:defRPr/>
            </a:pPr>
            <a:r>
              <a:rPr lang="en-US" altLang="zh-TW" sz="8000" dirty="0">
                <a:latin typeface="標楷體" pitchFamily="65" charset="-120"/>
                <a:ea typeface="標楷體" pitchFamily="65" charset="-120"/>
              </a:rPr>
              <a:t>2019</a:t>
            </a:r>
            <a:r>
              <a:rPr lang="zh-TW" altLang="en-US" sz="8000" dirty="0">
                <a:latin typeface="標楷體" pitchFamily="65" charset="-120"/>
                <a:ea typeface="標楷體" pitchFamily="65" charset="-120"/>
              </a:rPr>
              <a:t>人文行動考察</a:t>
            </a:r>
            <a:r>
              <a:rPr lang="en-US" altLang="zh-TW" sz="8000" dirty="0">
                <a:latin typeface="標楷體" pitchFamily="65" charset="-120"/>
                <a:ea typeface="標楷體" pitchFamily="65" charset="-120"/>
              </a:rPr>
              <a:t/>
            </a:r>
            <a:br>
              <a:rPr lang="en-US" altLang="zh-TW" sz="8000" dirty="0">
                <a:latin typeface="標楷體" pitchFamily="65" charset="-120"/>
                <a:ea typeface="標楷體" pitchFamily="65" charset="-120"/>
              </a:rPr>
            </a:br>
            <a:r>
              <a:rPr lang="zh-TW" altLang="en-US" sz="8000" dirty="0">
                <a:latin typeface="標楷體" pitchFamily="65" charset="-120"/>
                <a:ea typeface="標楷體" pitchFamily="65" charset="-120"/>
              </a:rPr>
              <a:t>            </a:t>
            </a:r>
            <a:r>
              <a:rPr lang="zh-TW" altLang="en-US" sz="5400" dirty="0">
                <a:latin typeface="標楷體" pitchFamily="65" charset="-120"/>
                <a:ea typeface="標楷體" pitchFamily="65" charset="-120"/>
              </a:rPr>
              <a:t>湧泉之旅</a:t>
            </a:r>
            <a:r>
              <a:rPr lang="en-US" altLang="zh-TW" sz="5400" dirty="0">
                <a:latin typeface="標楷體" pitchFamily="65" charset="-120"/>
                <a:ea typeface="標楷體" pitchFamily="65" charset="-120"/>
              </a:rPr>
              <a:t>____</a:t>
            </a:r>
            <a:endParaRPr lang="zh-TW" altLang="en-US" sz="5400" dirty="0">
              <a:latin typeface="標楷體" pitchFamily="65" charset="-120"/>
              <a:ea typeface="標楷體" pitchFamily="65" charset="-120"/>
            </a:endParaRPr>
          </a:p>
        </p:txBody>
      </p:sp>
      <p:sp>
        <p:nvSpPr>
          <p:cNvPr id="13316" name="副標題 2"/>
          <p:cNvSpPr>
            <a:spLocks noGrp="1"/>
          </p:cNvSpPr>
          <p:nvPr>
            <p:ph type="subTitle" idx="1"/>
          </p:nvPr>
        </p:nvSpPr>
        <p:spPr>
          <a:xfrm>
            <a:off x="2724150" y="5624513"/>
            <a:ext cx="8655050" cy="457200"/>
          </a:xfrm>
        </p:spPr>
        <p:txBody>
          <a:bodyPr/>
          <a:lstStyle/>
          <a:p>
            <a:pPr algn="r" eaLnBrk="1" hangingPunct="1"/>
            <a:r>
              <a:rPr lang="zh-TW" altLang="en-US" sz="3600" smtClean="0">
                <a:latin typeface="標楷體" pitchFamily="65" charset="-120"/>
                <a:ea typeface="標楷體" pitchFamily="65" charset="-120"/>
              </a:rPr>
              <a:t>組員</a:t>
            </a:r>
            <a:r>
              <a:rPr lang="en-US" altLang="zh-TW" sz="3600" smtClean="0">
                <a:latin typeface="標楷體" pitchFamily="65" charset="-120"/>
                <a:ea typeface="標楷體" pitchFamily="65" charset="-120"/>
              </a:rPr>
              <a:t>:</a:t>
            </a:r>
            <a:r>
              <a:rPr lang="zh-TW" altLang="en-US" sz="3600" smtClean="0">
                <a:latin typeface="標楷體" pitchFamily="65" charset="-120"/>
                <a:ea typeface="標楷體" pitchFamily="65" charset="-120"/>
              </a:rPr>
              <a:t>張馨云 應雨岑 謝昕妤</a:t>
            </a:r>
          </a:p>
        </p:txBody>
      </p:sp>
    </p:spTree>
  </p:cSld>
  <p:clrMapOvr>
    <a:overrideClrMapping bg1="dk1" tx1="lt1" bg2="dk2" tx2="lt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標題 1"/>
          <p:cNvSpPr>
            <a:spLocks noGrp="1"/>
          </p:cNvSpPr>
          <p:nvPr>
            <p:ph type="title"/>
          </p:nvPr>
        </p:nvSpPr>
        <p:spPr>
          <a:xfrm>
            <a:off x="684213" y="663575"/>
            <a:ext cx="8534400" cy="1208088"/>
          </a:xfrm>
        </p:spPr>
        <p:txBody>
          <a:bodyPr/>
          <a:lstStyle/>
          <a:p>
            <a:pPr eaLnBrk="1" hangingPunct="1"/>
            <a:r>
              <a:rPr lang="zh-TW" altLang="en-US" sz="6000" smtClean="0">
                <a:latin typeface="標楷體" pitchFamily="65" charset="-120"/>
                <a:ea typeface="標楷體" pitchFamily="65" charset="-120"/>
              </a:rPr>
              <a:t>地理實察</a:t>
            </a:r>
            <a:endParaRPr lang="zh-TW" altLang="en-US" sz="6000" smtClean="0"/>
          </a:p>
        </p:txBody>
      </p:sp>
      <p:sp>
        <p:nvSpPr>
          <p:cNvPr id="4" name="矩形 3">
            <a:extLst>
              <a:ext uri="{FF2B5EF4-FFF2-40B4-BE49-F238E27FC236}"/>
            </a:extLst>
          </p:cNvPr>
          <p:cNvSpPr/>
          <p:nvPr/>
        </p:nvSpPr>
        <p:spPr>
          <a:xfrm flipV="1">
            <a:off x="0" y="1743075"/>
            <a:ext cx="4540250" cy="128588"/>
          </a:xfrm>
          <a:prstGeom prst="rect">
            <a:avLst/>
          </a:prstGeom>
          <a:gradFill>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7" name="內容版面配置區 4"/>
          <p:cNvPicPr>
            <a:picLocks noGrp="1" noChangeAspect="1"/>
          </p:cNvPicPr>
          <p:nvPr>
            <p:ph idx="1"/>
          </p:nvPr>
        </p:nvPicPr>
        <p:blipFill>
          <a:blip r:embed="rId2"/>
          <a:srcRect/>
          <a:stretch>
            <a:fillRect/>
          </a:stretch>
        </p:blipFill>
        <p:spPr>
          <a:xfrm>
            <a:off x="5224463" y="582613"/>
            <a:ext cx="5405437" cy="5840412"/>
          </a:xfr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標題 1"/>
          <p:cNvSpPr>
            <a:spLocks noGrp="1"/>
          </p:cNvSpPr>
          <p:nvPr>
            <p:ph type="title"/>
          </p:nvPr>
        </p:nvSpPr>
        <p:spPr>
          <a:xfrm>
            <a:off x="684213" y="663575"/>
            <a:ext cx="8534400" cy="1208088"/>
          </a:xfrm>
        </p:spPr>
        <p:txBody>
          <a:bodyPr/>
          <a:lstStyle/>
          <a:p>
            <a:pPr eaLnBrk="1" hangingPunct="1"/>
            <a:r>
              <a:rPr lang="zh-TW" altLang="en-US" sz="6000" smtClean="0">
                <a:latin typeface="標楷體" pitchFamily="65" charset="-120"/>
                <a:ea typeface="標楷體" pitchFamily="65" charset="-120"/>
              </a:rPr>
              <a:t>地理實察</a:t>
            </a:r>
            <a:endParaRPr lang="zh-TW" altLang="en-US" sz="6000" smtClean="0"/>
          </a:p>
        </p:txBody>
      </p:sp>
      <p:sp>
        <p:nvSpPr>
          <p:cNvPr id="4" name="矩形 3">
            <a:extLst>
              <a:ext uri="{FF2B5EF4-FFF2-40B4-BE49-F238E27FC236}"/>
            </a:extLst>
          </p:cNvPr>
          <p:cNvSpPr/>
          <p:nvPr/>
        </p:nvSpPr>
        <p:spPr>
          <a:xfrm flipV="1">
            <a:off x="0" y="1743075"/>
            <a:ext cx="4540250" cy="128588"/>
          </a:xfrm>
          <a:prstGeom prst="rect">
            <a:avLst/>
          </a:prstGeom>
          <a:gradFill>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3555" name="內容版面配置區 4"/>
          <p:cNvSpPr>
            <a:spLocks noGrp="1"/>
          </p:cNvSpPr>
          <p:nvPr>
            <p:ph idx="1"/>
          </p:nvPr>
        </p:nvSpPr>
        <p:spPr>
          <a:xfrm>
            <a:off x="889000" y="2005013"/>
            <a:ext cx="10515600" cy="4351337"/>
          </a:xfrm>
        </p:spPr>
        <p:txBody>
          <a:bodyPr/>
          <a:lstStyle/>
          <a:p>
            <a:pPr eaLnBrk="1" hangingPunct="1"/>
            <a:r>
              <a:rPr lang="zh-TW" altLang="en-US" sz="3600" smtClean="0">
                <a:latin typeface="標楷體" pitchFamily="65" charset="-120"/>
                <a:ea typeface="標楷體" pitchFamily="65" charset="-120"/>
              </a:rPr>
              <a:t>前往礁溪溫泉考察</a:t>
            </a:r>
          </a:p>
          <a:p>
            <a:pPr eaLnBrk="1" hangingPunct="1"/>
            <a:endParaRPr lang="zh-TW" altLang="en-US" smtClean="0"/>
          </a:p>
        </p:txBody>
      </p:sp>
      <p:pic>
        <p:nvPicPr>
          <p:cNvPr id="7" name="圖片 6">
            <a:extLst>
              <a:ext uri="{FF2B5EF4-FFF2-40B4-BE49-F238E27FC236}"/>
            </a:extLst>
          </p:cNvPr>
          <p:cNvPicPr>
            <a:picLocks noChangeAspect="1"/>
          </p:cNvPicPr>
          <p:nvPr/>
        </p:nvPicPr>
        <p:blipFill>
          <a:blip r:embed="rId2">
            <a:extLst>
              <a:ext uri="{28A0092B-C50C-407E-A947-70E740481C1C}"/>
            </a:extLst>
          </a:blip>
          <a:stretch>
            <a:fillRect/>
          </a:stretch>
        </p:blipFill>
        <p:spPr>
          <a:xfrm>
            <a:off x="7049934" y="1021976"/>
            <a:ext cx="4303866" cy="5521393"/>
          </a:xfrm>
          <a:prstGeom prst="rect">
            <a:avLst/>
          </a:prstGeom>
          <a:ln>
            <a:noFill/>
          </a:ln>
          <a:effectLst>
            <a:softEdge rad="112500"/>
          </a:effectLst>
        </p:spPr>
      </p:pic>
      <p:pic>
        <p:nvPicPr>
          <p:cNvPr id="9" name="圖片 8">
            <a:extLst>
              <a:ext uri="{FF2B5EF4-FFF2-40B4-BE49-F238E27FC236}"/>
            </a:extLst>
          </p:cNvPr>
          <p:cNvPicPr>
            <a:picLocks noChangeAspect="1"/>
          </p:cNvPicPr>
          <p:nvPr/>
        </p:nvPicPr>
        <p:blipFill>
          <a:blip r:embed="rId3">
            <a:extLst>
              <a:ext uri="{28A0092B-C50C-407E-A947-70E740481C1C}"/>
            </a:extLst>
          </a:blip>
          <a:stretch>
            <a:fillRect/>
          </a:stretch>
        </p:blipFill>
        <p:spPr>
          <a:xfrm>
            <a:off x="693634" y="2657650"/>
            <a:ext cx="5402037" cy="3851863"/>
          </a:xfrm>
          <a:prstGeom prst="rect">
            <a:avLst/>
          </a:prstGeom>
          <a:ln>
            <a:noFill/>
          </a:ln>
          <a:effectLst>
            <a:softEdge rad="112500"/>
          </a:effectLst>
        </p:spPr>
      </p:pic>
      <p:sp>
        <p:nvSpPr>
          <p:cNvPr id="10" name="箭號: 向右 9">
            <a:extLst>
              <a:ext uri="{FF2B5EF4-FFF2-40B4-BE49-F238E27FC236}"/>
            </a:extLst>
          </p:cNvPr>
          <p:cNvSpPr/>
          <p:nvPr/>
        </p:nvSpPr>
        <p:spPr>
          <a:xfrm>
            <a:off x="5464175" y="1890713"/>
            <a:ext cx="882650" cy="484187"/>
          </a:xfrm>
          <a:prstGeom prst="rightArrow">
            <a:avLst/>
          </a:prstGeom>
          <a:solidFill>
            <a:schemeClr val="accent1">
              <a:lumMod val="75000"/>
            </a:schemeClr>
          </a:solidFill>
          <a:ln>
            <a:solidFill>
              <a:srgbClr val="8FC0F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標題 1"/>
          <p:cNvSpPr>
            <a:spLocks noGrp="1"/>
          </p:cNvSpPr>
          <p:nvPr>
            <p:ph type="title"/>
          </p:nvPr>
        </p:nvSpPr>
        <p:spPr>
          <a:xfrm>
            <a:off x="684213" y="663575"/>
            <a:ext cx="8534400" cy="1208088"/>
          </a:xfrm>
        </p:spPr>
        <p:txBody>
          <a:bodyPr/>
          <a:lstStyle/>
          <a:p>
            <a:pPr eaLnBrk="1" hangingPunct="1"/>
            <a:r>
              <a:rPr lang="zh-TW" altLang="en-US" sz="6000" smtClean="0">
                <a:latin typeface="標楷體" pitchFamily="65" charset="-120"/>
                <a:ea typeface="標楷體" pitchFamily="65" charset="-120"/>
              </a:rPr>
              <a:t>地理實察   </a:t>
            </a:r>
            <a:r>
              <a:rPr lang="zh-TW" altLang="en-US" smtClean="0">
                <a:latin typeface="標楷體" pitchFamily="65" charset="-120"/>
                <a:ea typeface="標楷體" pitchFamily="65" charset="-120"/>
              </a:rPr>
              <a:t>溫泉</a:t>
            </a:r>
            <a:r>
              <a:rPr lang="en-US" altLang="zh-TW" smtClean="0">
                <a:latin typeface="標楷體" pitchFamily="65" charset="-120"/>
                <a:ea typeface="標楷體" pitchFamily="65" charset="-120"/>
              </a:rPr>
              <a:t>VS</a:t>
            </a:r>
            <a:r>
              <a:rPr lang="zh-TW" altLang="en-US" smtClean="0">
                <a:latin typeface="標楷體" pitchFamily="65" charset="-120"/>
                <a:ea typeface="標楷體" pitchFamily="65" charset="-120"/>
              </a:rPr>
              <a:t>冷泉</a:t>
            </a:r>
            <a:endParaRPr lang="zh-TW" altLang="en-US" smtClean="0"/>
          </a:p>
        </p:txBody>
      </p:sp>
      <p:graphicFrame>
        <p:nvGraphicFramePr>
          <p:cNvPr id="6" name="內容版面配置區 5"/>
          <p:cNvGraphicFramePr>
            <a:graphicFrameLocks noGrp="1"/>
          </p:cNvGraphicFramePr>
          <p:nvPr>
            <p:ph idx="1"/>
          </p:nvPr>
        </p:nvGraphicFramePr>
        <p:xfrm>
          <a:off x="1295400" y="1990725"/>
          <a:ext cx="9645650" cy="4573588"/>
        </p:xfrm>
        <a:graphic>
          <a:graphicData uri="http://schemas.openxmlformats.org/drawingml/2006/table">
            <a:tbl>
              <a:tblPr/>
              <a:tblGrid>
                <a:gridCol w="1431925"/>
                <a:gridCol w="3487738"/>
                <a:gridCol w="4725987"/>
              </a:tblGrid>
              <a:tr h="657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smtClean="0">
                          <a:ln>
                            <a:noFill/>
                          </a:ln>
                          <a:solidFill>
                            <a:srgbClr val="FFFFFF"/>
                          </a:solidFill>
                          <a:effectLst/>
                          <a:latin typeface="標楷體" pitchFamily="65" charset="-120"/>
                          <a:ea typeface="標楷體" pitchFamily="65" charset="-120"/>
                        </a:rPr>
                        <a:t> </a:t>
                      </a:r>
                      <a:endParaRPr kumimoji="0" lang="zh-TW" altLang="zh-TW" sz="2800" b="1" i="0" u="none" strike="noStrike" cap="none" normalizeH="0" baseline="0" smtClean="0">
                        <a:ln>
                          <a:noFill/>
                        </a:ln>
                        <a:solidFill>
                          <a:srgbClr val="FFFFFF"/>
                        </a:solidFill>
                        <a:effectLst/>
                        <a:latin typeface="標楷體" pitchFamily="65" charset="-120"/>
                        <a:ea typeface="標楷體" pitchFamily="65"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FFFFFF"/>
                          </a:solidFill>
                          <a:effectLst/>
                          <a:latin typeface="標楷體" pitchFamily="65" charset="-120"/>
                          <a:ea typeface="標楷體" pitchFamily="65" charset="-120"/>
                        </a:rPr>
                        <a:t>礁溪溫泉</a:t>
                      </a:r>
                      <a:endParaRPr kumimoji="0" lang="zh-TW" altLang="en-US" sz="2800" b="1" i="0" u="none" strike="noStrike" cap="none" normalizeH="0" baseline="0" smtClean="0">
                        <a:ln>
                          <a:noFill/>
                        </a:ln>
                        <a:solidFill>
                          <a:srgbClr val="FFFFFF"/>
                        </a:solidFill>
                        <a:effectLst/>
                        <a:latin typeface="標楷體" pitchFamily="65" charset="-120"/>
                        <a:ea typeface="標楷體" pitchFamily="65"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FFFFFF"/>
                          </a:solidFill>
                          <a:effectLst/>
                          <a:latin typeface="標楷體" pitchFamily="65" charset="-120"/>
                          <a:ea typeface="標楷體" pitchFamily="65" charset="-120"/>
                        </a:rPr>
                        <a:t>蘇澳冷泉</a:t>
                      </a:r>
                      <a:endParaRPr kumimoji="0" lang="zh-TW" altLang="en-US" sz="2800" b="1" i="0" u="none" strike="noStrike" cap="none" normalizeH="0" baseline="0" smtClean="0">
                        <a:ln>
                          <a:noFill/>
                        </a:ln>
                        <a:solidFill>
                          <a:srgbClr val="FFFFFF"/>
                        </a:solidFill>
                        <a:effectLst/>
                        <a:latin typeface="標楷體" pitchFamily="65" charset="-120"/>
                        <a:ea typeface="標楷體" pitchFamily="65"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54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FFFFFF"/>
                          </a:solidFill>
                          <a:effectLst/>
                          <a:latin typeface="標楷體" pitchFamily="65" charset="-120"/>
                          <a:ea typeface="標楷體" pitchFamily="65" charset="-120"/>
                        </a:rPr>
                        <a:t>水質</a:t>
                      </a:r>
                      <a:endParaRPr kumimoji="0" lang="zh-TW" altLang="en-US" sz="2800" b="1" i="0" u="none" strike="noStrike" cap="none" normalizeH="0" baseline="0" smtClean="0">
                        <a:ln>
                          <a:noFill/>
                        </a:ln>
                        <a:solidFill>
                          <a:srgbClr val="FFFFFF"/>
                        </a:solidFill>
                        <a:effectLst/>
                        <a:latin typeface="標楷體" pitchFamily="65" charset="-120"/>
                        <a:ea typeface="標楷體" pitchFamily="65"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標楷體" pitchFamily="65" charset="-120"/>
                          <a:ea typeface="標楷體" pitchFamily="65" charset="-120"/>
                        </a:rPr>
                        <a:t>碳酸氫鈉泉</a:t>
                      </a:r>
                      <a:endParaRPr kumimoji="0" lang="zh-TW" altLang="en-US" sz="28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標楷體" pitchFamily="65" charset="-120"/>
                          <a:ea typeface="標楷體" pitchFamily="65" charset="-120"/>
                        </a:rPr>
                        <a:t>碳酸氫鈣泉</a:t>
                      </a:r>
                      <a:r>
                        <a:rPr kumimoji="0" lang="en-US" altLang="zh-TW" sz="2800" b="0" i="0" u="none" strike="noStrike" cap="none" normalizeH="0" baseline="0" smtClean="0">
                          <a:ln>
                            <a:noFill/>
                          </a:ln>
                          <a:solidFill>
                            <a:srgbClr val="000000"/>
                          </a:solidFill>
                          <a:effectLst/>
                          <a:latin typeface="標楷體" pitchFamily="65" charset="-120"/>
                          <a:ea typeface="標楷體" pitchFamily="65" charset="-120"/>
                        </a:rPr>
                        <a:t>(</a:t>
                      </a:r>
                      <a:r>
                        <a:rPr kumimoji="0" lang="zh-TW" altLang="en-US" sz="2800" b="0" i="0" u="none" strike="noStrike" cap="none" normalizeH="0" baseline="0" smtClean="0">
                          <a:ln>
                            <a:noFill/>
                          </a:ln>
                          <a:solidFill>
                            <a:srgbClr val="000000"/>
                          </a:solidFill>
                          <a:effectLst/>
                          <a:latin typeface="標楷體" pitchFamily="65" charset="-120"/>
                          <a:ea typeface="標楷體" pitchFamily="65" charset="-120"/>
                        </a:rPr>
                        <a:t>硫磺泉</a:t>
                      </a:r>
                      <a:r>
                        <a:rPr kumimoji="0" lang="en-US" altLang="zh-TW" sz="2800" b="0" i="0" u="none" strike="noStrike" cap="none" normalizeH="0" baseline="0" smtClean="0">
                          <a:ln>
                            <a:noFill/>
                          </a:ln>
                          <a:solidFill>
                            <a:srgbClr val="000000"/>
                          </a:solidFill>
                          <a:effectLst/>
                          <a:latin typeface="標楷體" pitchFamily="65" charset="-120"/>
                          <a:ea typeface="標楷體" pitchFamily="65" charset="-120"/>
                        </a:rPr>
                        <a:t>)</a:t>
                      </a:r>
                      <a:endParaRPr kumimoji="0" lang="zh-TW" altLang="zh-TW" sz="28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r>
              <a:tr h="655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FFFFFF"/>
                          </a:solidFill>
                          <a:effectLst/>
                          <a:latin typeface="標楷體" pitchFamily="65" charset="-120"/>
                          <a:ea typeface="標楷體" pitchFamily="65" charset="-120"/>
                        </a:rPr>
                        <a:t>溫度</a:t>
                      </a:r>
                      <a:endParaRPr kumimoji="0" lang="zh-TW" altLang="en-US" sz="2800" b="1" i="0" u="none" strike="noStrike" cap="none" normalizeH="0" baseline="0" smtClean="0">
                        <a:ln>
                          <a:noFill/>
                        </a:ln>
                        <a:solidFill>
                          <a:srgbClr val="FFFFFF"/>
                        </a:solidFill>
                        <a:effectLst/>
                        <a:latin typeface="標楷體" pitchFamily="65" charset="-120"/>
                        <a:ea typeface="標楷體" pitchFamily="65"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rgbClr val="000000"/>
                          </a:solidFill>
                          <a:effectLst/>
                          <a:latin typeface="標楷體" pitchFamily="65" charset="-120"/>
                          <a:ea typeface="標楷體" pitchFamily="65" charset="-120"/>
                        </a:rPr>
                        <a:t>25~55</a:t>
                      </a:r>
                      <a:r>
                        <a:rPr kumimoji="0" lang="zh-TW" altLang="en-US" sz="2800" b="0" i="0" u="none" strike="noStrike" cap="none" normalizeH="0" baseline="0" smtClean="0">
                          <a:ln>
                            <a:noFill/>
                          </a:ln>
                          <a:solidFill>
                            <a:srgbClr val="000000"/>
                          </a:solidFill>
                          <a:effectLst/>
                          <a:latin typeface="標楷體" pitchFamily="65" charset="-120"/>
                          <a:ea typeface="標楷體" pitchFamily="65" charset="-120"/>
                        </a:rPr>
                        <a:t>度</a:t>
                      </a:r>
                      <a:endParaRPr kumimoji="0" lang="zh-TW" altLang="en-US" sz="28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rgbClr val="000000"/>
                          </a:solidFill>
                          <a:effectLst/>
                          <a:latin typeface="標楷體" pitchFamily="65" charset="-120"/>
                          <a:ea typeface="標楷體" pitchFamily="65" charset="-120"/>
                        </a:rPr>
                        <a:t>22</a:t>
                      </a:r>
                      <a:r>
                        <a:rPr kumimoji="0" lang="zh-TW" altLang="en-US" sz="2800" b="0" i="0" u="none" strike="noStrike" cap="none" normalizeH="0" baseline="0" smtClean="0">
                          <a:ln>
                            <a:noFill/>
                          </a:ln>
                          <a:solidFill>
                            <a:srgbClr val="000000"/>
                          </a:solidFill>
                          <a:effectLst/>
                          <a:latin typeface="標楷體" pitchFamily="65" charset="-120"/>
                          <a:ea typeface="標楷體" pitchFamily="65" charset="-120"/>
                        </a:rPr>
                        <a:t>度</a:t>
                      </a:r>
                      <a:endParaRPr kumimoji="0" lang="zh-TW" altLang="en-US" sz="28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r h="639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FFFFFF"/>
                          </a:solidFill>
                          <a:effectLst/>
                          <a:latin typeface="標楷體" pitchFamily="65" charset="-120"/>
                          <a:ea typeface="標楷體" pitchFamily="65" charset="-120"/>
                        </a:rPr>
                        <a:t>活動</a:t>
                      </a:r>
                      <a:endParaRPr kumimoji="0" lang="zh-TW" altLang="en-US" sz="2800" b="1" i="0" u="none" strike="noStrike" cap="none" normalizeH="0" baseline="0" smtClean="0">
                        <a:ln>
                          <a:noFill/>
                        </a:ln>
                        <a:solidFill>
                          <a:srgbClr val="FFFFFF"/>
                        </a:solidFill>
                        <a:effectLst/>
                        <a:latin typeface="標楷體" pitchFamily="65" charset="-120"/>
                        <a:ea typeface="標楷體" pitchFamily="65"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標楷體" pitchFamily="65" charset="-120"/>
                          <a:ea typeface="標楷體" pitchFamily="65" charset="-120"/>
                        </a:rPr>
                        <a:t>礁溪溫泉節</a:t>
                      </a:r>
                      <a:endParaRPr kumimoji="0" lang="zh-TW" altLang="en-US" sz="28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標楷體" pitchFamily="65" charset="-120"/>
                          <a:ea typeface="標楷體" pitchFamily="65" charset="-120"/>
                        </a:rPr>
                        <a:t>蘇澳冷泉季</a:t>
                      </a:r>
                      <a:endParaRPr kumimoji="0" lang="zh-TW" altLang="en-US" sz="28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r>
              <a:tr h="657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FFFFFF"/>
                          </a:solidFill>
                          <a:effectLst/>
                          <a:latin typeface="標楷體" pitchFamily="65" charset="-120"/>
                          <a:ea typeface="標楷體" pitchFamily="65" charset="-120"/>
                        </a:rPr>
                        <a:t>特色</a:t>
                      </a:r>
                      <a:endParaRPr kumimoji="0" lang="zh-TW" altLang="en-US" sz="2800" b="1" i="0" u="none" strike="noStrike" cap="none" normalizeH="0" baseline="0" smtClean="0">
                        <a:ln>
                          <a:noFill/>
                        </a:ln>
                        <a:solidFill>
                          <a:srgbClr val="FFFFFF"/>
                        </a:solidFill>
                        <a:effectLst/>
                        <a:latin typeface="標楷體" pitchFamily="65" charset="-120"/>
                        <a:ea typeface="標楷體" pitchFamily="65"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標楷體" pitchFamily="65" charset="-120"/>
                          <a:ea typeface="標楷體" pitchFamily="65" charset="-120"/>
                        </a:rPr>
                        <a:t>溫泉蛋 溫泉番茄</a:t>
                      </a:r>
                      <a:endParaRPr kumimoji="0" lang="zh-TW" altLang="en-US" sz="28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標楷體" pitchFamily="65" charset="-120"/>
                          <a:ea typeface="標楷體" pitchFamily="65" charset="-120"/>
                        </a:rPr>
                        <a:t>彈珠汽水 羊羹</a:t>
                      </a:r>
                      <a:endParaRPr kumimoji="0" lang="zh-TW" altLang="en-US" sz="28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r h="654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FFFFFF"/>
                          </a:solidFill>
                          <a:effectLst/>
                          <a:latin typeface="標楷體" pitchFamily="65" charset="-120"/>
                          <a:ea typeface="標楷體" pitchFamily="65" charset="-120"/>
                        </a:rPr>
                        <a:t>顏色 </a:t>
                      </a:r>
                      <a:endParaRPr kumimoji="0" lang="zh-TW" altLang="en-US" sz="2800" b="1" i="0" u="none" strike="noStrike" cap="none" normalizeH="0" baseline="0" smtClean="0">
                        <a:ln>
                          <a:noFill/>
                        </a:ln>
                        <a:solidFill>
                          <a:srgbClr val="FFFFFF"/>
                        </a:solidFill>
                        <a:effectLst/>
                        <a:latin typeface="標楷體" pitchFamily="65" charset="-120"/>
                        <a:ea typeface="標楷體" pitchFamily="65"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標楷體" pitchFamily="65" charset="-120"/>
                          <a:ea typeface="標楷體" pitchFamily="65" charset="-120"/>
                        </a:rPr>
                        <a:t>透明</a:t>
                      </a:r>
                      <a:endParaRPr kumimoji="0" lang="zh-TW" altLang="en-US" sz="28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標楷體" pitchFamily="65" charset="-120"/>
                          <a:ea typeface="標楷體" pitchFamily="65" charset="-120"/>
                        </a:rPr>
                        <a:t>透明</a:t>
                      </a:r>
                      <a:r>
                        <a:rPr kumimoji="0" lang="en-US" altLang="zh-TW" sz="2800" b="0" i="0" u="none" strike="noStrike" cap="none" normalizeH="0" baseline="0" smtClean="0">
                          <a:ln>
                            <a:noFill/>
                          </a:ln>
                          <a:solidFill>
                            <a:srgbClr val="000000"/>
                          </a:solidFill>
                          <a:effectLst/>
                          <a:latin typeface="標楷體" pitchFamily="65" charset="-120"/>
                          <a:ea typeface="標楷體" pitchFamily="65" charset="-120"/>
                        </a:rPr>
                        <a:t>(</a:t>
                      </a:r>
                      <a:r>
                        <a:rPr kumimoji="0" lang="zh-TW" altLang="en-US" sz="2800" b="0" i="0" u="none" strike="noStrike" cap="none" normalizeH="0" baseline="0" smtClean="0">
                          <a:ln>
                            <a:noFill/>
                          </a:ln>
                          <a:solidFill>
                            <a:srgbClr val="000000"/>
                          </a:solidFill>
                          <a:effectLst/>
                          <a:latin typeface="標楷體" pitchFamily="65" charset="-120"/>
                          <a:ea typeface="標楷體" pitchFamily="65" charset="-120"/>
                        </a:rPr>
                        <a:t>白泉</a:t>
                      </a:r>
                      <a:r>
                        <a:rPr kumimoji="0" lang="en-US" altLang="zh-TW" sz="2800" b="0" i="0" u="none" strike="noStrike" cap="none" normalizeH="0" baseline="0" smtClean="0">
                          <a:ln>
                            <a:noFill/>
                          </a:ln>
                          <a:solidFill>
                            <a:srgbClr val="000000"/>
                          </a:solidFill>
                          <a:effectLst/>
                          <a:latin typeface="標楷體" pitchFamily="65" charset="-120"/>
                          <a:ea typeface="標楷體" pitchFamily="65" charset="-120"/>
                        </a:rPr>
                        <a:t>) </a:t>
                      </a:r>
                      <a:r>
                        <a:rPr kumimoji="0" lang="zh-TW" altLang="en-US" sz="2800" b="0" i="0" u="none" strike="noStrike" cap="none" normalizeH="0" baseline="0" smtClean="0">
                          <a:ln>
                            <a:noFill/>
                          </a:ln>
                          <a:solidFill>
                            <a:srgbClr val="000000"/>
                          </a:solidFill>
                          <a:effectLst/>
                          <a:latin typeface="標楷體" pitchFamily="65" charset="-120"/>
                          <a:ea typeface="標楷體" pitchFamily="65" charset="-120"/>
                        </a:rPr>
                        <a:t>混濁紅</a:t>
                      </a:r>
                      <a:r>
                        <a:rPr kumimoji="0" lang="en-US" altLang="zh-TW" sz="2800" b="0" i="0" u="none" strike="noStrike" cap="none" normalizeH="0" baseline="0" smtClean="0">
                          <a:ln>
                            <a:noFill/>
                          </a:ln>
                          <a:solidFill>
                            <a:srgbClr val="000000"/>
                          </a:solidFill>
                          <a:effectLst/>
                          <a:latin typeface="標楷體" pitchFamily="65" charset="-120"/>
                          <a:ea typeface="標楷體" pitchFamily="65" charset="-120"/>
                        </a:rPr>
                        <a:t>(</a:t>
                      </a:r>
                      <a:r>
                        <a:rPr kumimoji="0" lang="zh-TW" altLang="en-US" sz="2800" b="0" i="0" u="none" strike="noStrike" cap="none" normalizeH="0" baseline="0" smtClean="0">
                          <a:ln>
                            <a:noFill/>
                          </a:ln>
                          <a:solidFill>
                            <a:srgbClr val="000000"/>
                          </a:solidFill>
                          <a:effectLst/>
                          <a:latin typeface="標楷體" pitchFamily="65" charset="-120"/>
                          <a:ea typeface="標楷體" pitchFamily="65" charset="-120"/>
                        </a:rPr>
                        <a:t>紅泉</a:t>
                      </a:r>
                      <a:r>
                        <a:rPr kumimoji="0" lang="en-US" altLang="zh-TW" sz="2800" b="0" i="0" u="none" strike="noStrike" cap="none" normalizeH="0" baseline="0" smtClean="0">
                          <a:ln>
                            <a:noFill/>
                          </a:ln>
                          <a:solidFill>
                            <a:srgbClr val="000000"/>
                          </a:solidFill>
                          <a:effectLst/>
                          <a:latin typeface="標楷體" pitchFamily="65" charset="-120"/>
                          <a:ea typeface="標楷體" pitchFamily="65" charset="-120"/>
                        </a:rPr>
                        <a:t>)</a:t>
                      </a:r>
                      <a:endParaRPr kumimoji="0" lang="zh-TW" altLang="zh-TW" sz="28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r>
              <a:tr h="655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FFFFFF"/>
                          </a:solidFill>
                          <a:effectLst/>
                          <a:latin typeface="標楷體" pitchFamily="65" charset="-120"/>
                          <a:ea typeface="標楷體" pitchFamily="65" charset="-120"/>
                        </a:rPr>
                        <a:t>改變</a:t>
                      </a:r>
                      <a:endParaRPr kumimoji="0" lang="zh-TW" altLang="en-US" sz="2800" b="1" i="0" u="none" strike="noStrike" cap="none" normalizeH="0" baseline="0" smtClean="0">
                        <a:ln>
                          <a:noFill/>
                        </a:ln>
                        <a:solidFill>
                          <a:srgbClr val="FFFFFF"/>
                        </a:solidFill>
                        <a:effectLst/>
                        <a:latin typeface="標楷體" pitchFamily="65" charset="-120"/>
                        <a:ea typeface="標楷體" pitchFamily="65"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標楷體" pitchFamily="65" charset="-120"/>
                          <a:ea typeface="標楷體" pitchFamily="65" charset="-120"/>
                        </a:rPr>
                        <a:t>觀光業興盛</a:t>
                      </a:r>
                      <a:endParaRPr kumimoji="0" lang="zh-TW" altLang="en-US" sz="28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hMerge="1">
                  <a:txBody>
                    <a:bodyPr/>
                    <a:lstStyle/>
                    <a:p>
                      <a:endParaRPr lang="zh-TW" altLang="en-US"/>
                    </a:p>
                  </a:txBody>
                  <a:tcPr/>
                </a:tc>
              </a:tr>
            </a:tbl>
          </a:graphicData>
        </a:graphic>
      </p:graphicFrame>
      <p:sp>
        <p:nvSpPr>
          <p:cNvPr id="4" name="矩形 3">
            <a:extLst>
              <a:ext uri="{FF2B5EF4-FFF2-40B4-BE49-F238E27FC236}"/>
            </a:extLst>
          </p:cNvPr>
          <p:cNvSpPr/>
          <p:nvPr/>
        </p:nvSpPr>
        <p:spPr>
          <a:xfrm flipV="1">
            <a:off x="0" y="1743075"/>
            <a:ext cx="4540250" cy="128588"/>
          </a:xfrm>
          <a:prstGeom prst="rect">
            <a:avLst/>
          </a:prstGeom>
          <a:gradFill>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標題 1"/>
          <p:cNvSpPr>
            <a:spLocks noGrp="1"/>
          </p:cNvSpPr>
          <p:nvPr>
            <p:ph type="title"/>
          </p:nvPr>
        </p:nvSpPr>
        <p:spPr>
          <a:xfrm>
            <a:off x="684213" y="663575"/>
            <a:ext cx="8534400" cy="1208088"/>
          </a:xfrm>
        </p:spPr>
        <p:txBody>
          <a:bodyPr/>
          <a:lstStyle/>
          <a:p>
            <a:pPr eaLnBrk="1" hangingPunct="1"/>
            <a:r>
              <a:rPr lang="zh-TW" altLang="en-US" sz="6000" smtClean="0">
                <a:latin typeface="標楷體" pitchFamily="65" charset="-120"/>
                <a:ea typeface="標楷體" pitchFamily="65" charset="-120"/>
              </a:rPr>
              <a:t>訪談紀錄 </a:t>
            </a:r>
            <a:r>
              <a:rPr lang="zh-TW" altLang="en-US" sz="4000" smtClean="0">
                <a:latin typeface="標楷體" pitchFamily="65" charset="-120"/>
                <a:ea typeface="標楷體" pitchFamily="65" charset="-120"/>
              </a:rPr>
              <a:t>蘇澳</a:t>
            </a:r>
            <a:endParaRPr lang="zh-TW" altLang="en-US" sz="4000" smtClean="0"/>
          </a:p>
        </p:txBody>
      </p:sp>
      <p:sp>
        <p:nvSpPr>
          <p:cNvPr id="4" name="矩形 3">
            <a:extLst>
              <a:ext uri="{FF2B5EF4-FFF2-40B4-BE49-F238E27FC236}"/>
            </a:extLst>
          </p:cNvPr>
          <p:cNvSpPr/>
          <p:nvPr/>
        </p:nvSpPr>
        <p:spPr>
          <a:xfrm flipV="1">
            <a:off x="0" y="1743075"/>
            <a:ext cx="4540250" cy="128588"/>
          </a:xfrm>
          <a:prstGeom prst="rect">
            <a:avLst/>
          </a:prstGeom>
          <a:gradFill>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5" name="內容版面配置區 5"/>
          <p:cNvPicPr>
            <a:picLocks noGrp="1" noChangeAspect="1"/>
          </p:cNvPicPr>
          <p:nvPr>
            <p:ph idx="1"/>
          </p:nvPr>
        </p:nvPicPr>
        <p:blipFill>
          <a:blip r:embed="rId2"/>
          <a:srcRect/>
          <a:stretch>
            <a:fillRect/>
          </a:stretch>
        </p:blipFill>
        <p:spPr>
          <a:xfrm>
            <a:off x="825500" y="2338388"/>
            <a:ext cx="4854575" cy="3641725"/>
          </a:xfrm>
        </p:spPr>
      </p:pic>
      <p:pic>
        <p:nvPicPr>
          <p:cNvPr id="7" name="圖片 6"/>
          <p:cNvPicPr>
            <a:picLocks noChangeAspect="1"/>
          </p:cNvPicPr>
          <p:nvPr/>
        </p:nvPicPr>
        <p:blipFill>
          <a:blip r:embed="rId3"/>
          <a:srcRect/>
          <a:stretch>
            <a:fillRect/>
          </a:stretch>
        </p:blipFill>
        <p:spPr bwMode="auto">
          <a:xfrm>
            <a:off x="7289800" y="1027113"/>
            <a:ext cx="4156075" cy="5540375"/>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標題 1"/>
          <p:cNvSpPr>
            <a:spLocks noGrp="1"/>
          </p:cNvSpPr>
          <p:nvPr>
            <p:ph type="title"/>
          </p:nvPr>
        </p:nvSpPr>
        <p:spPr>
          <a:xfrm>
            <a:off x="684213" y="663575"/>
            <a:ext cx="8534400" cy="1208088"/>
          </a:xfrm>
        </p:spPr>
        <p:txBody>
          <a:bodyPr/>
          <a:lstStyle/>
          <a:p>
            <a:pPr eaLnBrk="1" hangingPunct="1"/>
            <a:r>
              <a:rPr lang="zh-TW" altLang="en-US" sz="6000" smtClean="0">
                <a:latin typeface="標楷體" pitchFamily="65" charset="-120"/>
                <a:ea typeface="標楷體" pitchFamily="65" charset="-120"/>
              </a:rPr>
              <a:t>訪談紀錄</a:t>
            </a:r>
            <a:endParaRPr lang="zh-TW" altLang="en-US" sz="6000" smtClean="0"/>
          </a:p>
        </p:txBody>
      </p:sp>
      <p:sp>
        <p:nvSpPr>
          <p:cNvPr id="26626" name="內容版面配置區 2"/>
          <p:cNvSpPr>
            <a:spLocks noGrp="1"/>
          </p:cNvSpPr>
          <p:nvPr>
            <p:ph idx="1"/>
          </p:nvPr>
        </p:nvSpPr>
        <p:spPr>
          <a:xfrm>
            <a:off x="1319213" y="2676525"/>
            <a:ext cx="11215687" cy="4587875"/>
          </a:xfrm>
        </p:spPr>
        <p:txBody>
          <a:bodyPr/>
          <a:lstStyle/>
          <a:p>
            <a:pPr eaLnBrk="1" hangingPunct="1">
              <a:buFont typeface="Arial" charset="0"/>
              <a:buNone/>
            </a:pPr>
            <a:r>
              <a:rPr lang="en-US" altLang="zh-TW" sz="7500" smtClean="0">
                <a:latin typeface="標楷體" pitchFamily="65" charset="-120"/>
                <a:ea typeface="標楷體" pitchFamily="65" charset="-120"/>
              </a:rPr>
              <a:t>Q:</a:t>
            </a:r>
            <a:r>
              <a:rPr lang="zh-TW" altLang="zh-TW" sz="7500" smtClean="0">
                <a:latin typeface="標楷體" pitchFamily="65" charset="-120"/>
                <a:ea typeface="標楷體" pitchFamily="65" charset="-120"/>
              </a:rPr>
              <a:t>這裡的</a:t>
            </a:r>
            <a:r>
              <a:rPr lang="zh-TW" altLang="en-US" sz="7500" smtClean="0">
                <a:latin typeface="標楷體" pitchFamily="65" charset="-120"/>
                <a:ea typeface="標楷體" pitchFamily="65" charset="-120"/>
              </a:rPr>
              <a:t>泉水</a:t>
            </a:r>
            <a:r>
              <a:rPr lang="zh-TW" altLang="zh-TW" sz="7500" smtClean="0">
                <a:latin typeface="標楷體" pitchFamily="65" charset="-120"/>
                <a:ea typeface="標楷體" pitchFamily="65" charset="-120"/>
              </a:rPr>
              <a:t>和其他</a:t>
            </a:r>
            <a:endParaRPr lang="zh-TW" altLang="en-US" sz="7500" smtClean="0">
              <a:latin typeface="標楷體" pitchFamily="65" charset="-120"/>
              <a:ea typeface="標楷體" pitchFamily="65" charset="-120"/>
            </a:endParaRPr>
          </a:p>
          <a:p>
            <a:pPr eaLnBrk="1" hangingPunct="1">
              <a:buFont typeface="Arial" charset="0"/>
              <a:buNone/>
            </a:pPr>
            <a:r>
              <a:rPr lang="zh-TW" altLang="zh-TW" sz="7500" smtClean="0">
                <a:latin typeface="標楷體" pitchFamily="65" charset="-120"/>
                <a:ea typeface="標楷體" pitchFamily="65" charset="-120"/>
              </a:rPr>
              <a:t>  地方有什麼不同</a:t>
            </a:r>
            <a:r>
              <a:rPr lang="en-US" altLang="zh-TW" sz="7500" smtClean="0">
                <a:latin typeface="標楷體" pitchFamily="65" charset="-120"/>
                <a:ea typeface="標楷體" pitchFamily="65" charset="-120"/>
              </a:rPr>
              <a:t>?</a:t>
            </a:r>
          </a:p>
          <a:p>
            <a:pPr eaLnBrk="1" hangingPunct="1"/>
            <a:endParaRPr lang="zh-TW" altLang="en-US" sz="7500" smtClean="0">
              <a:latin typeface="標楷體" pitchFamily="65" charset="-120"/>
              <a:ea typeface="標楷體" pitchFamily="65" charset="-120"/>
            </a:endParaRPr>
          </a:p>
        </p:txBody>
      </p:sp>
      <p:sp>
        <p:nvSpPr>
          <p:cNvPr id="4" name="矩形 3">
            <a:extLst>
              <a:ext uri="{FF2B5EF4-FFF2-40B4-BE49-F238E27FC236}"/>
            </a:extLst>
          </p:cNvPr>
          <p:cNvSpPr/>
          <p:nvPr/>
        </p:nvSpPr>
        <p:spPr>
          <a:xfrm flipV="1">
            <a:off x="0" y="1743075"/>
            <a:ext cx="4540250" cy="128588"/>
          </a:xfrm>
          <a:prstGeom prst="rect">
            <a:avLst/>
          </a:prstGeom>
          <a:gradFill>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標題 1"/>
          <p:cNvSpPr>
            <a:spLocks noGrp="1"/>
          </p:cNvSpPr>
          <p:nvPr>
            <p:ph type="title"/>
          </p:nvPr>
        </p:nvSpPr>
        <p:spPr>
          <a:xfrm>
            <a:off x="684213" y="663575"/>
            <a:ext cx="8534400" cy="1208088"/>
          </a:xfrm>
        </p:spPr>
        <p:txBody>
          <a:bodyPr/>
          <a:lstStyle/>
          <a:p>
            <a:pPr eaLnBrk="1" hangingPunct="1"/>
            <a:r>
              <a:rPr lang="zh-TW" altLang="en-US" sz="6000" smtClean="0">
                <a:latin typeface="標楷體" pitchFamily="65" charset="-120"/>
                <a:ea typeface="標楷體" pitchFamily="65" charset="-120"/>
              </a:rPr>
              <a:t>訪談紀錄</a:t>
            </a:r>
            <a:endParaRPr lang="zh-TW" altLang="en-US" sz="6000" smtClean="0"/>
          </a:p>
        </p:txBody>
      </p:sp>
      <p:sp>
        <p:nvSpPr>
          <p:cNvPr id="3" name="內容版面配置區 2"/>
          <p:cNvSpPr>
            <a:spLocks noGrp="1"/>
          </p:cNvSpPr>
          <p:nvPr>
            <p:ph idx="1"/>
          </p:nvPr>
        </p:nvSpPr>
        <p:spPr>
          <a:xfrm>
            <a:off x="1587500" y="2511425"/>
            <a:ext cx="10858500" cy="4346575"/>
          </a:xfrm>
        </p:spPr>
        <p:txBody>
          <a:bodyPr/>
          <a:lstStyle/>
          <a:p>
            <a:pPr eaLnBrk="1" hangingPunct="1">
              <a:lnSpc>
                <a:spcPct val="80000"/>
              </a:lnSpc>
              <a:buFont typeface="Arial" charset="0"/>
              <a:buNone/>
            </a:pPr>
            <a:r>
              <a:rPr lang="en-US" altLang="zh-TW" sz="7500" smtClean="0">
                <a:latin typeface="標楷體" pitchFamily="65" charset="-120"/>
                <a:ea typeface="標楷體" pitchFamily="65" charset="-120"/>
              </a:rPr>
              <a:t>Q:</a:t>
            </a:r>
            <a:r>
              <a:rPr lang="zh-TW" altLang="zh-TW" sz="7500" smtClean="0">
                <a:latin typeface="標楷體" pitchFamily="65" charset="-120"/>
                <a:ea typeface="標楷體" pitchFamily="65" charset="-120"/>
              </a:rPr>
              <a:t>是否有一些特別</a:t>
            </a:r>
            <a:endParaRPr lang="zh-TW" altLang="en-US" sz="7500" smtClean="0">
              <a:latin typeface="標楷體" pitchFamily="65" charset="-120"/>
              <a:ea typeface="標楷體" pitchFamily="65" charset="-120"/>
            </a:endParaRPr>
          </a:p>
          <a:p>
            <a:pPr eaLnBrk="1" hangingPunct="1">
              <a:lnSpc>
                <a:spcPct val="80000"/>
              </a:lnSpc>
              <a:buFont typeface="Arial" charset="0"/>
              <a:buNone/>
            </a:pPr>
            <a:r>
              <a:rPr lang="zh-TW" altLang="zh-TW" sz="7500" smtClean="0">
                <a:latin typeface="標楷體" pitchFamily="65" charset="-120"/>
                <a:ea typeface="標楷體" pitchFamily="65" charset="-120"/>
              </a:rPr>
              <a:t>  的活動</a:t>
            </a:r>
            <a:r>
              <a:rPr lang="en-US" altLang="zh-TW" sz="7500" smtClean="0">
                <a:latin typeface="標楷體" pitchFamily="65" charset="-120"/>
                <a:ea typeface="標楷體" pitchFamily="65" charset="-120"/>
              </a:rPr>
              <a:t>?</a:t>
            </a:r>
            <a:endParaRPr lang="en-US" altLang="zh-TW" sz="6000" smtClean="0">
              <a:solidFill>
                <a:srgbClr val="0070C0"/>
              </a:solidFill>
              <a:latin typeface="標楷體" pitchFamily="65" charset="-120"/>
              <a:ea typeface="標楷體" pitchFamily="65" charset="-120"/>
            </a:endParaRPr>
          </a:p>
        </p:txBody>
      </p:sp>
      <p:sp>
        <p:nvSpPr>
          <p:cNvPr id="4" name="矩形 3">
            <a:extLst>
              <a:ext uri="{FF2B5EF4-FFF2-40B4-BE49-F238E27FC236}"/>
            </a:extLst>
          </p:cNvPr>
          <p:cNvSpPr/>
          <p:nvPr/>
        </p:nvSpPr>
        <p:spPr>
          <a:xfrm flipV="1">
            <a:off x="0" y="1743075"/>
            <a:ext cx="4540250" cy="128588"/>
          </a:xfrm>
          <a:prstGeom prst="rect">
            <a:avLst/>
          </a:prstGeom>
          <a:gradFill>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 name="內容版面配置區 2"/>
          <p:cNvSpPr>
            <a:spLocks/>
          </p:cNvSpPr>
          <p:nvPr/>
        </p:nvSpPr>
        <p:spPr bwMode="auto">
          <a:xfrm>
            <a:off x="2286000" y="5178425"/>
            <a:ext cx="10363200" cy="942975"/>
          </a:xfrm>
          <a:prstGeom prst="rect">
            <a:avLst/>
          </a:prstGeom>
          <a:noFill/>
          <a:ln w="9525">
            <a:noFill/>
            <a:miter lim="800000"/>
            <a:headEnd/>
            <a:tailEnd/>
          </a:ln>
        </p:spPr>
        <p:txBody>
          <a:bodyPr/>
          <a:lstStyle/>
          <a:p>
            <a:pPr marL="228600" indent="-228600">
              <a:lnSpc>
                <a:spcPct val="80000"/>
              </a:lnSpc>
              <a:spcBef>
                <a:spcPts val="1000"/>
              </a:spcBef>
              <a:buFont typeface="Arial" charset="0"/>
              <a:buNone/>
            </a:pPr>
            <a:r>
              <a:rPr kumimoji="0" lang="zh-TW" altLang="en-US" sz="6000">
                <a:solidFill>
                  <a:srgbClr val="0070C0"/>
                </a:solidFill>
                <a:latin typeface="標楷體" pitchFamily="65" charset="-120"/>
                <a:ea typeface="標楷體" pitchFamily="65" charset="-120"/>
              </a:rPr>
              <a:t>泡冷泉 玩潑水 吃美食</a:t>
            </a:r>
            <a:r>
              <a:rPr kumimoji="0" lang="en-US" altLang="zh-TW" sz="6000">
                <a:solidFill>
                  <a:srgbClr val="0070C0"/>
                </a:solidFill>
                <a:latin typeface="標楷體" pitchFamily="65" charset="-120"/>
                <a:ea typeface="標楷體" pitchFamily="65" charset="-120"/>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標題 1"/>
          <p:cNvSpPr>
            <a:spLocks noGrp="1"/>
          </p:cNvSpPr>
          <p:nvPr>
            <p:ph type="title"/>
          </p:nvPr>
        </p:nvSpPr>
        <p:spPr>
          <a:xfrm>
            <a:off x="684213" y="663575"/>
            <a:ext cx="8534400" cy="1208088"/>
          </a:xfrm>
        </p:spPr>
        <p:txBody>
          <a:bodyPr/>
          <a:lstStyle/>
          <a:p>
            <a:pPr eaLnBrk="1" hangingPunct="1"/>
            <a:r>
              <a:rPr lang="zh-TW" altLang="en-US" sz="6000" smtClean="0">
                <a:latin typeface="標楷體" pitchFamily="65" charset="-120"/>
                <a:ea typeface="標楷體" pitchFamily="65" charset="-120"/>
              </a:rPr>
              <a:t>訪談紀錄 </a:t>
            </a:r>
            <a:r>
              <a:rPr lang="zh-TW" altLang="en-US" sz="4000" smtClean="0">
                <a:latin typeface="標楷體" pitchFamily="65" charset="-120"/>
                <a:ea typeface="標楷體" pitchFamily="65" charset="-120"/>
              </a:rPr>
              <a:t>礁溪</a:t>
            </a:r>
            <a:endParaRPr lang="zh-TW" altLang="en-US" sz="4000" smtClean="0"/>
          </a:p>
        </p:txBody>
      </p:sp>
      <p:sp>
        <p:nvSpPr>
          <p:cNvPr id="4" name="矩形 3">
            <a:extLst>
              <a:ext uri="{FF2B5EF4-FFF2-40B4-BE49-F238E27FC236}"/>
            </a:extLst>
          </p:cNvPr>
          <p:cNvSpPr/>
          <p:nvPr/>
        </p:nvSpPr>
        <p:spPr>
          <a:xfrm flipV="1">
            <a:off x="0" y="1743075"/>
            <a:ext cx="4540250" cy="128588"/>
          </a:xfrm>
          <a:prstGeom prst="rect">
            <a:avLst/>
          </a:prstGeom>
          <a:gradFill>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8675" name="內容版面配置區 10"/>
          <p:cNvSpPr>
            <a:spLocks noGrp="1"/>
          </p:cNvSpPr>
          <p:nvPr>
            <p:ph idx="1"/>
          </p:nvPr>
        </p:nvSpPr>
        <p:spPr/>
        <p:txBody>
          <a:bodyPr/>
          <a:lstStyle/>
          <a:p>
            <a:pPr eaLnBrk="1" hangingPunct="1"/>
            <a:endParaRPr lang="zh-TW" altLang="en-US" smtClean="0"/>
          </a:p>
        </p:txBody>
      </p:sp>
      <p:pic>
        <p:nvPicPr>
          <p:cNvPr id="10" name="圖片 9"/>
          <p:cNvPicPr>
            <a:picLocks noChangeAspect="1"/>
          </p:cNvPicPr>
          <p:nvPr/>
        </p:nvPicPr>
        <p:blipFill>
          <a:blip r:embed="rId2"/>
          <a:srcRect/>
          <a:stretch>
            <a:fillRect/>
          </a:stretch>
        </p:blipFill>
        <p:spPr bwMode="auto">
          <a:xfrm>
            <a:off x="6869113" y="762000"/>
            <a:ext cx="4178300" cy="6096000"/>
          </a:xfrm>
          <a:prstGeom prst="rect">
            <a:avLst/>
          </a:prstGeom>
          <a:noFill/>
          <a:ln w="9525">
            <a:noFill/>
            <a:miter lim="800000"/>
            <a:headEnd/>
            <a:tailEnd/>
          </a:ln>
        </p:spPr>
      </p:pic>
      <p:pic>
        <p:nvPicPr>
          <p:cNvPr id="8" name="圖片 7"/>
          <p:cNvPicPr>
            <a:picLocks noChangeAspect="1"/>
          </p:cNvPicPr>
          <p:nvPr/>
        </p:nvPicPr>
        <p:blipFill>
          <a:blip r:embed="rId3"/>
          <a:srcRect/>
          <a:stretch>
            <a:fillRect/>
          </a:stretch>
        </p:blipFill>
        <p:spPr bwMode="auto">
          <a:xfrm>
            <a:off x="1044575" y="2770188"/>
            <a:ext cx="4946650" cy="3452812"/>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標題 1"/>
          <p:cNvSpPr>
            <a:spLocks noGrp="1"/>
          </p:cNvSpPr>
          <p:nvPr>
            <p:ph type="title"/>
          </p:nvPr>
        </p:nvSpPr>
        <p:spPr>
          <a:xfrm>
            <a:off x="684213" y="663575"/>
            <a:ext cx="8534400" cy="1208088"/>
          </a:xfrm>
        </p:spPr>
        <p:txBody>
          <a:bodyPr/>
          <a:lstStyle/>
          <a:p>
            <a:pPr eaLnBrk="1" hangingPunct="1"/>
            <a:r>
              <a:rPr lang="zh-TW" altLang="en-US" sz="6000" smtClean="0">
                <a:latin typeface="標楷體" pitchFamily="65" charset="-120"/>
                <a:ea typeface="標楷體" pitchFamily="65" charset="-120"/>
              </a:rPr>
              <a:t>訪談紀錄</a:t>
            </a:r>
            <a:endParaRPr lang="zh-TW" altLang="en-US" sz="6000" smtClean="0"/>
          </a:p>
        </p:txBody>
      </p:sp>
      <p:sp>
        <p:nvSpPr>
          <p:cNvPr id="29698" name="內容版面配置區 2"/>
          <p:cNvSpPr>
            <a:spLocks noGrp="1"/>
          </p:cNvSpPr>
          <p:nvPr>
            <p:ph idx="1"/>
          </p:nvPr>
        </p:nvSpPr>
        <p:spPr>
          <a:xfrm>
            <a:off x="1979613" y="2511425"/>
            <a:ext cx="10858500" cy="4346575"/>
          </a:xfrm>
        </p:spPr>
        <p:txBody>
          <a:bodyPr/>
          <a:lstStyle/>
          <a:p>
            <a:pPr eaLnBrk="1" hangingPunct="1">
              <a:buFont typeface="Arial" charset="0"/>
              <a:buNone/>
            </a:pPr>
            <a:r>
              <a:rPr lang="en-US" altLang="zh-TW" sz="7500" smtClean="0">
                <a:latin typeface="標楷體" pitchFamily="65" charset="-120"/>
                <a:ea typeface="標楷體" pitchFamily="65" charset="-120"/>
              </a:rPr>
              <a:t>Q:</a:t>
            </a:r>
            <a:r>
              <a:rPr lang="zh-TW" altLang="zh-TW" sz="7500" smtClean="0">
                <a:latin typeface="標楷體" pitchFamily="65" charset="-120"/>
                <a:ea typeface="標楷體" pitchFamily="65" charset="-120"/>
              </a:rPr>
              <a:t>從過去到現在的</a:t>
            </a:r>
            <a:endParaRPr lang="zh-TW" altLang="en-US" sz="7500" smtClean="0">
              <a:latin typeface="標楷體" pitchFamily="65" charset="-120"/>
              <a:ea typeface="標楷體" pitchFamily="65" charset="-120"/>
            </a:endParaRPr>
          </a:p>
          <a:p>
            <a:pPr eaLnBrk="1" hangingPunct="1">
              <a:buFont typeface="Arial" charset="0"/>
              <a:buNone/>
            </a:pPr>
            <a:r>
              <a:rPr lang="zh-TW" altLang="zh-TW" sz="7500" smtClean="0">
                <a:latin typeface="標楷體" pitchFamily="65" charset="-120"/>
                <a:ea typeface="標楷體" pitchFamily="65" charset="-120"/>
              </a:rPr>
              <a:t>  變化如何</a:t>
            </a:r>
            <a:r>
              <a:rPr lang="en-US" altLang="zh-TW" sz="7500" smtClean="0">
                <a:latin typeface="標楷體" pitchFamily="65" charset="-120"/>
                <a:ea typeface="標楷體" pitchFamily="65" charset="-120"/>
              </a:rPr>
              <a:t>?</a:t>
            </a:r>
          </a:p>
          <a:p>
            <a:pPr eaLnBrk="1" hangingPunct="1"/>
            <a:endParaRPr lang="zh-TW" altLang="zh-TW" sz="7500" smtClean="0">
              <a:latin typeface="標楷體" pitchFamily="65" charset="-120"/>
              <a:ea typeface="標楷體" pitchFamily="65" charset="-120"/>
            </a:endParaRPr>
          </a:p>
          <a:p>
            <a:pPr eaLnBrk="1" hangingPunct="1"/>
            <a:endParaRPr lang="zh-TW" altLang="zh-TW" sz="3400" smtClean="0">
              <a:latin typeface="標楷體" pitchFamily="65" charset="-120"/>
              <a:ea typeface="標楷體" pitchFamily="65" charset="-120"/>
            </a:endParaRPr>
          </a:p>
          <a:p>
            <a:pPr eaLnBrk="1" hangingPunct="1"/>
            <a:endParaRPr lang="zh-TW" altLang="en-US" sz="3400" smtClean="0">
              <a:latin typeface="標楷體" pitchFamily="65" charset="-120"/>
              <a:ea typeface="標楷體" pitchFamily="65" charset="-120"/>
            </a:endParaRPr>
          </a:p>
        </p:txBody>
      </p:sp>
      <p:sp>
        <p:nvSpPr>
          <p:cNvPr id="4" name="矩形 3">
            <a:extLst>
              <a:ext uri="{FF2B5EF4-FFF2-40B4-BE49-F238E27FC236}"/>
            </a:extLst>
          </p:cNvPr>
          <p:cNvSpPr/>
          <p:nvPr/>
        </p:nvSpPr>
        <p:spPr>
          <a:xfrm flipV="1">
            <a:off x="0" y="1743075"/>
            <a:ext cx="4540250" cy="128588"/>
          </a:xfrm>
          <a:prstGeom prst="rect">
            <a:avLst/>
          </a:prstGeom>
          <a:gradFill>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標題 1"/>
          <p:cNvSpPr>
            <a:spLocks noGrp="1"/>
          </p:cNvSpPr>
          <p:nvPr>
            <p:ph type="title"/>
          </p:nvPr>
        </p:nvSpPr>
        <p:spPr>
          <a:xfrm>
            <a:off x="657225" y="663575"/>
            <a:ext cx="8534400" cy="1208088"/>
          </a:xfrm>
        </p:spPr>
        <p:txBody>
          <a:bodyPr/>
          <a:lstStyle/>
          <a:p>
            <a:pPr eaLnBrk="1" hangingPunct="1"/>
            <a:r>
              <a:rPr lang="zh-TW" altLang="en-US" sz="6000" smtClean="0">
                <a:latin typeface="標楷體" pitchFamily="65" charset="-120"/>
                <a:ea typeface="標楷體" pitchFamily="65" charset="-120"/>
              </a:rPr>
              <a:t>訪談紀錄</a:t>
            </a:r>
            <a:endParaRPr lang="zh-TW" altLang="en-US" sz="6000" smtClean="0"/>
          </a:p>
        </p:txBody>
      </p:sp>
      <p:sp>
        <p:nvSpPr>
          <p:cNvPr id="30722" name="內容版面配置區 2"/>
          <p:cNvSpPr>
            <a:spLocks noGrp="1"/>
          </p:cNvSpPr>
          <p:nvPr>
            <p:ph idx="1"/>
          </p:nvPr>
        </p:nvSpPr>
        <p:spPr>
          <a:xfrm>
            <a:off x="1827213" y="2511425"/>
            <a:ext cx="10858500" cy="4346575"/>
          </a:xfrm>
        </p:spPr>
        <p:txBody>
          <a:bodyPr/>
          <a:lstStyle/>
          <a:p>
            <a:pPr eaLnBrk="1" hangingPunct="1">
              <a:buFont typeface="Arial" charset="0"/>
              <a:buNone/>
            </a:pPr>
            <a:r>
              <a:rPr lang="en-US" altLang="zh-TW" sz="7500" smtClean="0">
                <a:latin typeface="標楷體" pitchFamily="65" charset="-120"/>
                <a:ea typeface="標楷體" pitchFamily="65" charset="-120"/>
              </a:rPr>
              <a:t>Q:</a:t>
            </a:r>
            <a:r>
              <a:rPr lang="zh-TW" altLang="zh-TW" sz="7500" smtClean="0">
                <a:latin typeface="標楷體" pitchFamily="65" charset="-120"/>
                <a:ea typeface="標楷體" pitchFamily="65" charset="-120"/>
              </a:rPr>
              <a:t>是否有一些特別的</a:t>
            </a:r>
            <a:endParaRPr lang="zh-TW" altLang="en-US" sz="7500" smtClean="0">
              <a:latin typeface="標楷體" pitchFamily="65" charset="-120"/>
              <a:ea typeface="標楷體" pitchFamily="65" charset="-120"/>
            </a:endParaRPr>
          </a:p>
          <a:p>
            <a:pPr eaLnBrk="1" hangingPunct="1">
              <a:buFont typeface="Arial" charset="0"/>
              <a:buNone/>
            </a:pPr>
            <a:r>
              <a:rPr lang="zh-TW" altLang="zh-TW" sz="7500" smtClean="0">
                <a:latin typeface="標楷體" pitchFamily="65" charset="-120"/>
                <a:ea typeface="標楷體" pitchFamily="65" charset="-120"/>
              </a:rPr>
              <a:t>  活動?</a:t>
            </a:r>
          </a:p>
        </p:txBody>
      </p:sp>
      <p:sp>
        <p:nvSpPr>
          <p:cNvPr id="4" name="矩形 3">
            <a:extLst>
              <a:ext uri="{FF2B5EF4-FFF2-40B4-BE49-F238E27FC236}"/>
            </a:extLst>
          </p:cNvPr>
          <p:cNvSpPr/>
          <p:nvPr/>
        </p:nvSpPr>
        <p:spPr>
          <a:xfrm flipV="1">
            <a:off x="0" y="1743075"/>
            <a:ext cx="4540250" cy="128588"/>
          </a:xfrm>
          <a:prstGeom prst="rect">
            <a:avLst/>
          </a:prstGeom>
          <a:gradFill>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標題 1"/>
          <p:cNvSpPr>
            <a:spLocks noGrp="1"/>
          </p:cNvSpPr>
          <p:nvPr>
            <p:ph type="title"/>
          </p:nvPr>
        </p:nvSpPr>
        <p:spPr>
          <a:xfrm>
            <a:off x="684213" y="663575"/>
            <a:ext cx="8534400" cy="1208088"/>
          </a:xfrm>
        </p:spPr>
        <p:txBody>
          <a:bodyPr/>
          <a:lstStyle/>
          <a:p>
            <a:pPr eaLnBrk="1" hangingPunct="1"/>
            <a:r>
              <a:rPr lang="zh-TW" altLang="en-US" smtClean="0">
                <a:latin typeface="標楷體" pitchFamily="65" charset="-120"/>
                <a:ea typeface="標楷體" pitchFamily="65" charset="-120"/>
              </a:rPr>
              <a:t>心得</a:t>
            </a:r>
          </a:p>
        </p:txBody>
      </p:sp>
      <p:sp>
        <p:nvSpPr>
          <p:cNvPr id="3" name="內容版面配置區 2">
            <a:extLst>
              <a:ext uri="{FF2B5EF4-FFF2-40B4-BE49-F238E27FC236}"/>
            </a:extLst>
          </p:cNvPr>
          <p:cNvSpPr>
            <a:spLocks noGrp="1"/>
          </p:cNvSpPr>
          <p:nvPr>
            <p:ph idx="1"/>
          </p:nvPr>
        </p:nvSpPr>
        <p:spPr>
          <a:xfrm>
            <a:off x="684213" y="2151063"/>
            <a:ext cx="10858500" cy="4346575"/>
          </a:xfrm>
        </p:spPr>
        <p:txBody>
          <a:bodyPr rtlCol="0">
            <a:normAutofit/>
          </a:bodyPr>
          <a:lstStyle/>
          <a:p>
            <a:pPr eaLnBrk="1" fontAlgn="auto" hangingPunct="1">
              <a:spcAft>
                <a:spcPts val="0"/>
              </a:spcAft>
              <a:buFont typeface="Arial" panose="020B0604020202020204" pitchFamily="34" charset="0"/>
              <a:buChar char="•"/>
              <a:defRPr/>
            </a:pPr>
            <a:r>
              <a:rPr lang="zh-TW" altLang="en-US" sz="2600" dirty="0">
                <a:latin typeface="標楷體" panose="03000509000000000000" pitchFamily="65" charset="-120"/>
                <a:ea typeface="標楷體" panose="03000509000000000000" pitchFamily="65" charset="-120"/>
              </a:rPr>
              <a:t>第一次實際到家鄉進行人文考察，透過當地人的解說讓我們對於溫泉和冷泉有了新的認知，包括以前一些錯誤的迷思也都得以解惑，在實際訪談的過程中，當地的服務員也都不吝於跟我們分享有關溫泉與冷泉的文化、資訊和小故事，也很大方的開放園區讓我們參觀、拍照，使我們對泉水更了解更加印象深刻，也讓我們了解到了整個城市的歷史變遷。我覺得透過考察，不僅能了解到一個地區的歷史文化和風景，也能吸收到許多新的知識，經過這次的人文行動考察，真的讓我受益良多。</a:t>
            </a:r>
            <a:endParaRPr lang="en-US" altLang="zh-TW" sz="2600" dirty="0">
              <a:latin typeface="標楷體" panose="03000509000000000000" pitchFamily="65" charset="-120"/>
              <a:ea typeface="標楷體" panose="03000509000000000000" pitchFamily="65" charset="-120"/>
            </a:endParaRPr>
          </a:p>
          <a:p>
            <a:pPr eaLnBrk="1" fontAlgn="auto" hangingPunct="1">
              <a:spcAft>
                <a:spcPts val="0"/>
              </a:spcAft>
              <a:buFont typeface="Arial" panose="020B0604020202020204" pitchFamily="34" charset="0"/>
              <a:buChar char="•"/>
              <a:defRPr/>
            </a:pPr>
            <a:endParaRPr lang="en-US" altLang="zh-TW" sz="2600" dirty="0">
              <a:latin typeface="標楷體" panose="03000509000000000000" pitchFamily="65" charset="-120"/>
              <a:ea typeface="標楷體" panose="03000509000000000000" pitchFamily="65" charset="-120"/>
            </a:endParaRPr>
          </a:p>
          <a:p>
            <a:pPr marL="0" indent="0" eaLnBrk="1" fontAlgn="auto" hangingPunct="1">
              <a:spcAft>
                <a:spcPts val="0"/>
              </a:spcAft>
              <a:buFont typeface="Arial" panose="020B0604020202020204" pitchFamily="34" charset="0"/>
              <a:buNone/>
              <a:defRPr/>
            </a:pPr>
            <a:r>
              <a:rPr lang="zh-TW" altLang="en-US" sz="2600" dirty="0">
                <a:latin typeface="標楷體" panose="03000509000000000000" pitchFamily="65" charset="-120"/>
                <a:ea typeface="標楷體" panose="03000509000000000000" pitchFamily="65" charset="-120"/>
              </a:rPr>
              <a:t>                                    張馨云</a:t>
            </a:r>
          </a:p>
        </p:txBody>
      </p:sp>
      <p:sp>
        <p:nvSpPr>
          <p:cNvPr id="4" name="矩形 3">
            <a:extLst>
              <a:ext uri="{FF2B5EF4-FFF2-40B4-BE49-F238E27FC236}"/>
            </a:extLst>
          </p:cNvPr>
          <p:cNvSpPr/>
          <p:nvPr/>
        </p:nvSpPr>
        <p:spPr>
          <a:xfrm flipV="1">
            <a:off x="0" y="1743075"/>
            <a:ext cx="4540250" cy="128588"/>
          </a:xfrm>
          <a:prstGeom prst="rect">
            <a:avLst/>
          </a:prstGeom>
          <a:gradFill>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標題 1"/>
          <p:cNvSpPr>
            <a:spLocks noGrp="1"/>
          </p:cNvSpPr>
          <p:nvPr>
            <p:ph type="title"/>
          </p:nvPr>
        </p:nvSpPr>
        <p:spPr>
          <a:xfrm>
            <a:off x="684213" y="663575"/>
            <a:ext cx="8534400" cy="1208088"/>
          </a:xfrm>
        </p:spPr>
        <p:txBody>
          <a:bodyPr/>
          <a:lstStyle/>
          <a:p>
            <a:pPr eaLnBrk="1" hangingPunct="1"/>
            <a:r>
              <a:rPr lang="zh-TW" altLang="en-US" b="1" smtClean="0">
                <a:latin typeface="標楷體" pitchFamily="65" charset="-120"/>
                <a:ea typeface="標楷體" pitchFamily="65" charset="-120"/>
              </a:rPr>
              <a:t>目錄</a:t>
            </a:r>
          </a:p>
        </p:txBody>
      </p:sp>
      <p:sp>
        <p:nvSpPr>
          <p:cNvPr id="13" name="矩形: 圓角 12">
            <a:extLst>
              <a:ext uri="{FF2B5EF4-FFF2-40B4-BE49-F238E27FC236}"/>
            </a:extLst>
          </p:cNvPr>
          <p:cNvSpPr/>
          <p:nvPr/>
        </p:nvSpPr>
        <p:spPr>
          <a:xfrm>
            <a:off x="180975" y="1990725"/>
            <a:ext cx="2212975" cy="1000125"/>
          </a:xfrm>
          <a:prstGeom prst="roundRect">
            <a:avLst/>
          </a:prstGeom>
          <a:solidFill>
            <a:srgbClr val="C94E31">
              <a:alpha val="71765"/>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600" dirty="0">
                <a:solidFill>
                  <a:schemeClr val="bg1"/>
                </a:solidFill>
                <a:latin typeface="標楷體" panose="03000509000000000000" pitchFamily="65" charset="-120"/>
                <a:ea typeface="標楷體" panose="03000509000000000000" pitchFamily="65" charset="-120"/>
              </a:rPr>
              <a:t>研究動機</a:t>
            </a:r>
          </a:p>
        </p:txBody>
      </p:sp>
      <p:sp>
        <p:nvSpPr>
          <p:cNvPr id="14" name="矩形: 圓角 13">
            <a:extLst>
              <a:ext uri="{FF2B5EF4-FFF2-40B4-BE49-F238E27FC236}"/>
            </a:extLst>
          </p:cNvPr>
          <p:cNvSpPr/>
          <p:nvPr/>
        </p:nvSpPr>
        <p:spPr>
          <a:xfrm>
            <a:off x="7329488" y="2000250"/>
            <a:ext cx="2212975" cy="1001713"/>
          </a:xfrm>
          <a:prstGeom prst="roundRect">
            <a:avLst/>
          </a:prstGeom>
          <a:solidFill>
            <a:srgbClr val="C94E31">
              <a:alpha val="71765"/>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600" dirty="0">
                <a:latin typeface="標楷體" pitchFamily="65" charset="-120"/>
                <a:ea typeface="標楷體" pitchFamily="65" charset="-120"/>
              </a:rPr>
              <a:t>訪談紀錄</a:t>
            </a:r>
          </a:p>
        </p:txBody>
      </p:sp>
      <p:sp>
        <p:nvSpPr>
          <p:cNvPr id="15" name="矩形: 圓角 14">
            <a:extLst>
              <a:ext uri="{FF2B5EF4-FFF2-40B4-BE49-F238E27FC236}"/>
            </a:extLst>
          </p:cNvPr>
          <p:cNvSpPr/>
          <p:nvPr/>
        </p:nvSpPr>
        <p:spPr>
          <a:xfrm>
            <a:off x="4946650" y="2000250"/>
            <a:ext cx="2212975" cy="1001713"/>
          </a:xfrm>
          <a:prstGeom prst="roundRect">
            <a:avLst/>
          </a:prstGeom>
          <a:solidFill>
            <a:srgbClr val="C94E31">
              <a:alpha val="71765"/>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600" dirty="0">
                <a:latin typeface="標楷體" panose="03000509000000000000" pitchFamily="65" charset="-120"/>
                <a:ea typeface="標楷體" panose="03000509000000000000" pitchFamily="65" charset="-120"/>
              </a:rPr>
              <a:t>地理實察</a:t>
            </a:r>
          </a:p>
        </p:txBody>
      </p:sp>
      <p:sp>
        <p:nvSpPr>
          <p:cNvPr id="16" name="矩形: 圓角 15">
            <a:extLst>
              <a:ext uri="{FF2B5EF4-FFF2-40B4-BE49-F238E27FC236}"/>
            </a:extLst>
          </p:cNvPr>
          <p:cNvSpPr/>
          <p:nvPr/>
        </p:nvSpPr>
        <p:spPr>
          <a:xfrm>
            <a:off x="2563813" y="1990725"/>
            <a:ext cx="2212975" cy="1000125"/>
          </a:xfrm>
          <a:prstGeom prst="roundRect">
            <a:avLst/>
          </a:prstGeom>
          <a:solidFill>
            <a:srgbClr val="C94E31">
              <a:alpha val="71765"/>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600" dirty="0">
                <a:latin typeface="標楷體" panose="03000509000000000000" pitchFamily="65" charset="-120"/>
                <a:ea typeface="標楷體" panose="03000509000000000000" pitchFamily="65" charset="-120"/>
              </a:rPr>
              <a:t>人文歷史</a:t>
            </a:r>
          </a:p>
        </p:txBody>
      </p:sp>
      <p:sp>
        <p:nvSpPr>
          <p:cNvPr id="18" name="矩形: 圓角 17">
            <a:extLst>
              <a:ext uri="{FF2B5EF4-FFF2-40B4-BE49-F238E27FC236}"/>
            </a:extLst>
          </p:cNvPr>
          <p:cNvSpPr/>
          <p:nvPr/>
        </p:nvSpPr>
        <p:spPr>
          <a:xfrm>
            <a:off x="9712325" y="1990725"/>
            <a:ext cx="2212975" cy="989013"/>
          </a:xfrm>
          <a:prstGeom prst="roundRect">
            <a:avLst/>
          </a:prstGeom>
          <a:solidFill>
            <a:srgbClr val="C94E31">
              <a:alpha val="71765"/>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600" dirty="0">
                <a:latin typeface="標楷體" panose="03000509000000000000" pitchFamily="65" charset="-120"/>
                <a:ea typeface="標楷體" panose="03000509000000000000" pitchFamily="65" charset="-120"/>
              </a:rPr>
              <a:t>其他</a:t>
            </a:r>
          </a:p>
        </p:txBody>
      </p:sp>
      <p:pic>
        <p:nvPicPr>
          <p:cNvPr id="4" name="圖片 3"/>
          <p:cNvPicPr>
            <a:picLocks noChangeAspect="1"/>
          </p:cNvPicPr>
          <p:nvPr/>
        </p:nvPicPr>
        <p:blipFill>
          <a:blip r:embed="rId2"/>
          <a:srcRect/>
          <a:stretch>
            <a:fillRect/>
          </a:stretch>
        </p:blipFill>
        <p:spPr bwMode="auto">
          <a:xfrm>
            <a:off x="846138" y="3181350"/>
            <a:ext cx="4697412" cy="3676650"/>
          </a:xfrm>
          <a:prstGeom prst="rect">
            <a:avLst/>
          </a:prstGeom>
          <a:noFill/>
          <a:ln w="9525">
            <a:noFill/>
            <a:miter lim="800000"/>
            <a:headEnd/>
            <a:tailEnd/>
          </a:ln>
        </p:spPr>
      </p:pic>
      <p:pic>
        <p:nvPicPr>
          <p:cNvPr id="6" name="圖片 5"/>
          <p:cNvPicPr>
            <a:picLocks noChangeAspect="1"/>
          </p:cNvPicPr>
          <p:nvPr/>
        </p:nvPicPr>
        <p:blipFill>
          <a:blip r:embed="rId3"/>
          <a:srcRect t="3030" b="18237"/>
          <a:stretch>
            <a:fillRect/>
          </a:stretch>
        </p:blipFill>
        <p:spPr bwMode="auto">
          <a:xfrm>
            <a:off x="7743825" y="3198813"/>
            <a:ext cx="3602038" cy="365918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標題 1"/>
          <p:cNvSpPr>
            <a:spLocks noGrp="1"/>
          </p:cNvSpPr>
          <p:nvPr>
            <p:ph type="title"/>
          </p:nvPr>
        </p:nvSpPr>
        <p:spPr>
          <a:xfrm>
            <a:off x="684213" y="663575"/>
            <a:ext cx="8534400" cy="1208088"/>
          </a:xfrm>
        </p:spPr>
        <p:txBody>
          <a:bodyPr/>
          <a:lstStyle/>
          <a:p>
            <a:pPr eaLnBrk="1" hangingPunct="1"/>
            <a:r>
              <a:rPr lang="zh-TW" altLang="en-US" smtClean="0">
                <a:latin typeface="標楷體" pitchFamily="65" charset="-120"/>
                <a:ea typeface="標楷體" pitchFamily="65" charset="-120"/>
              </a:rPr>
              <a:t>心得</a:t>
            </a:r>
          </a:p>
        </p:txBody>
      </p:sp>
      <p:sp>
        <p:nvSpPr>
          <p:cNvPr id="3" name="內容版面配置區 2">
            <a:extLst>
              <a:ext uri="{FF2B5EF4-FFF2-40B4-BE49-F238E27FC236}"/>
            </a:extLst>
          </p:cNvPr>
          <p:cNvSpPr>
            <a:spLocks noGrp="1"/>
          </p:cNvSpPr>
          <p:nvPr>
            <p:ph idx="1"/>
          </p:nvPr>
        </p:nvSpPr>
        <p:spPr>
          <a:xfrm>
            <a:off x="684213" y="2151063"/>
            <a:ext cx="10858500" cy="4346575"/>
          </a:xfrm>
        </p:spPr>
        <p:txBody>
          <a:bodyPr rtlCol="0">
            <a:normAutofit fontScale="92500"/>
          </a:bodyPr>
          <a:lstStyle/>
          <a:p>
            <a:pPr eaLnBrk="1" fontAlgn="auto" hangingPunct="1">
              <a:spcAft>
                <a:spcPts val="0"/>
              </a:spcAft>
              <a:buFont typeface="Arial" panose="020B0604020202020204" pitchFamily="34" charset="0"/>
              <a:buChar char="•"/>
              <a:defRPr/>
            </a:pPr>
            <a:r>
              <a:rPr lang="zh-TW" altLang="en-US" dirty="0">
                <a:latin typeface="標楷體" panose="03000509000000000000" pitchFamily="65" charset="-120"/>
                <a:ea typeface="標楷體" panose="03000509000000000000" pitchFamily="65" charset="-120"/>
              </a:rPr>
              <a:t>藉由實地去考察宜蘭當地的文化特色，讓我們能更深入的了解在地的景點，不是只有上網查詢他人提供的資料，而是直接親身的去經歷、體驗，才能夠寫出更符合個人經歷的呈現，有時在網站上的不一定是完全正確的消息，如果沒有實地考察，便無法得知它的正確性。</a:t>
            </a:r>
          </a:p>
          <a:p>
            <a:pPr eaLnBrk="1" fontAlgn="auto" hangingPunct="1">
              <a:spcAft>
                <a:spcPts val="0"/>
              </a:spcAft>
              <a:buFont typeface="Arial" panose="020B0604020202020204" pitchFamily="34" charset="0"/>
              <a:buChar char="•"/>
              <a:defRPr/>
            </a:pPr>
            <a:r>
              <a:rPr lang="zh-TW" altLang="en-US" dirty="0">
                <a:latin typeface="標楷體" panose="03000509000000000000" pitchFamily="65" charset="-120"/>
                <a:ea typeface="標楷體" panose="03000509000000000000" pitchFamily="65" charset="-120"/>
              </a:rPr>
              <a:t>這次的考察不同於以往單純的出遊，而是更深入地去瞭解溫泉及冷泉，讓我學習到如何去訪問陌生人，增加了勇氣，也讓我們在這個過程中去學習怎麼與他人一起完成一份報告的製作，傾聽別人的意見，最後共同想出最好的呈現方式，更是讓身為宜蘭人的我們可以真正認識宜蘭在地的文化特色以及歷史背景，讓更多人可以知道宜蘭的故事，讓這些事物能夠發揚光大。</a:t>
            </a:r>
          </a:p>
          <a:p>
            <a:pPr marL="0" indent="0" eaLnBrk="1" fontAlgn="auto" hangingPunct="1">
              <a:spcAft>
                <a:spcPts val="0"/>
              </a:spcAft>
              <a:buFont typeface="Arial" panose="020B0604020202020204" pitchFamily="34" charset="0"/>
              <a:buNone/>
              <a:defRPr/>
            </a:pPr>
            <a:r>
              <a:rPr lang="zh-TW" altLang="en-US" dirty="0">
                <a:latin typeface="標楷體" panose="03000509000000000000" pitchFamily="65" charset="-120"/>
                <a:ea typeface="標楷體" panose="03000509000000000000" pitchFamily="65" charset="-120"/>
              </a:rPr>
              <a:t>                                    應雨岑</a:t>
            </a:r>
          </a:p>
        </p:txBody>
      </p:sp>
      <p:sp>
        <p:nvSpPr>
          <p:cNvPr id="4" name="矩形 3">
            <a:extLst>
              <a:ext uri="{FF2B5EF4-FFF2-40B4-BE49-F238E27FC236}"/>
            </a:extLst>
          </p:cNvPr>
          <p:cNvSpPr/>
          <p:nvPr/>
        </p:nvSpPr>
        <p:spPr>
          <a:xfrm flipV="1">
            <a:off x="0" y="1743075"/>
            <a:ext cx="4540250" cy="128588"/>
          </a:xfrm>
          <a:prstGeom prst="rect">
            <a:avLst/>
          </a:prstGeom>
          <a:gradFill>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標題 1"/>
          <p:cNvSpPr>
            <a:spLocks noGrp="1"/>
          </p:cNvSpPr>
          <p:nvPr>
            <p:ph type="title"/>
          </p:nvPr>
        </p:nvSpPr>
        <p:spPr>
          <a:xfrm>
            <a:off x="684213" y="663575"/>
            <a:ext cx="8534400" cy="1208088"/>
          </a:xfrm>
        </p:spPr>
        <p:txBody>
          <a:bodyPr/>
          <a:lstStyle/>
          <a:p>
            <a:pPr eaLnBrk="1" hangingPunct="1"/>
            <a:r>
              <a:rPr lang="zh-TW" altLang="en-US" smtClean="0">
                <a:latin typeface="標楷體" pitchFamily="65" charset="-120"/>
                <a:ea typeface="標楷體" pitchFamily="65" charset="-120"/>
              </a:rPr>
              <a:t>心得</a:t>
            </a:r>
          </a:p>
        </p:txBody>
      </p:sp>
      <p:sp>
        <p:nvSpPr>
          <p:cNvPr id="3" name="內容版面配置區 2">
            <a:extLst>
              <a:ext uri="{FF2B5EF4-FFF2-40B4-BE49-F238E27FC236}"/>
            </a:extLst>
          </p:cNvPr>
          <p:cNvSpPr>
            <a:spLocks noGrp="1"/>
          </p:cNvSpPr>
          <p:nvPr>
            <p:ph idx="1"/>
          </p:nvPr>
        </p:nvSpPr>
        <p:spPr>
          <a:xfrm>
            <a:off x="684213" y="2151063"/>
            <a:ext cx="10858500" cy="4346575"/>
          </a:xfrm>
        </p:spPr>
        <p:txBody>
          <a:bodyPr rtlCol="0">
            <a:normAutofit/>
          </a:bodyPr>
          <a:lstStyle/>
          <a:p>
            <a:pPr eaLnBrk="1" fontAlgn="auto" hangingPunct="1">
              <a:spcAft>
                <a:spcPts val="0"/>
              </a:spcAft>
              <a:buFont typeface="Arial" panose="020B0604020202020204" pitchFamily="34" charset="0"/>
              <a:buChar char="•"/>
              <a:defRPr/>
            </a:pPr>
            <a:r>
              <a:rPr lang="zh-TW" altLang="en-US" sz="2600" dirty="0">
                <a:latin typeface="標楷體" panose="03000509000000000000" pitchFamily="65" charset="-120"/>
                <a:ea typeface="標楷體" panose="03000509000000000000" pitchFamily="65" charset="-120"/>
              </a:rPr>
              <a:t>這次考察完，使我更深入的認識了冷泉與溫泉，不再只是透過書面、網路去看，而是身體力行的去採訪、去探索、去實查，所以我們獲得的不單單只是為了完成作業，而是受用一生的知識、更是作為一位推廣家鄉文化的一分子。像採訪並非是一件簡單的事，是需要具備邏輯思考能力還要有莫大的勇氣，畢竟跟陌生人說話並不是一件簡單的事，而在當中我當然也遇到了很多的困難，像是服務人員不懂我們的問題之類的，不過我們最後還是一起努力完成了。很感謝每個組員同心協力的配合以及努力付出，讓我們在彼此的身上學到值得我們去學習的東西，在玩中學，學中玩的道理上，體驗不同於課本上呆板枯燥的知識，而是自己去探索，是個很特別的體驗和經驗</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                         </a:t>
            </a:r>
            <a:endParaRPr lang="en-US" altLang="zh-TW" sz="2600" dirty="0">
              <a:latin typeface="標楷體" panose="03000509000000000000" pitchFamily="65" charset="-120"/>
              <a:ea typeface="標楷體" panose="03000509000000000000" pitchFamily="65" charset="-120"/>
            </a:endParaRPr>
          </a:p>
          <a:p>
            <a:pPr marL="0" indent="0" eaLnBrk="1" fontAlgn="auto" hangingPunct="1">
              <a:spcAft>
                <a:spcPts val="0"/>
              </a:spcAft>
              <a:buFont typeface="Arial" panose="020B0604020202020204" pitchFamily="34" charset="0"/>
              <a:buNone/>
              <a:defRPr/>
            </a:pPr>
            <a:r>
              <a:rPr lang="en-US" altLang="zh-TW" sz="2600">
                <a:latin typeface="標楷體" panose="03000509000000000000" pitchFamily="65" charset="-120"/>
                <a:ea typeface="標楷體" panose="03000509000000000000" pitchFamily="65" charset="-120"/>
              </a:rPr>
              <a:t>                                     </a:t>
            </a:r>
            <a:r>
              <a:rPr lang="zh-TW" altLang="en-US" sz="2600">
                <a:latin typeface="標楷體" panose="03000509000000000000" pitchFamily="65" charset="-120"/>
                <a:ea typeface="標楷體" panose="03000509000000000000" pitchFamily="65" charset="-120"/>
              </a:rPr>
              <a:t>   </a:t>
            </a:r>
            <a:r>
              <a:rPr lang="zh-TW" altLang="en-US" sz="2600" dirty="0">
                <a:latin typeface="標楷體" panose="03000509000000000000" pitchFamily="65" charset="-120"/>
                <a:ea typeface="標楷體" panose="03000509000000000000" pitchFamily="65" charset="-120"/>
              </a:rPr>
              <a:t>謝昕妤</a:t>
            </a:r>
          </a:p>
        </p:txBody>
      </p:sp>
      <p:sp>
        <p:nvSpPr>
          <p:cNvPr id="4" name="矩形 3">
            <a:extLst>
              <a:ext uri="{FF2B5EF4-FFF2-40B4-BE49-F238E27FC236}"/>
            </a:extLst>
          </p:cNvPr>
          <p:cNvSpPr/>
          <p:nvPr/>
        </p:nvSpPr>
        <p:spPr>
          <a:xfrm flipV="1">
            <a:off x="0" y="1743075"/>
            <a:ext cx="4540250" cy="128588"/>
          </a:xfrm>
          <a:prstGeom prst="rect">
            <a:avLst/>
          </a:prstGeom>
          <a:gradFill>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標題 1"/>
          <p:cNvSpPr>
            <a:spLocks noGrp="1"/>
          </p:cNvSpPr>
          <p:nvPr>
            <p:ph type="title"/>
          </p:nvPr>
        </p:nvSpPr>
        <p:spPr>
          <a:xfrm>
            <a:off x="684213" y="663575"/>
            <a:ext cx="8534400" cy="1208088"/>
          </a:xfrm>
        </p:spPr>
        <p:txBody>
          <a:bodyPr/>
          <a:lstStyle/>
          <a:p>
            <a:pPr eaLnBrk="1" hangingPunct="1"/>
            <a:r>
              <a:rPr lang="zh-TW" altLang="en-US" smtClean="0">
                <a:latin typeface="標楷體" pitchFamily="65" charset="-120"/>
                <a:ea typeface="標楷體" pitchFamily="65" charset="-120"/>
              </a:rPr>
              <a:t>資料來源</a:t>
            </a:r>
          </a:p>
        </p:txBody>
      </p:sp>
      <p:sp>
        <p:nvSpPr>
          <p:cNvPr id="34818" name="內容版面配置區 2"/>
          <p:cNvSpPr>
            <a:spLocks noGrp="1"/>
          </p:cNvSpPr>
          <p:nvPr>
            <p:ph idx="1"/>
          </p:nvPr>
        </p:nvSpPr>
        <p:spPr>
          <a:xfrm>
            <a:off x="684213" y="2151063"/>
            <a:ext cx="10858500" cy="4346575"/>
          </a:xfrm>
        </p:spPr>
        <p:txBody>
          <a:bodyPr/>
          <a:lstStyle/>
          <a:p>
            <a:pPr eaLnBrk="1" hangingPunct="1"/>
            <a:r>
              <a:rPr lang="en-US" altLang="zh-TW" smtClean="0">
                <a:latin typeface="標楷體" pitchFamily="65" charset="-120"/>
                <a:ea typeface="標楷體" pitchFamily="65" charset="-120"/>
                <a:hlinkClick r:id="rId2"/>
              </a:rPr>
              <a:t>https://www.taiwan.net.tw/m1.aspx?sNo=0001016&amp;id=614</a:t>
            </a:r>
            <a:endParaRPr lang="en-US" altLang="zh-TW" smtClean="0">
              <a:latin typeface="標楷體" pitchFamily="65" charset="-120"/>
              <a:ea typeface="標楷體" pitchFamily="65" charset="-120"/>
            </a:endParaRPr>
          </a:p>
          <a:p>
            <a:pPr eaLnBrk="1" hangingPunct="1"/>
            <a:r>
              <a:rPr lang="en-US" altLang="zh-TW" smtClean="0">
                <a:latin typeface="標楷體" pitchFamily="65" charset="-120"/>
                <a:ea typeface="標楷體" pitchFamily="65" charset="-120"/>
                <a:hlinkClick r:id="rId3"/>
              </a:rPr>
              <a:t>https://zh.wikipedia.org/wiki/%E7%A4%81%E6%BA%AA%E6%BA%AB%E6%B3%89</a:t>
            </a:r>
            <a:endParaRPr lang="en-US" altLang="zh-TW" smtClean="0">
              <a:latin typeface="標楷體" pitchFamily="65" charset="-120"/>
              <a:ea typeface="標楷體" pitchFamily="65" charset="-120"/>
            </a:endParaRPr>
          </a:p>
          <a:p>
            <a:pPr eaLnBrk="1" hangingPunct="1"/>
            <a:r>
              <a:rPr lang="en-US" altLang="zh-TW" smtClean="0">
                <a:latin typeface="標楷體" pitchFamily="65" charset="-120"/>
                <a:ea typeface="標楷體" pitchFamily="65" charset="-120"/>
                <a:hlinkClick r:id="rId4"/>
              </a:rPr>
              <a:t>https://zh.wikipedia.org/wiki/%E8%98%87%E6%BE%B3%E5%86%B7%E6%B3%89</a:t>
            </a:r>
            <a:endParaRPr lang="zh-TW" altLang="en-US" smtClean="0">
              <a:latin typeface="標楷體" pitchFamily="65" charset="-120"/>
              <a:ea typeface="標楷體" pitchFamily="65" charset="-120"/>
            </a:endParaRPr>
          </a:p>
        </p:txBody>
      </p:sp>
      <p:sp>
        <p:nvSpPr>
          <p:cNvPr id="4" name="矩形 3">
            <a:extLst>
              <a:ext uri="{FF2B5EF4-FFF2-40B4-BE49-F238E27FC236}"/>
            </a:extLst>
          </p:cNvPr>
          <p:cNvSpPr/>
          <p:nvPr/>
        </p:nvSpPr>
        <p:spPr>
          <a:xfrm flipV="1">
            <a:off x="0" y="1743075"/>
            <a:ext cx="4540250" cy="128588"/>
          </a:xfrm>
          <a:prstGeom prst="rect">
            <a:avLst/>
          </a:prstGeom>
          <a:gradFill>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標題 1"/>
          <p:cNvSpPr>
            <a:spLocks noGrp="1"/>
          </p:cNvSpPr>
          <p:nvPr>
            <p:ph type="title"/>
          </p:nvPr>
        </p:nvSpPr>
        <p:spPr/>
        <p:txBody>
          <a:bodyPr/>
          <a:lstStyle/>
          <a:p>
            <a:pPr eaLnBrk="1" hangingPunct="1"/>
            <a:endParaRPr lang="zh-TW" altLang="en-US" smtClean="0"/>
          </a:p>
        </p:txBody>
      </p:sp>
      <p:sp>
        <p:nvSpPr>
          <p:cNvPr id="35842" name="內容版面配置區 2"/>
          <p:cNvSpPr>
            <a:spLocks noGrp="1"/>
          </p:cNvSpPr>
          <p:nvPr>
            <p:ph idx="1"/>
          </p:nvPr>
        </p:nvSpPr>
        <p:spPr/>
        <p:txBody>
          <a:bodyPr/>
          <a:lstStyle/>
          <a:p>
            <a:pPr algn="ctr" eaLnBrk="1" hangingPunct="1"/>
            <a:endParaRPr lang="en-US" altLang="zh-TW" sz="8000" smtClean="0">
              <a:latin typeface="微軟正黑體" pitchFamily="34" charset="-120"/>
              <a:ea typeface="微軟正黑體" pitchFamily="34" charset="-120"/>
            </a:endParaRPr>
          </a:p>
          <a:p>
            <a:pPr algn="ctr" eaLnBrk="1" hangingPunct="1">
              <a:buFont typeface="Arial" charset="0"/>
              <a:buNone/>
            </a:pPr>
            <a:r>
              <a:rPr lang="zh-TW" altLang="en-US" sz="10000" smtClean="0">
                <a:latin typeface="微軟正黑體" pitchFamily="34" charset="-120"/>
                <a:ea typeface="微軟正黑體" pitchFamily="34" charset="-120"/>
              </a:rPr>
              <a:t>謝謝大家</a:t>
            </a: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標題 1"/>
          <p:cNvSpPr>
            <a:spLocks noGrp="1"/>
          </p:cNvSpPr>
          <p:nvPr>
            <p:ph type="title"/>
          </p:nvPr>
        </p:nvSpPr>
        <p:spPr>
          <a:xfrm>
            <a:off x="684213" y="663575"/>
            <a:ext cx="8534400" cy="1208088"/>
          </a:xfrm>
        </p:spPr>
        <p:txBody>
          <a:bodyPr/>
          <a:lstStyle/>
          <a:p>
            <a:pPr eaLnBrk="1" hangingPunct="1"/>
            <a:r>
              <a:rPr lang="zh-TW" altLang="en-US" sz="6000" smtClean="0">
                <a:latin typeface="標楷體" pitchFamily="65" charset="-120"/>
                <a:ea typeface="標楷體" pitchFamily="65" charset="-120"/>
              </a:rPr>
              <a:t>研究動機</a:t>
            </a:r>
          </a:p>
        </p:txBody>
      </p:sp>
      <p:sp>
        <p:nvSpPr>
          <p:cNvPr id="15362" name="內容版面配置區 2"/>
          <p:cNvSpPr>
            <a:spLocks noGrp="1"/>
          </p:cNvSpPr>
          <p:nvPr>
            <p:ph idx="1"/>
          </p:nvPr>
        </p:nvSpPr>
        <p:spPr>
          <a:xfrm>
            <a:off x="684213" y="1990725"/>
            <a:ext cx="11083925" cy="5076825"/>
          </a:xfrm>
        </p:spPr>
        <p:txBody>
          <a:bodyPr/>
          <a:lstStyle/>
          <a:p>
            <a:pPr eaLnBrk="1" hangingPunct="1"/>
            <a:r>
              <a:rPr lang="zh-TW" altLang="en-US" sz="3900" smtClean="0">
                <a:latin typeface="標楷體" pitchFamily="65" charset="-120"/>
                <a:ea typeface="標楷體" pitchFamily="65" charset="-120"/>
              </a:rPr>
              <a:t>宜蘭天然特有水資源</a:t>
            </a:r>
            <a:endParaRPr lang="en-US" altLang="zh-TW" sz="3900" smtClean="0">
              <a:latin typeface="標楷體" pitchFamily="65" charset="-120"/>
              <a:ea typeface="標楷體" pitchFamily="65" charset="-120"/>
            </a:endParaRPr>
          </a:p>
          <a:p>
            <a:pPr eaLnBrk="1" hangingPunct="1"/>
            <a:endParaRPr lang="en-US" altLang="zh-TW" sz="3900" smtClean="0">
              <a:latin typeface="標楷體" pitchFamily="65" charset="-120"/>
              <a:ea typeface="標楷體" pitchFamily="65" charset="-120"/>
            </a:endParaRPr>
          </a:p>
          <a:p>
            <a:pPr eaLnBrk="1" hangingPunct="1"/>
            <a:r>
              <a:rPr lang="zh-TW" altLang="en-US" sz="3900" smtClean="0">
                <a:latin typeface="標楷體" pitchFamily="65" charset="-120"/>
                <a:ea typeface="標楷體" pitchFamily="65" charset="-120"/>
              </a:rPr>
              <a:t>了解更多關於家鄉的特色</a:t>
            </a:r>
            <a:endParaRPr lang="en-US" altLang="zh-TW" sz="3900" smtClean="0">
              <a:latin typeface="標楷體" pitchFamily="65" charset="-120"/>
              <a:ea typeface="標楷體" pitchFamily="65" charset="-120"/>
            </a:endParaRPr>
          </a:p>
          <a:p>
            <a:pPr eaLnBrk="1" hangingPunct="1"/>
            <a:endParaRPr lang="en-US" altLang="zh-TW" sz="3900" smtClean="0">
              <a:latin typeface="標楷體" pitchFamily="65" charset="-120"/>
              <a:ea typeface="標楷體" pitchFamily="65" charset="-120"/>
            </a:endParaRPr>
          </a:p>
          <a:p>
            <a:pPr eaLnBrk="1" hangingPunct="1"/>
            <a:r>
              <a:rPr lang="zh-TW" altLang="en-US" sz="3900" smtClean="0">
                <a:latin typeface="標楷體" pitchFamily="65" charset="-120"/>
                <a:ea typeface="標楷體" pitchFamily="65" charset="-120"/>
              </a:rPr>
              <a:t>探討在地的歷史文化</a:t>
            </a:r>
            <a:endParaRPr lang="en-US" altLang="zh-TW" sz="3900" smtClean="0">
              <a:latin typeface="標楷體" pitchFamily="65" charset="-120"/>
              <a:ea typeface="標楷體" pitchFamily="65" charset="-120"/>
            </a:endParaRPr>
          </a:p>
          <a:p>
            <a:pPr eaLnBrk="1" hangingPunct="1"/>
            <a:endParaRPr lang="en-US" altLang="zh-TW" sz="3900" smtClean="0">
              <a:latin typeface="標楷體" pitchFamily="65" charset="-120"/>
              <a:ea typeface="標楷體" pitchFamily="65" charset="-120"/>
            </a:endParaRPr>
          </a:p>
          <a:p>
            <a:pPr eaLnBrk="1" hangingPunct="1"/>
            <a:r>
              <a:rPr lang="zh-TW" altLang="en-US" sz="3900" smtClean="0">
                <a:latin typeface="標楷體" pitchFamily="65" charset="-120"/>
                <a:ea typeface="標楷體" pitchFamily="65" charset="-120"/>
              </a:rPr>
              <a:t>推廣地方自然景觀</a:t>
            </a:r>
            <a:endParaRPr lang="en-US" altLang="zh-TW" sz="3900" smtClean="0">
              <a:latin typeface="標楷體" pitchFamily="65" charset="-120"/>
              <a:ea typeface="標楷體" pitchFamily="65" charset="-120"/>
            </a:endParaRPr>
          </a:p>
        </p:txBody>
      </p:sp>
      <p:sp>
        <p:nvSpPr>
          <p:cNvPr id="4" name="矩形 3">
            <a:extLst>
              <a:ext uri="{FF2B5EF4-FFF2-40B4-BE49-F238E27FC236}"/>
            </a:extLst>
          </p:cNvPr>
          <p:cNvSpPr/>
          <p:nvPr/>
        </p:nvSpPr>
        <p:spPr>
          <a:xfrm flipV="1">
            <a:off x="0" y="1743075"/>
            <a:ext cx="4540250" cy="128588"/>
          </a:xfrm>
          <a:prstGeom prst="rect">
            <a:avLst/>
          </a:prstGeom>
          <a:gradFill>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6" name="圖片 5"/>
          <p:cNvPicPr>
            <a:picLocks noChangeAspect="1"/>
          </p:cNvPicPr>
          <p:nvPr/>
        </p:nvPicPr>
        <p:blipFill>
          <a:blip r:embed="rId2"/>
          <a:srcRect t="18965" b="2579"/>
          <a:stretch>
            <a:fillRect/>
          </a:stretch>
        </p:blipFill>
        <p:spPr bwMode="auto">
          <a:xfrm>
            <a:off x="7764463" y="509588"/>
            <a:ext cx="3743325" cy="6053137"/>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標題 1"/>
          <p:cNvSpPr>
            <a:spLocks noGrp="1"/>
          </p:cNvSpPr>
          <p:nvPr>
            <p:ph type="title"/>
          </p:nvPr>
        </p:nvSpPr>
        <p:spPr>
          <a:xfrm>
            <a:off x="684213" y="663575"/>
            <a:ext cx="8534400" cy="1208088"/>
          </a:xfrm>
        </p:spPr>
        <p:txBody>
          <a:bodyPr/>
          <a:lstStyle/>
          <a:p>
            <a:pPr eaLnBrk="1" hangingPunct="1"/>
            <a:r>
              <a:rPr lang="zh-TW" altLang="en-US" sz="6000" smtClean="0">
                <a:latin typeface="標楷體" pitchFamily="65" charset="-120"/>
                <a:ea typeface="標楷體" pitchFamily="65" charset="-120"/>
              </a:rPr>
              <a:t>人文歷史</a:t>
            </a:r>
            <a:r>
              <a:rPr lang="en-US" altLang="zh-TW" sz="6000" smtClean="0">
                <a:latin typeface="標楷體" pitchFamily="65" charset="-120"/>
                <a:ea typeface="標楷體" pitchFamily="65" charset="-120"/>
              </a:rPr>
              <a:t>-</a:t>
            </a:r>
            <a:r>
              <a:rPr lang="zh-TW" altLang="en-US" sz="6000" smtClean="0">
                <a:latin typeface="標楷體" pitchFamily="65" charset="-120"/>
                <a:ea typeface="標楷體" pitchFamily="65" charset="-120"/>
              </a:rPr>
              <a:t>冷泉</a:t>
            </a:r>
            <a:endParaRPr lang="zh-TW" altLang="en-US" sz="6000" smtClean="0"/>
          </a:p>
        </p:txBody>
      </p:sp>
      <p:sp>
        <p:nvSpPr>
          <p:cNvPr id="16386" name="內容版面配置區 2"/>
          <p:cNvSpPr>
            <a:spLocks noGrp="1"/>
          </p:cNvSpPr>
          <p:nvPr>
            <p:ph idx="1"/>
          </p:nvPr>
        </p:nvSpPr>
        <p:spPr>
          <a:xfrm>
            <a:off x="666750" y="2387600"/>
            <a:ext cx="10858500" cy="4346575"/>
          </a:xfrm>
        </p:spPr>
        <p:txBody>
          <a:bodyPr/>
          <a:lstStyle/>
          <a:p>
            <a:pPr eaLnBrk="1" hangingPunct="1"/>
            <a:r>
              <a:rPr lang="zh-TW" altLang="zh-TW" sz="3600" smtClean="0">
                <a:latin typeface="標楷體" pitchFamily="65" charset="-120"/>
                <a:ea typeface="標楷體" pitchFamily="65" charset="-120"/>
              </a:rPr>
              <a:t>含有大量二氧化碳</a:t>
            </a:r>
            <a:endParaRPr lang="en-US" altLang="zh-TW" sz="3600" smtClean="0">
              <a:latin typeface="標楷體" pitchFamily="65" charset="-120"/>
              <a:ea typeface="標楷體" pitchFamily="65" charset="-120"/>
            </a:endParaRPr>
          </a:p>
          <a:p>
            <a:pPr eaLnBrk="1" hangingPunct="1"/>
            <a:r>
              <a:rPr lang="zh-TW" altLang="zh-TW" sz="3600" smtClean="0">
                <a:latin typeface="標楷體" pitchFamily="65" charset="-120"/>
                <a:ea typeface="標楷體" pitchFamily="65" charset="-120"/>
              </a:rPr>
              <a:t>製作彈珠汽水、羊羹</a:t>
            </a:r>
            <a:endParaRPr lang="en-US" altLang="zh-TW" sz="3600" smtClean="0">
              <a:latin typeface="標楷體" pitchFamily="65" charset="-120"/>
              <a:ea typeface="標楷體" pitchFamily="65" charset="-120"/>
            </a:endParaRPr>
          </a:p>
          <a:p>
            <a:pPr eaLnBrk="1" hangingPunct="1"/>
            <a:r>
              <a:rPr lang="zh-TW" altLang="zh-TW" sz="3600" smtClean="0">
                <a:latin typeface="標楷體" pitchFamily="65" charset="-120"/>
                <a:ea typeface="標楷體" pitchFamily="65" charset="-120"/>
              </a:rPr>
              <a:t>水溫約在</a:t>
            </a:r>
            <a:r>
              <a:rPr lang="en-US" altLang="zh-TW" sz="3600" smtClean="0">
                <a:latin typeface="標楷體" pitchFamily="65" charset="-120"/>
                <a:ea typeface="標楷體" pitchFamily="65" charset="-120"/>
              </a:rPr>
              <a:t>22</a:t>
            </a:r>
            <a:r>
              <a:rPr lang="zh-TW" altLang="zh-TW" sz="3600" smtClean="0">
                <a:latin typeface="標楷體" pitchFamily="65" charset="-120"/>
                <a:ea typeface="標楷體" pitchFamily="65" charset="-120"/>
              </a:rPr>
              <a:t>℃左右</a:t>
            </a:r>
            <a:endParaRPr lang="en-US" altLang="zh-TW" sz="3600" smtClean="0">
              <a:latin typeface="標楷體" pitchFamily="65" charset="-120"/>
              <a:ea typeface="標楷體" pitchFamily="65" charset="-120"/>
            </a:endParaRPr>
          </a:p>
          <a:p>
            <a:pPr eaLnBrk="1" hangingPunct="1"/>
            <a:r>
              <a:rPr lang="zh-TW" altLang="zh-TW" sz="3600" smtClean="0">
                <a:latin typeface="標楷體" pitchFamily="65" charset="-120"/>
                <a:ea typeface="標楷體" pitchFamily="65" charset="-120"/>
              </a:rPr>
              <a:t>冷泉再造</a:t>
            </a:r>
            <a:r>
              <a:rPr lang="zh-TW" altLang="en-US" sz="3600" smtClean="0">
                <a:latin typeface="標楷體" pitchFamily="65" charset="-120"/>
                <a:ea typeface="標楷體" pitchFamily="65" charset="-120"/>
              </a:rPr>
              <a:t>→</a:t>
            </a:r>
            <a:r>
              <a:rPr lang="zh-TW" altLang="zh-TW" sz="3600" smtClean="0">
                <a:latin typeface="標楷體" pitchFamily="65" charset="-120"/>
                <a:ea typeface="標楷體" pitchFamily="65" charset="-120"/>
              </a:rPr>
              <a:t>再造成功</a:t>
            </a:r>
            <a:endParaRPr lang="en-US" altLang="zh-TW" sz="3600" smtClean="0">
              <a:latin typeface="標楷體" pitchFamily="65" charset="-120"/>
              <a:ea typeface="標楷體" pitchFamily="65" charset="-120"/>
            </a:endParaRPr>
          </a:p>
          <a:p>
            <a:pPr eaLnBrk="1" hangingPunct="1"/>
            <a:r>
              <a:rPr lang="zh-TW" altLang="en-US" sz="3600" smtClean="0">
                <a:latin typeface="標楷體" pitchFamily="65" charset="-120"/>
                <a:ea typeface="標楷體" pitchFamily="65" charset="-120"/>
              </a:rPr>
              <a:t>近年來辦理蘇澳冷泉季</a:t>
            </a:r>
            <a:r>
              <a:rPr lang="en-US" altLang="zh-TW" sz="3600" smtClean="0">
                <a:latin typeface="標楷體" pitchFamily="65" charset="-120"/>
                <a:ea typeface="標楷體" pitchFamily="65" charset="-120"/>
              </a:rPr>
              <a:t>(</a:t>
            </a:r>
            <a:r>
              <a:rPr lang="zh-TW" altLang="en-US" sz="3600" smtClean="0">
                <a:latin typeface="標楷體" pitchFamily="65" charset="-120"/>
                <a:ea typeface="標楷體" pitchFamily="65" charset="-120"/>
              </a:rPr>
              <a:t>夏季嘉年華</a:t>
            </a:r>
            <a:r>
              <a:rPr lang="en-US" altLang="zh-TW" sz="3600" smtClean="0">
                <a:latin typeface="標楷體" pitchFamily="65" charset="-120"/>
                <a:ea typeface="標楷體" pitchFamily="65" charset="-120"/>
              </a:rPr>
              <a:t>)</a:t>
            </a:r>
            <a:endParaRPr lang="zh-TW" altLang="en-US" sz="3600" smtClean="0">
              <a:latin typeface="標楷體" pitchFamily="65" charset="-120"/>
              <a:ea typeface="標楷體" pitchFamily="65" charset="-120"/>
            </a:endParaRPr>
          </a:p>
        </p:txBody>
      </p:sp>
      <p:sp>
        <p:nvSpPr>
          <p:cNvPr id="4" name="矩形 3">
            <a:extLst>
              <a:ext uri="{FF2B5EF4-FFF2-40B4-BE49-F238E27FC236}"/>
            </a:extLst>
          </p:cNvPr>
          <p:cNvSpPr/>
          <p:nvPr/>
        </p:nvSpPr>
        <p:spPr>
          <a:xfrm flipV="1">
            <a:off x="0" y="1743075"/>
            <a:ext cx="4540250" cy="128588"/>
          </a:xfrm>
          <a:prstGeom prst="rect">
            <a:avLst/>
          </a:prstGeom>
          <a:gradFill>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8" name="圖片 7">
            <a:extLst>
              <a:ext uri="{FF2B5EF4-FFF2-40B4-BE49-F238E27FC236}"/>
            </a:extLst>
          </p:cNvPr>
          <p:cNvPicPr>
            <a:picLocks noChangeAspect="1"/>
          </p:cNvPicPr>
          <p:nvPr/>
        </p:nvPicPr>
        <p:blipFill>
          <a:blip r:embed="rId2">
            <a:extLst>
              <a:ext uri="{28A0092B-C50C-407E-A947-70E740481C1C}"/>
            </a:extLst>
          </a:blip>
          <a:stretch>
            <a:fillRect/>
          </a:stretch>
        </p:blipFill>
        <p:spPr>
          <a:xfrm>
            <a:off x="6634724" y="563029"/>
            <a:ext cx="4673246" cy="29955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標題 1"/>
          <p:cNvSpPr>
            <a:spLocks noGrp="1"/>
          </p:cNvSpPr>
          <p:nvPr>
            <p:ph type="title"/>
          </p:nvPr>
        </p:nvSpPr>
        <p:spPr>
          <a:xfrm>
            <a:off x="658813" y="623888"/>
            <a:ext cx="10515600" cy="1325562"/>
          </a:xfrm>
        </p:spPr>
        <p:txBody>
          <a:bodyPr/>
          <a:lstStyle/>
          <a:p>
            <a:pPr eaLnBrk="1" hangingPunct="1"/>
            <a:r>
              <a:rPr lang="zh-TW" altLang="en-US" sz="6000" smtClean="0">
                <a:latin typeface="標楷體" pitchFamily="65" charset="-120"/>
                <a:ea typeface="標楷體" pitchFamily="65" charset="-120"/>
              </a:rPr>
              <a:t>人文歷史</a:t>
            </a:r>
            <a:endParaRPr lang="zh-TW" altLang="en-US" sz="6000" smtClean="0"/>
          </a:p>
        </p:txBody>
      </p:sp>
      <p:pic>
        <p:nvPicPr>
          <p:cNvPr id="4" name="內容版面配置區 3">
            <a:extLst>
              <a:ext uri="{FF2B5EF4-FFF2-40B4-BE49-F238E27FC236}"/>
            </a:extLst>
          </p:cNvPr>
          <p:cNvPicPr>
            <a:picLocks noGrp="1" noChangeAspect="1"/>
          </p:cNvPicPr>
          <p:nvPr>
            <p:ph idx="1"/>
          </p:nvPr>
        </p:nvPicPr>
        <p:blipFill>
          <a:blip r:embed="rId2">
            <a:extLst>
              <a:ext uri="{28A0092B-C50C-407E-A947-70E740481C1C}"/>
            </a:extLst>
          </a:blip>
          <a:stretch>
            <a:fillRect/>
          </a:stretch>
        </p:blipFill>
        <p:spPr>
          <a:xfrm>
            <a:off x="504224" y="2209258"/>
            <a:ext cx="5837023" cy="4283617"/>
          </a:xfrm>
          <a:effectLst>
            <a:softEdge rad="112500"/>
          </a:effectLst>
        </p:spPr>
      </p:pic>
      <p:pic>
        <p:nvPicPr>
          <p:cNvPr id="6" name="圖片 5">
            <a:extLst>
              <a:ext uri="{FF2B5EF4-FFF2-40B4-BE49-F238E27FC236}"/>
            </a:extLst>
          </p:cNvPr>
          <p:cNvPicPr>
            <a:picLocks noChangeAspect="1"/>
          </p:cNvPicPr>
          <p:nvPr/>
        </p:nvPicPr>
        <p:blipFill rotWithShape="1">
          <a:blip r:embed="rId3">
            <a:extLst>
              <a:ext uri="{28A0092B-C50C-407E-A947-70E740481C1C}"/>
            </a:extLst>
          </a:blip>
          <a:srcRect t="15569" b="6941"/>
          <a:stretch/>
        </p:blipFill>
        <p:spPr>
          <a:xfrm>
            <a:off x="7141286" y="365338"/>
            <a:ext cx="4546439" cy="4741946"/>
          </a:xfrm>
          <a:prstGeom prst="rect">
            <a:avLst/>
          </a:prstGeom>
          <a:ln>
            <a:noFill/>
          </a:ln>
          <a:effectLst>
            <a:softEdge rad="112500"/>
          </a:effectLst>
        </p:spPr>
      </p:pic>
      <p:sp>
        <p:nvSpPr>
          <p:cNvPr id="7" name="矩形 6">
            <a:extLst>
              <a:ext uri="{FF2B5EF4-FFF2-40B4-BE49-F238E27FC236}"/>
            </a:extLst>
          </p:cNvPr>
          <p:cNvSpPr/>
          <p:nvPr/>
        </p:nvSpPr>
        <p:spPr>
          <a:xfrm flipV="1">
            <a:off x="0" y="1743075"/>
            <a:ext cx="4540250" cy="128588"/>
          </a:xfrm>
          <a:prstGeom prst="rect">
            <a:avLst/>
          </a:prstGeom>
          <a:gradFill>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標題 1"/>
          <p:cNvSpPr>
            <a:spLocks noGrp="1"/>
          </p:cNvSpPr>
          <p:nvPr>
            <p:ph type="title"/>
          </p:nvPr>
        </p:nvSpPr>
        <p:spPr>
          <a:xfrm>
            <a:off x="684213" y="663575"/>
            <a:ext cx="8534400" cy="1208088"/>
          </a:xfrm>
        </p:spPr>
        <p:txBody>
          <a:bodyPr/>
          <a:lstStyle/>
          <a:p>
            <a:pPr eaLnBrk="1" hangingPunct="1"/>
            <a:r>
              <a:rPr lang="zh-TW" altLang="en-US" sz="6000" smtClean="0">
                <a:latin typeface="標楷體" pitchFamily="65" charset="-120"/>
                <a:ea typeface="標楷體" pitchFamily="65" charset="-120"/>
              </a:rPr>
              <a:t>人文歷史</a:t>
            </a:r>
            <a:r>
              <a:rPr lang="en-US" altLang="zh-TW" sz="6000" smtClean="0">
                <a:latin typeface="標楷體" pitchFamily="65" charset="-120"/>
                <a:ea typeface="標楷體" pitchFamily="65" charset="-120"/>
              </a:rPr>
              <a:t>-</a:t>
            </a:r>
            <a:r>
              <a:rPr lang="zh-TW" altLang="en-US" sz="6000" smtClean="0">
                <a:latin typeface="標楷體" pitchFamily="65" charset="-120"/>
                <a:ea typeface="標楷體" pitchFamily="65" charset="-120"/>
              </a:rPr>
              <a:t>溫泉</a:t>
            </a:r>
            <a:endParaRPr lang="zh-TW" altLang="en-US" sz="6000" smtClean="0"/>
          </a:p>
        </p:txBody>
      </p:sp>
      <p:sp>
        <p:nvSpPr>
          <p:cNvPr id="3" name="內容版面配置區 2">
            <a:extLst>
              <a:ext uri="{FF2B5EF4-FFF2-40B4-BE49-F238E27FC236}"/>
            </a:extLst>
          </p:cNvPr>
          <p:cNvSpPr>
            <a:spLocks noGrp="1"/>
          </p:cNvSpPr>
          <p:nvPr>
            <p:ph idx="1"/>
          </p:nvPr>
        </p:nvSpPr>
        <p:spPr>
          <a:xfrm>
            <a:off x="660400" y="2278063"/>
            <a:ext cx="10858500" cy="4346575"/>
          </a:xfrm>
        </p:spPr>
        <p:txBody>
          <a:bodyPr rtlCol="0">
            <a:normAutofit/>
          </a:bodyPr>
          <a:lstStyle/>
          <a:p>
            <a:pPr eaLnBrk="1" fontAlgn="auto" hangingPunct="1">
              <a:spcAft>
                <a:spcPts val="0"/>
              </a:spcAft>
              <a:buFont typeface="Arial" panose="020B0604020202020204" pitchFamily="34" charset="0"/>
              <a:buChar char="•"/>
              <a:defRPr/>
            </a:pPr>
            <a:r>
              <a:rPr lang="zh-TW" altLang="zh-TW" sz="3200" dirty="0">
                <a:latin typeface="標楷體" panose="03000509000000000000" pitchFamily="65" charset="-120"/>
                <a:ea typeface="標楷體" panose="03000509000000000000" pitchFamily="65" charset="-120"/>
              </a:rPr>
              <a:t>清領時期</a:t>
            </a:r>
            <a:r>
              <a:rPr lang="zh-TW" altLang="en-US" sz="3200" dirty="0">
                <a:latin typeface="標楷體" panose="03000509000000000000" pitchFamily="65" charset="-120"/>
                <a:ea typeface="標楷體" panose="03000509000000000000" pitchFamily="65" charset="-120"/>
              </a:rPr>
              <a:t> </a:t>
            </a:r>
            <a:r>
              <a:rPr lang="zh-TW" altLang="zh-TW" sz="3200" dirty="0">
                <a:latin typeface="標楷體" panose="03000509000000000000" pitchFamily="65" charset="-120"/>
                <a:ea typeface="標楷體" panose="03000509000000000000" pitchFamily="65" charset="-120"/>
              </a:rPr>
              <a:t>吳沙到宜蘭墾荒時發現</a:t>
            </a:r>
          </a:p>
          <a:p>
            <a:pPr eaLnBrk="1" fontAlgn="auto" hangingPunct="1">
              <a:spcAft>
                <a:spcPts val="0"/>
              </a:spcAft>
              <a:buFont typeface="Arial" panose="020B0604020202020204" pitchFamily="34" charset="0"/>
              <a:buChar char="•"/>
              <a:defRPr/>
            </a:pPr>
            <a:r>
              <a:rPr lang="zh-TW" altLang="zh-TW" sz="3200" dirty="0">
                <a:latin typeface="標楷體" panose="03000509000000000000" pitchFamily="65" charset="-120"/>
                <a:ea typeface="標楷體" panose="03000509000000000000" pitchFamily="65" charset="-120"/>
              </a:rPr>
              <a:t>日治初期</a:t>
            </a:r>
            <a:r>
              <a:rPr lang="en-US" altLang="zh-TW" sz="3200" dirty="0">
                <a:latin typeface="標楷體" panose="03000509000000000000" pitchFamily="65" charset="-120"/>
                <a:ea typeface="標楷體" panose="03000509000000000000" pitchFamily="65" charset="-120"/>
              </a:rPr>
              <a:t> </a:t>
            </a:r>
            <a:r>
              <a:rPr lang="zh-TW" altLang="zh-TW" sz="3200" dirty="0">
                <a:latin typeface="標楷體" panose="03000509000000000000" pitchFamily="65" charset="-120"/>
                <a:ea typeface="標楷體" panose="03000509000000000000" pitchFamily="65" charset="-120"/>
              </a:rPr>
              <a:t>礁溪公園成為公共浴場</a:t>
            </a:r>
          </a:p>
          <a:p>
            <a:pPr eaLnBrk="1" fontAlgn="auto" hangingPunct="1">
              <a:spcAft>
                <a:spcPts val="0"/>
              </a:spcAft>
              <a:buFont typeface="Arial" panose="020B0604020202020204" pitchFamily="34" charset="0"/>
              <a:buChar char="•"/>
              <a:defRPr/>
            </a:pPr>
            <a:r>
              <a:rPr lang="zh-TW" altLang="zh-TW" sz="3200" dirty="0">
                <a:latin typeface="標楷體" panose="03000509000000000000" pitchFamily="65" charset="-120"/>
                <a:ea typeface="標楷體" panose="03000509000000000000" pitchFamily="65" charset="-120"/>
              </a:rPr>
              <a:t>民國時期</a:t>
            </a:r>
            <a:r>
              <a:rPr lang="en-US" altLang="zh-TW" sz="3200" dirty="0">
                <a:latin typeface="標楷體" panose="03000509000000000000" pitchFamily="65" charset="-120"/>
                <a:ea typeface="標楷體" panose="03000509000000000000" pitchFamily="65" charset="-120"/>
              </a:rPr>
              <a:t> </a:t>
            </a:r>
            <a:r>
              <a:rPr lang="zh-TW" altLang="en-US" sz="3200" dirty="0">
                <a:latin typeface="標楷體" panose="03000509000000000000" pitchFamily="65" charset="-120"/>
                <a:ea typeface="標楷體" panose="03000509000000000000" pitchFamily="65" charset="-120"/>
              </a:rPr>
              <a:t>水溫約在</a:t>
            </a:r>
            <a:r>
              <a:rPr lang="en-US" altLang="zh-TW" sz="3200" dirty="0">
                <a:latin typeface="標楷體" panose="03000509000000000000" pitchFamily="65" charset="-120"/>
                <a:ea typeface="標楷體" panose="03000509000000000000" pitchFamily="65" charset="-120"/>
              </a:rPr>
              <a:t>25~55</a:t>
            </a:r>
            <a:r>
              <a:rPr lang="zh-TW" altLang="en-US" sz="3200" dirty="0">
                <a:latin typeface="標楷體" panose="03000509000000000000" pitchFamily="65" charset="-120"/>
                <a:ea typeface="標楷體" panose="03000509000000000000" pitchFamily="65" charset="-120"/>
              </a:rPr>
              <a:t>度</a:t>
            </a:r>
            <a:endParaRPr lang="en-US" altLang="zh-TW" sz="3200" dirty="0">
              <a:latin typeface="標楷體" panose="03000509000000000000" pitchFamily="65" charset="-120"/>
              <a:ea typeface="標楷體" panose="03000509000000000000" pitchFamily="65" charset="-120"/>
            </a:endParaRPr>
          </a:p>
          <a:p>
            <a:pPr marL="0" indent="0" eaLnBrk="1" fontAlgn="auto" hangingPunct="1">
              <a:spcAft>
                <a:spcPts val="0"/>
              </a:spcAft>
              <a:buFont typeface="Arial" panose="020B0604020202020204" pitchFamily="34" charset="0"/>
              <a:buNone/>
              <a:defRPr/>
            </a:pPr>
            <a:r>
              <a:rPr lang="zh-TW" altLang="en-US" sz="3200" dirty="0">
                <a:latin typeface="標楷體" panose="03000509000000000000" pitchFamily="65" charset="-120"/>
                <a:ea typeface="標楷體" panose="03000509000000000000" pitchFamily="65" charset="-120"/>
              </a:rPr>
              <a:t>          因溫泉興盛，衍伸出溫泉番茄</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花王</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、溫泉蛋  </a:t>
            </a:r>
            <a:endParaRPr lang="en-US" altLang="zh-TW" sz="3200" dirty="0">
              <a:latin typeface="標楷體" panose="03000509000000000000" pitchFamily="65" charset="-120"/>
              <a:ea typeface="標楷體" panose="03000509000000000000" pitchFamily="65" charset="-120"/>
            </a:endParaRPr>
          </a:p>
          <a:p>
            <a:pPr marL="0" indent="0" eaLnBrk="1" fontAlgn="auto" hangingPunct="1">
              <a:spcAft>
                <a:spcPts val="0"/>
              </a:spcAft>
              <a:buFont typeface="Arial" panose="020B0604020202020204" pitchFamily="34" charset="0"/>
              <a:buNone/>
              <a:defRPr/>
            </a:pPr>
            <a:r>
              <a:rPr lang="zh-TW" altLang="en-US" sz="3200" dirty="0">
                <a:latin typeface="標楷體" panose="03000509000000000000" pitchFamily="65" charset="-120"/>
                <a:ea typeface="標楷體" panose="03000509000000000000" pitchFamily="65" charset="-120"/>
              </a:rPr>
              <a:t>          </a:t>
            </a:r>
            <a:r>
              <a:rPr lang="en-US" altLang="zh-TW" sz="3200" dirty="0">
                <a:latin typeface="標楷體" panose="03000509000000000000" pitchFamily="65" charset="-120"/>
                <a:ea typeface="標楷體" panose="03000509000000000000" pitchFamily="65" charset="-120"/>
              </a:rPr>
              <a:t>2005</a:t>
            </a:r>
            <a:r>
              <a:rPr lang="zh-TW" altLang="zh-TW" sz="3200" dirty="0">
                <a:latin typeface="標楷體" panose="03000509000000000000" pitchFamily="65" charset="-120"/>
                <a:ea typeface="標楷體" panose="03000509000000000000" pitchFamily="65" charset="-120"/>
              </a:rPr>
              <a:t>年成立湯圍溝公園</a:t>
            </a:r>
            <a:endParaRPr lang="en-US" altLang="zh-TW" sz="3200" dirty="0">
              <a:latin typeface="標楷體" panose="03000509000000000000" pitchFamily="65" charset="-120"/>
              <a:ea typeface="標楷體" panose="03000509000000000000" pitchFamily="65" charset="-120"/>
            </a:endParaRPr>
          </a:p>
          <a:p>
            <a:pPr marL="0" indent="0" eaLnBrk="1" fontAlgn="auto" hangingPunct="1">
              <a:spcAft>
                <a:spcPts val="0"/>
              </a:spcAft>
              <a:buFont typeface="Arial" panose="020B0604020202020204" pitchFamily="34" charset="0"/>
              <a:buNone/>
              <a:defRPr/>
            </a:pPr>
            <a:r>
              <a:rPr lang="zh-TW" altLang="en-US" sz="3200" dirty="0">
                <a:latin typeface="標楷體" panose="03000509000000000000" pitchFamily="65" charset="-120"/>
                <a:ea typeface="標楷體" panose="03000509000000000000" pitchFamily="65" charset="-120"/>
              </a:rPr>
              <a:t>          </a:t>
            </a:r>
            <a:r>
              <a:rPr lang="zh-TW" altLang="zh-TW" sz="3200" dirty="0">
                <a:latin typeface="標楷體" panose="03000509000000000000" pitchFamily="65" charset="-120"/>
                <a:ea typeface="標楷體" panose="03000509000000000000" pitchFamily="65" charset="-120"/>
              </a:rPr>
              <a:t>近年來於冬季辦理礁溪溫泉節</a:t>
            </a:r>
            <a:r>
              <a:rPr lang="zh-TW" altLang="en-US" sz="3200" dirty="0">
                <a:latin typeface="標楷體" panose="03000509000000000000" pitchFamily="65" charset="-120"/>
                <a:ea typeface="標楷體" panose="03000509000000000000" pitchFamily="65" charset="-120"/>
              </a:rPr>
              <a:t>             </a:t>
            </a:r>
          </a:p>
        </p:txBody>
      </p:sp>
      <p:sp>
        <p:nvSpPr>
          <p:cNvPr id="4" name="矩形 3">
            <a:extLst>
              <a:ext uri="{FF2B5EF4-FFF2-40B4-BE49-F238E27FC236}"/>
            </a:extLst>
          </p:cNvPr>
          <p:cNvSpPr/>
          <p:nvPr/>
        </p:nvSpPr>
        <p:spPr>
          <a:xfrm flipV="1">
            <a:off x="0" y="1743075"/>
            <a:ext cx="4540250" cy="128588"/>
          </a:xfrm>
          <a:prstGeom prst="rect">
            <a:avLst/>
          </a:prstGeom>
          <a:gradFill>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6" name="圖片 5">
            <a:extLst>
              <a:ext uri="{FF2B5EF4-FFF2-40B4-BE49-F238E27FC236}"/>
            </a:extLst>
          </p:cNvPr>
          <p:cNvPicPr>
            <a:picLocks noChangeAspect="1"/>
          </p:cNvPicPr>
          <p:nvPr/>
        </p:nvPicPr>
        <p:blipFill rotWithShape="1">
          <a:blip r:embed="rId2">
            <a:extLst>
              <a:ext uri="{28A0092B-C50C-407E-A947-70E740481C1C}"/>
            </a:extLst>
          </a:blip>
          <a:srcRect l="10631"/>
          <a:stretch/>
        </p:blipFill>
        <p:spPr>
          <a:xfrm>
            <a:off x="7201192" y="508187"/>
            <a:ext cx="4646374" cy="2925938"/>
          </a:xfrm>
          <a:prstGeom prst="rect">
            <a:avLst/>
          </a:prstGeom>
          <a:ln>
            <a:noFill/>
          </a:ln>
          <a:effectLst>
            <a:softEdge rad="112500"/>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
                                        <p:tgtEl>
                                          <p:spTgt spid="3">
                                            <p:txEl>
                                              <p:pRg st="0" end="0"/>
                                            </p:txEl>
                                          </p:spTgt>
                                        </p:tgtEl>
                                      </p:cBhvr>
                                    </p:animEffect>
                                  </p:childTnLst>
                                </p:cTn>
                              </p:par>
                            </p:childTnLst>
                          </p:cTn>
                        </p:par>
                        <p:par>
                          <p:cTn id="8" fill="hold">
                            <p:stCondLst>
                              <p:cond delay="3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300"/>
                                        <p:tgtEl>
                                          <p:spTgt spid="3">
                                            <p:txEl>
                                              <p:pRg st="1" end="1"/>
                                            </p:txEl>
                                          </p:spTgt>
                                        </p:tgtEl>
                                      </p:cBhvr>
                                    </p:animEffect>
                                  </p:childTnLst>
                                </p:cTn>
                              </p:par>
                            </p:childTnLst>
                          </p:cTn>
                        </p:par>
                        <p:par>
                          <p:cTn id="12" fill="hold">
                            <p:stCondLst>
                              <p:cond delay="6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3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3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3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300"/>
                                        <p:tgtEl>
                                          <p:spTgt spid="3">
                                            <p:txEl>
                                              <p:pRg st="5" end="5"/>
                                            </p:txEl>
                                          </p:spTgt>
                                        </p:tgtEl>
                                      </p:cBhvr>
                                    </p:animEffect>
                                  </p:childTnLst>
                                </p:cTn>
                              </p:par>
                            </p:childTnLst>
                          </p:cTn>
                        </p:par>
                        <p:par>
                          <p:cTn id="25" fill="hold">
                            <p:stCondLst>
                              <p:cond delay="900"/>
                            </p:stCondLst>
                            <p:childTnLst>
                              <p:par>
                                <p:cTn id="26" presetID="10"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標題 1"/>
          <p:cNvSpPr>
            <a:spLocks noGrp="1"/>
          </p:cNvSpPr>
          <p:nvPr>
            <p:ph type="title"/>
          </p:nvPr>
        </p:nvSpPr>
        <p:spPr>
          <a:xfrm>
            <a:off x="685800" y="579438"/>
            <a:ext cx="10515600" cy="1325562"/>
          </a:xfrm>
        </p:spPr>
        <p:txBody>
          <a:bodyPr/>
          <a:lstStyle/>
          <a:p>
            <a:pPr eaLnBrk="1" hangingPunct="1"/>
            <a:r>
              <a:rPr lang="zh-TW" altLang="en-US" sz="6000" smtClean="0">
                <a:latin typeface="標楷體" pitchFamily="65" charset="-120"/>
                <a:ea typeface="標楷體" pitchFamily="65" charset="-120"/>
              </a:rPr>
              <a:t>人文歷史</a:t>
            </a:r>
            <a:endParaRPr lang="zh-TW" altLang="en-US" sz="6000" smtClean="0"/>
          </a:p>
        </p:txBody>
      </p:sp>
      <p:pic>
        <p:nvPicPr>
          <p:cNvPr id="5" name="內容版面配置區 4">
            <a:extLst>
              <a:ext uri="{FF2B5EF4-FFF2-40B4-BE49-F238E27FC236}"/>
            </a:extLst>
          </p:cNvPr>
          <p:cNvPicPr>
            <a:picLocks noGrp="1" noChangeAspect="1"/>
          </p:cNvPicPr>
          <p:nvPr>
            <p:ph idx="1"/>
          </p:nvPr>
        </p:nvPicPr>
        <p:blipFill>
          <a:blip r:embed="rId2">
            <a:extLst>
              <a:ext uri="{28A0092B-C50C-407E-A947-70E740481C1C}"/>
            </a:extLst>
          </a:blip>
          <a:stretch>
            <a:fillRect/>
          </a:stretch>
        </p:blipFill>
        <p:spPr>
          <a:xfrm>
            <a:off x="419568" y="3008013"/>
            <a:ext cx="5133940" cy="3355770"/>
          </a:xfrm>
          <a:effectLst>
            <a:softEdge rad="112500"/>
          </a:effectLst>
        </p:spPr>
      </p:pic>
      <p:pic>
        <p:nvPicPr>
          <p:cNvPr id="9" name="圖片 8">
            <a:extLst>
              <a:ext uri="{FF2B5EF4-FFF2-40B4-BE49-F238E27FC236}"/>
            </a:extLst>
          </p:cNvPr>
          <p:cNvPicPr>
            <a:picLocks noChangeAspect="1"/>
          </p:cNvPicPr>
          <p:nvPr/>
        </p:nvPicPr>
        <p:blipFill>
          <a:blip r:embed="rId3">
            <a:extLst>
              <a:ext uri="{28A0092B-C50C-407E-A947-70E740481C1C}"/>
            </a:extLst>
          </a:blip>
          <a:stretch>
            <a:fillRect/>
          </a:stretch>
        </p:blipFill>
        <p:spPr>
          <a:xfrm>
            <a:off x="5842567" y="566983"/>
            <a:ext cx="5675866" cy="3782690"/>
          </a:xfrm>
          <a:prstGeom prst="rect">
            <a:avLst/>
          </a:prstGeom>
          <a:ln>
            <a:noFill/>
          </a:ln>
          <a:effectLst>
            <a:softEdge rad="112500"/>
          </a:effectLst>
        </p:spPr>
      </p:pic>
      <p:sp>
        <p:nvSpPr>
          <p:cNvPr id="10" name="矩形 9">
            <a:extLst>
              <a:ext uri="{FF2B5EF4-FFF2-40B4-BE49-F238E27FC236}"/>
            </a:extLst>
          </p:cNvPr>
          <p:cNvSpPr/>
          <p:nvPr/>
        </p:nvSpPr>
        <p:spPr>
          <a:xfrm flipV="1">
            <a:off x="0" y="1743075"/>
            <a:ext cx="4540250" cy="128588"/>
          </a:xfrm>
          <a:prstGeom prst="rect">
            <a:avLst/>
          </a:prstGeom>
          <a:gradFill>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標題 1"/>
          <p:cNvSpPr>
            <a:spLocks noGrp="1"/>
          </p:cNvSpPr>
          <p:nvPr>
            <p:ph type="title"/>
          </p:nvPr>
        </p:nvSpPr>
        <p:spPr>
          <a:xfrm>
            <a:off x="684213" y="663575"/>
            <a:ext cx="8534400" cy="1208088"/>
          </a:xfrm>
        </p:spPr>
        <p:txBody>
          <a:bodyPr/>
          <a:lstStyle/>
          <a:p>
            <a:pPr eaLnBrk="1" hangingPunct="1"/>
            <a:r>
              <a:rPr lang="zh-TW" altLang="en-US" sz="6000" smtClean="0">
                <a:latin typeface="標楷體" pitchFamily="65" charset="-120"/>
                <a:ea typeface="標楷體" pitchFamily="65" charset="-120"/>
              </a:rPr>
              <a:t>地理實察</a:t>
            </a:r>
            <a:endParaRPr lang="zh-TW" altLang="en-US" sz="6000" smtClean="0"/>
          </a:p>
        </p:txBody>
      </p:sp>
      <p:sp>
        <p:nvSpPr>
          <p:cNvPr id="4" name="矩形 3">
            <a:extLst>
              <a:ext uri="{FF2B5EF4-FFF2-40B4-BE49-F238E27FC236}"/>
            </a:extLst>
          </p:cNvPr>
          <p:cNvSpPr/>
          <p:nvPr/>
        </p:nvSpPr>
        <p:spPr>
          <a:xfrm flipV="1">
            <a:off x="0" y="1743075"/>
            <a:ext cx="4540250" cy="128588"/>
          </a:xfrm>
          <a:prstGeom prst="rect">
            <a:avLst/>
          </a:prstGeom>
          <a:gradFill>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0483" name="內容版面配置區 4"/>
          <p:cNvSpPr>
            <a:spLocks noGrp="1"/>
          </p:cNvSpPr>
          <p:nvPr>
            <p:ph idx="1"/>
          </p:nvPr>
        </p:nvSpPr>
        <p:spPr>
          <a:xfrm>
            <a:off x="1000125" y="2078038"/>
            <a:ext cx="10515600" cy="4351337"/>
          </a:xfrm>
        </p:spPr>
        <p:txBody>
          <a:bodyPr/>
          <a:lstStyle/>
          <a:p>
            <a:pPr eaLnBrk="1" hangingPunct="1"/>
            <a:r>
              <a:rPr lang="zh-TW" altLang="en-US" sz="3600" smtClean="0">
                <a:latin typeface="標楷體" pitchFamily="65" charset="-120"/>
                <a:ea typeface="標楷體" pitchFamily="65" charset="-120"/>
              </a:rPr>
              <a:t>前往蘇澳冷泉考察</a:t>
            </a:r>
            <a:endParaRPr lang="en-US" altLang="zh-TW" sz="3600" smtClean="0">
              <a:latin typeface="標楷體" pitchFamily="65" charset="-120"/>
              <a:ea typeface="標楷體" pitchFamily="65" charset="-120"/>
            </a:endParaRPr>
          </a:p>
          <a:p>
            <a:pPr eaLnBrk="1" hangingPunct="1"/>
            <a:endParaRPr lang="zh-TW" altLang="en-US" sz="3600" smtClean="0">
              <a:latin typeface="標楷體" pitchFamily="65" charset="-120"/>
              <a:ea typeface="標楷體" pitchFamily="65" charset="-120"/>
            </a:endParaRPr>
          </a:p>
        </p:txBody>
      </p:sp>
      <p:pic>
        <p:nvPicPr>
          <p:cNvPr id="8" name="圖片 7">
            <a:extLst>
              <a:ext uri="{FF2B5EF4-FFF2-40B4-BE49-F238E27FC236}"/>
            </a:extLst>
          </p:cNvPr>
          <p:cNvPicPr>
            <a:picLocks noChangeAspect="1"/>
          </p:cNvPicPr>
          <p:nvPr/>
        </p:nvPicPr>
        <p:blipFill>
          <a:blip r:embed="rId2">
            <a:extLst>
              <a:ext uri="{28A0092B-C50C-407E-A947-70E740481C1C}"/>
            </a:extLst>
          </a:blip>
          <a:stretch>
            <a:fillRect/>
          </a:stretch>
        </p:blipFill>
        <p:spPr>
          <a:xfrm>
            <a:off x="5893885" y="1275955"/>
            <a:ext cx="5626165" cy="4192067"/>
          </a:xfrm>
          <a:prstGeom prst="rect">
            <a:avLst/>
          </a:prstGeom>
          <a:ln>
            <a:noFill/>
          </a:ln>
          <a:effectLst>
            <a:softEdge rad="112500"/>
          </a:effectLst>
        </p:spPr>
      </p:pic>
      <p:sp>
        <p:nvSpPr>
          <p:cNvPr id="9" name="箭號: 向右 8">
            <a:extLst>
              <a:ext uri="{FF2B5EF4-FFF2-40B4-BE49-F238E27FC236}"/>
            </a:extLst>
          </p:cNvPr>
          <p:cNvSpPr/>
          <p:nvPr/>
        </p:nvSpPr>
        <p:spPr>
          <a:xfrm>
            <a:off x="4497388" y="2770188"/>
            <a:ext cx="881062" cy="484187"/>
          </a:xfrm>
          <a:prstGeom prst="rightArrow">
            <a:avLst/>
          </a:prstGeom>
          <a:solidFill>
            <a:schemeClr val="accent1">
              <a:lumMod val="75000"/>
            </a:schemeClr>
          </a:solidFill>
          <a:ln>
            <a:solidFill>
              <a:srgbClr val="8FC0F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11" name="圖片 10">
            <a:extLst>
              <a:ext uri="{FF2B5EF4-FFF2-40B4-BE49-F238E27FC236}"/>
            </a:extLst>
          </p:cNvPr>
          <p:cNvPicPr>
            <a:picLocks noChangeAspect="1"/>
          </p:cNvPicPr>
          <p:nvPr/>
        </p:nvPicPr>
        <p:blipFill>
          <a:blip r:embed="rId3"/>
          <a:stretch>
            <a:fillRect/>
          </a:stretch>
        </p:blipFill>
        <p:spPr>
          <a:xfrm>
            <a:off x="555625" y="3349625"/>
            <a:ext cx="4645025" cy="3200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標題 1"/>
          <p:cNvSpPr>
            <a:spLocks noGrp="1"/>
          </p:cNvSpPr>
          <p:nvPr>
            <p:ph type="title"/>
          </p:nvPr>
        </p:nvSpPr>
        <p:spPr>
          <a:xfrm>
            <a:off x="685800" y="617538"/>
            <a:ext cx="10515600" cy="1325562"/>
          </a:xfrm>
        </p:spPr>
        <p:txBody>
          <a:bodyPr/>
          <a:lstStyle/>
          <a:p>
            <a:pPr eaLnBrk="1" hangingPunct="1"/>
            <a:r>
              <a:rPr lang="zh-TW" altLang="en-US" sz="6000" smtClean="0">
                <a:latin typeface="標楷體" pitchFamily="65" charset="-120"/>
                <a:ea typeface="標楷體" pitchFamily="65" charset="-120"/>
              </a:rPr>
              <a:t>地理實察</a:t>
            </a:r>
            <a:endParaRPr lang="zh-TW" altLang="en-US" sz="6000" smtClean="0"/>
          </a:p>
        </p:txBody>
      </p:sp>
      <p:pic>
        <p:nvPicPr>
          <p:cNvPr id="21506" name="內容版面配置區 4"/>
          <p:cNvPicPr>
            <a:picLocks noGrp="1" noChangeAspect="1"/>
          </p:cNvPicPr>
          <p:nvPr>
            <p:ph idx="1"/>
          </p:nvPr>
        </p:nvPicPr>
        <p:blipFill>
          <a:blip r:embed="rId2"/>
          <a:srcRect/>
          <a:stretch>
            <a:fillRect/>
          </a:stretch>
        </p:blipFill>
        <p:spPr>
          <a:xfrm>
            <a:off x="1006475" y="2411413"/>
            <a:ext cx="3314700" cy="4262437"/>
          </a:xfrm>
        </p:spPr>
      </p:pic>
      <p:pic>
        <p:nvPicPr>
          <p:cNvPr id="7" name="圖片 6">
            <a:extLst>
              <a:ext uri="{FF2B5EF4-FFF2-40B4-BE49-F238E27FC236}"/>
            </a:extLst>
          </p:cNvPr>
          <p:cNvPicPr>
            <a:picLocks noChangeAspect="1"/>
          </p:cNvPicPr>
          <p:nvPr/>
        </p:nvPicPr>
        <p:blipFill rotWithShape="1">
          <a:blip r:embed="rId3"/>
          <a:srcRect l="-241" t="7230" r="241" b="5452"/>
          <a:stretch/>
        </p:blipFill>
        <p:spPr>
          <a:xfrm>
            <a:off x="7659688" y="1587500"/>
            <a:ext cx="3938587" cy="4730750"/>
          </a:xfrm>
          <a:prstGeom prst="rect">
            <a:avLst/>
          </a:prstGeom>
          <a:solidFill>
            <a:schemeClr val="accent1">
              <a:lumMod val="75000"/>
            </a:schemeClr>
          </a:solidFill>
          <a:ln>
            <a:solidFill>
              <a:srgbClr val="8FC0F5"/>
            </a:solidFill>
          </a:ln>
        </p:spPr>
      </p:pic>
      <p:sp>
        <p:nvSpPr>
          <p:cNvPr id="21508" name="文字方塊 9"/>
          <p:cNvSpPr txBox="1">
            <a:spLocks noChangeArrowheads="1"/>
          </p:cNvSpPr>
          <p:nvPr/>
        </p:nvSpPr>
        <p:spPr bwMode="auto">
          <a:xfrm>
            <a:off x="4594225" y="2528888"/>
            <a:ext cx="1817688" cy="830262"/>
          </a:xfrm>
          <a:prstGeom prst="rect">
            <a:avLst/>
          </a:prstGeom>
          <a:noFill/>
          <a:ln w="9525">
            <a:noFill/>
            <a:miter lim="800000"/>
            <a:headEnd/>
            <a:tailEnd/>
          </a:ln>
        </p:spPr>
        <p:txBody>
          <a:bodyPr>
            <a:spAutoFit/>
          </a:bodyPr>
          <a:lstStyle/>
          <a:p>
            <a:r>
              <a:rPr kumimoji="0" lang="zh-TW" altLang="en-US" sz="4800">
                <a:latin typeface="標楷體" pitchFamily="65" charset="-120"/>
                <a:ea typeface="標楷體" pitchFamily="65" charset="-120"/>
              </a:rPr>
              <a:t>白泉</a:t>
            </a:r>
            <a:endParaRPr kumimoji="0" lang="en-US" altLang="zh-TW" sz="4800">
              <a:latin typeface="標楷體" pitchFamily="65" charset="-120"/>
              <a:ea typeface="標楷體" pitchFamily="65" charset="-120"/>
            </a:endParaRPr>
          </a:p>
        </p:txBody>
      </p:sp>
      <p:sp>
        <p:nvSpPr>
          <p:cNvPr id="11" name="文字方塊 10"/>
          <p:cNvSpPr txBox="1">
            <a:spLocks noChangeArrowheads="1"/>
          </p:cNvSpPr>
          <p:nvPr/>
        </p:nvSpPr>
        <p:spPr bwMode="auto">
          <a:xfrm>
            <a:off x="5943600" y="4746625"/>
            <a:ext cx="1416050" cy="830263"/>
          </a:xfrm>
          <a:prstGeom prst="rect">
            <a:avLst/>
          </a:prstGeom>
          <a:noFill/>
          <a:ln w="9525">
            <a:noFill/>
            <a:miter lim="800000"/>
            <a:headEnd/>
            <a:tailEnd/>
          </a:ln>
        </p:spPr>
        <p:txBody>
          <a:bodyPr wrap="none">
            <a:spAutoFit/>
          </a:bodyPr>
          <a:lstStyle/>
          <a:p>
            <a:r>
              <a:rPr kumimoji="0" lang="zh-TW" altLang="en-US" sz="4800">
                <a:latin typeface="標楷體" pitchFamily="65" charset="-120"/>
                <a:ea typeface="標楷體" pitchFamily="65" charset="-120"/>
              </a:rPr>
              <a:t>紅泉</a:t>
            </a:r>
          </a:p>
        </p:txBody>
      </p:sp>
      <p:sp>
        <p:nvSpPr>
          <p:cNvPr id="12" name="箭號: 向右 11">
            <a:extLst>
              <a:ext uri="{FF2B5EF4-FFF2-40B4-BE49-F238E27FC236}"/>
            </a:extLst>
          </p:cNvPr>
          <p:cNvSpPr/>
          <p:nvPr/>
        </p:nvSpPr>
        <p:spPr>
          <a:xfrm>
            <a:off x="6243638" y="5576888"/>
            <a:ext cx="979487"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3" name="箭號: 向左 12">
            <a:extLst>
              <a:ext uri="{FF2B5EF4-FFF2-40B4-BE49-F238E27FC236}"/>
            </a:extLst>
          </p:cNvPr>
          <p:cNvSpPr/>
          <p:nvPr/>
        </p:nvSpPr>
        <p:spPr>
          <a:xfrm>
            <a:off x="4835525" y="3359150"/>
            <a:ext cx="979488" cy="484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4" name="矩形 13">
            <a:extLst>
              <a:ext uri="{FF2B5EF4-FFF2-40B4-BE49-F238E27FC236}"/>
            </a:extLst>
          </p:cNvPr>
          <p:cNvSpPr/>
          <p:nvPr/>
        </p:nvSpPr>
        <p:spPr>
          <a:xfrm flipV="1">
            <a:off x="0" y="1743075"/>
            <a:ext cx="4540250" cy="128588"/>
          </a:xfrm>
          <a:prstGeom prst="rect">
            <a:avLst/>
          </a:prstGeom>
          <a:gradFill>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527</TotalTime>
  <Words>1195</Words>
  <Application>Microsoft Office PowerPoint</Application>
  <PresentationFormat>自訂</PresentationFormat>
  <Paragraphs>93</Paragraphs>
  <Slides>23</Slides>
  <Notes>0</Notes>
  <HiddenSlides>0</HiddenSlides>
  <MMClips>0</MMClips>
  <ScaleCrop>false</ScaleCrop>
  <HeadingPairs>
    <vt:vector size="6" baseType="variant">
      <vt:variant>
        <vt:lpstr>使用字型</vt:lpstr>
      </vt:variant>
      <vt:variant>
        <vt:i4>7</vt:i4>
      </vt:variant>
      <vt:variant>
        <vt:lpstr>簡報設計範本</vt:lpstr>
      </vt:variant>
      <vt:variant>
        <vt:i4>1</vt:i4>
      </vt:variant>
      <vt:variant>
        <vt:lpstr>投影片標題</vt:lpstr>
      </vt:variant>
      <vt:variant>
        <vt:i4>23</vt:i4>
      </vt:variant>
    </vt:vector>
  </HeadingPairs>
  <TitlesOfParts>
    <vt:vector size="31" baseType="lpstr">
      <vt:lpstr>Arial</vt:lpstr>
      <vt:lpstr>新細明體</vt:lpstr>
      <vt:lpstr>Calibri Light</vt:lpstr>
      <vt:lpstr>Calibri</vt:lpstr>
      <vt:lpstr>標楷體</vt:lpstr>
      <vt:lpstr>Times New Roman</vt:lpstr>
      <vt:lpstr>微軟正黑體</vt:lpstr>
      <vt:lpstr>Office 佈景主題</vt:lpstr>
      <vt:lpstr>2019人文行動考察             湧泉之旅____</vt:lpstr>
      <vt:lpstr>目錄</vt:lpstr>
      <vt:lpstr>研究動機</vt:lpstr>
      <vt:lpstr>人文歷史-冷泉</vt:lpstr>
      <vt:lpstr>人文歷史</vt:lpstr>
      <vt:lpstr>人文歷史-溫泉</vt:lpstr>
      <vt:lpstr>人文歷史</vt:lpstr>
      <vt:lpstr>地理實察</vt:lpstr>
      <vt:lpstr>地理實察</vt:lpstr>
      <vt:lpstr>地理實察</vt:lpstr>
      <vt:lpstr>地理實察</vt:lpstr>
      <vt:lpstr>地理實察   溫泉VS冷泉</vt:lpstr>
      <vt:lpstr>訪談紀錄 蘇澳</vt:lpstr>
      <vt:lpstr>訪談紀錄</vt:lpstr>
      <vt:lpstr>訪談紀錄</vt:lpstr>
      <vt:lpstr>訪談紀錄 礁溪</vt:lpstr>
      <vt:lpstr>訪談紀錄</vt:lpstr>
      <vt:lpstr>訪談紀錄</vt:lpstr>
      <vt:lpstr>心得</vt:lpstr>
      <vt:lpstr>心得</vt:lpstr>
      <vt:lpstr>心得</vt:lpstr>
      <vt:lpstr>資料來源</vt:lpstr>
      <vt:lpstr>投影片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yucen</cp:lastModifiedBy>
  <cp:revision>39</cp:revision>
  <dcterms:created xsi:type="dcterms:W3CDTF">2019-08-20T05:52:58Z</dcterms:created>
  <dcterms:modified xsi:type="dcterms:W3CDTF">2019-12-08T03:54:34Z</dcterms:modified>
</cp:coreProperties>
</file>