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3" r:id="rId2"/>
    <p:sldId id="285" r:id="rId3"/>
    <p:sldId id="318" r:id="rId4"/>
    <p:sldId id="301" r:id="rId5"/>
    <p:sldId id="299" r:id="rId6"/>
    <p:sldId id="293" r:id="rId7"/>
    <p:sldId id="294" r:id="rId8"/>
    <p:sldId id="298" r:id="rId9"/>
    <p:sldId id="313" r:id="rId10"/>
    <p:sldId id="296" r:id="rId11"/>
    <p:sldId id="297" r:id="rId12"/>
    <p:sldId id="283" r:id="rId13"/>
    <p:sldId id="312" r:id="rId14"/>
    <p:sldId id="314" r:id="rId15"/>
    <p:sldId id="315" r:id="rId16"/>
    <p:sldId id="316" r:id="rId17"/>
    <p:sldId id="290" r:id="rId18"/>
    <p:sldId id="276" r:id="rId19"/>
    <p:sldId id="277" r:id="rId20"/>
    <p:sldId id="278" r:id="rId21"/>
    <p:sldId id="279" r:id="rId22"/>
    <p:sldId id="280" r:id="rId23"/>
    <p:sldId id="266" r:id="rId24"/>
    <p:sldId id="289" r:id="rId25"/>
    <p:sldId id="305" r:id="rId26"/>
    <p:sldId id="306" r:id="rId27"/>
    <p:sldId id="307" r:id="rId28"/>
    <p:sldId id="308" r:id="rId29"/>
    <p:sldId id="309" r:id="rId30"/>
    <p:sldId id="322" r:id="rId31"/>
    <p:sldId id="319" r:id="rId32"/>
    <p:sldId id="320" r:id="rId33"/>
    <p:sldId id="321" r:id="rId34"/>
    <p:sldId id="310" r:id="rId35"/>
    <p:sldId id="270" r:id="rId36"/>
    <p:sldId id="288" r:id="rId37"/>
    <p:sldId id="323" r:id="rId38"/>
    <p:sldId id="324" r:id="rId39"/>
    <p:sldId id="325" r:id="rId40"/>
    <p:sldId id="271" r:id="rId41"/>
    <p:sldId id="272" r:id="rId42"/>
    <p:sldId id="273" r:id="rId43"/>
    <p:sldId id="274" r:id="rId44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4" autoAdjust="0"/>
    <p:restoredTop sz="94660"/>
  </p:normalViewPr>
  <p:slideViewPr>
    <p:cSldViewPr>
      <p:cViewPr varScale="1">
        <p:scale>
          <a:sx n="70" d="100"/>
          <a:sy n="70" d="100"/>
        </p:scale>
        <p:origin x="8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BF246-4641-44E9-BE88-33D2254911AC}" type="datetimeFigureOut">
              <a:rPr lang="zh-TW" altLang="en-US" smtClean="0"/>
              <a:t>2014/9/22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30E65-6C8B-4E67-96BF-B6A951E468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13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30E65-6C8B-4E67-96BF-B6A951E468D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5004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ABB21-10E3-494A-9845-79F21D03401F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A73FF-F32F-49FC-9043-6E96C7A8EFE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55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7B812-DC41-4C97-AC86-7D9913DDA739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7F113-7438-4567-8BE6-2DB75C25EB3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8419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6D26E-F4F3-4837-9928-A6CADF8D9C66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1BFA8-0653-48F1-94D9-0F79F97FE14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89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CAEBB-2D2F-4CBC-ACBE-047D61A27C81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7CB1A-C7A3-409A-9A71-F533BADA896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06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8279-56F3-4DCC-B5F7-597B22399493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E2EEC-C402-40A1-989B-E6247E8C11C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47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4E70-6773-42A3-8364-B2E1BA5BC7E6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02059-A61B-472A-B1F7-64FEBF9ED5C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421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48966-5CFE-4D5F-902E-9399028818A2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E7492-BD66-4935-991F-B766D88A353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43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104CD-9956-47E6-8491-10CD61F7C315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D6E4E-83AE-4BE4-B16E-0A6C669DAC8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529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4A760-307C-499A-8848-158EBB2B7C89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5305A-679A-4514-93C7-856A8CC0537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696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D60DE-B224-4D50-A490-0319FFF1DCAD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7D13D-187C-4A07-870F-99762164C97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643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FADCE-6B07-4C2E-B2EA-8C013E5FAF50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E9AB8-8118-4E87-A2D1-7CCAB76E104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59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1E3A71D-A51A-4BF6-984E-929D9A9153CA}" type="datetimeFigureOut">
              <a:rPr lang="zh-TW" altLang="en-US"/>
              <a:pPr>
                <a:defRPr/>
              </a:pPr>
              <a:t>2014/9/22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7FD62A1-7BCB-483E-9C71-588B2A69CDF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0" t="19498" r="2187" b="14479"/>
          <a:stretch>
            <a:fillRect/>
          </a:stretch>
        </p:blipFill>
        <p:spPr bwMode="auto">
          <a:xfrm>
            <a:off x="-133970" y="2186509"/>
            <a:ext cx="9277970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7584" y="980728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" pitchFamily="65" charset="-120"/>
                <a:ea typeface="華康特粗楷體" pitchFamily="65" charset="-120"/>
              </a:rPr>
              <a:t>幾米公園周遭地區與</a:t>
            </a: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" pitchFamily="65" charset="-120"/>
                <a:ea typeface="華康特粗楷體" pitchFamily="65" charset="-120"/>
              </a:rPr>
              <a:t/>
            </a:r>
            <a:b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" pitchFamily="65" charset="-120"/>
                <a:ea typeface="華康特粗楷體" pitchFamily="65" charset="-120"/>
              </a:rPr>
            </a:b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" pitchFamily="65" charset="-120"/>
                <a:ea typeface="華康特粗楷體" pitchFamily="65" charset="-120"/>
              </a:rPr>
              <a:t>其周邊文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" pitchFamily="65" charset="-120"/>
                <a:ea typeface="華康特粗楷體" pitchFamily="65" charset="-120"/>
              </a:rPr>
              <a:t>創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" pitchFamily="65" charset="-120"/>
                <a:ea typeface="華康特粗楷體" pitchFamily="65" charset="-120"/>
              </a:rPr>
              <a:t>產業之發展</a:t>
            </a:r>
            <a:endParaRPr lang="zh-TW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2016596" y="5373216"/>
            <a:ext cx="49768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二年十二班</a:t>
            </a:r>
            <a:endParaRPr lang="en-US" altLang="zh-TW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en-US" altLang="zh-TW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21204 </a:t>
            </a:r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吳庭</a:t>
            </a:r>
            <a:r>
              <a:rPr lang="zh-TW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妤    </a:t>
            </a:r>
            <a:r>
              <a:rPr lang="en-US" altLang="zh-TW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21207 </a:t>
            </a:r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林芷</a:t>
            </a:r>
            <a:r>
              <a:rPr lang="zh-TW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伶    </a:t>
            </a:r>
            <a:r>
              <a:rPr lang="en-US" altLang="zh-TW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21212 </a:t>
            </a:r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陳冠伶    </a:t>
            </a:r>
            <a:r>
              <a:rPr lang="en-US" altLang="zh-TW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21214 </a:t>
            </a:r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游羽琛 </a:t>
            </a:r>
            <a:r>
              <a:rPr lang="zh-TW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altLang="zh-TW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21219 </a:t>
            </a:r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楊念潔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05175"/>
            <a:ext cx="47434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標題 1"/>
          <p:cNvSpPr>
            <a:spLocks noGrp="1"/>
          </p:cNvSpPr>
          <p:nvPr>
            <p:ph type="title"/>
          </p:nvPr>
        </p:nvSpPr>
        <p:spPr>
          <a:xfrm>
            <a:off x="4466332" y="2582224"/>
            <a:ext cx="1191567" cy="668262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solidFill>
                  <a:srgbClr val="FF0000"/>
                </a:solidFill>
              </a:rPr>
              <a:t>V.S.</a:t>
            </a:r>
            <a:endParaRPr lang="zh-TW" altLang="en-US" dirty="0" smtClean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3163" t="20293" r="5106" b="6443"/>
          <a:stretch/>
        </p:blipFill>
        <p:spPr>
          <a:xfrm>
            <a:off x="161522" y="335714"/>
            <a:ext cx="4338470" cy="516128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1358900" y="4292600"/>
            <a:ext cx="6486525" cy="27257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zh-TW" smtClean="0">
                <a:latin typeface="DFKai-SB" pitchFamily="65" charset="-120"/>
                <a:ea typeface="DFKai-SB" pitchFamily="65" charset="-120"/>
              </a:rPr>
              <a:t> 1</a:t>
            </a:r>
            <a:r>
              <a:rPr lang="zh-TW" altLang="en-US" smtClean="0">
                <a:latin typeface="DFKai-SB" pitchFamily="65" charset="-120"/>
                <a:ea typeface="DFKai-SB" pitchFamily="65" charset="-120"/>
              </a:rPr>
              <a:t>月</a:t>
            </a:r>
            <a:r>
              <a:rPr lang="en-US" altLang="zh-TW" smtClean="0">
                <a:latin typeface="DFKai-SB" pitchFamily="65" charset="-120"/>
                <a:ea typeface="DFKai-SB" pitchFamily="65" charset="-120"/>
              </a:rPr>
              <a:t>21</a:t>
            </a:r>
            <a:r>
              <a:rPr lang="zh-TW" altLang="en-US" smtClean="0">
                <a:latin typeface="DFKai-SB" pitchFamily="65" charset="-120"/>
                <a:ea typeface="DFKai-SB" pitchFamily="65" charset="-120"/>
              </a:rPr>
              <a:t>日才剛啟程的星空列車</a:t>
            </a:r>
          </a:p>
          <a:p>
            <a:pPr eaLnBrk="1" hangingPunct="1">
              <a:buFont typeface="Arial" charset="0"/>
              <a:buNone/>
            </a:pPr>
            <a:r>
              <a:rPr lang="zh-TW" altLang="en-US" smtClean="0">
                <a:latin typeface="DFKai-SB" pitchFamily="65" charset="-120"/>
                <a:ea typeface="DFKai-SB" pitchFamily="65" charset="-120"/>
              </a:rPr>
              <a:t>「星空列車」是幾米繪本作品</a:t>
            </a:r>
            <a:endParaRPr lang="en-US" altLang="zh-TW" smtClean="0">
              <a:latin typeface="DFKai-SB" pitchFamily="65" charset="-120"/>
              <a:ea typeface="DFKai-SB" pitchFamily="65" charset="-120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mtClean="0">
                <a:latin typeface="DFKai-SB" pitchFamily="65" charset="-120"/>
                <a:ea typeface="DFKai-SB" pitchFamily="65" charset="-120"/>
              </a:rPr>
              <a:t>《</a:t>
            </a:r>
            <a:r>
              <a:rPr lang="zh-TW" altLang="en-US" smtClean="0">
                <a:latin typeface="DFKai-SB" pitchFamily="65" charset="-120"/>
                <a:ea typeface="DFKai-SB" pitchFamily="65" charset="-120"/>
              </a:rPr>
              <a:t>星空</a:t>
            </a:r>
            <a:r>
              <a:rPr lang="en-US" altLang="zh-TW" smtClean="0">
                <a:latin typeface="DFKai-SB" pitchFamily="65" charset="-120"/>
                <a:ea typeface="DFKai-SB" pitchFamily="65" charset="-120"/>
              </a:rPr>
              <a:t>》</a:t>
            </a:r>
            <a:r>
              <a:rPr lang="zh-TW" altLang="en-US" smtClean="0">
                <a:latin typeface="DFKai-SB" pitchFamily="65" charset="-120"/>
                <a:ea typeface="DFKai-SB" pitchFamily="65" charset="-120"/>
              </a:rPr>
              <a:t>裡的列車</a:t>
            </a:r>
          </a:p>
          <a:p>
            <a:pPr eaLnBrk="1" hangingPunct="1"/>
            <a:endParaRPr lang="zh-TW" altLang="en-US" smtClean="0"/>
          </a:p>
        </p:txBody>
      </p:sp>
      <p:pic>
        <p:nvPicPr>
          <p:cNvPr id="1126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081088"/>
            <a:ext cx="431800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1216025"/>
            <a:ext cx="414813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2201"/>
          <a:stretch>
            <a:fillRect/>
          </a:stretch>
        </p:blipFill>
        <p:spPr bwMode="auto">
          <a:xfrm>
            <a:off x="2767013" y="2997200"/>
            <a:ext cx="5811837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8779" y="1124744"/>
            <a:ext cx="3096468" cy="102130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動</a:t>
            </a:r>
            <a:r>
              <a:rPr lang="zh-TW" alt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機</a:t>
            </a:r>
          </a:p>
        </p:txBody>
      </p:sp>
      <p:sp>
        <p:nvSpPr>
          <p:cNvPr id="12292" name="內容版面配置區 10"/>
          <p:cNvSpPr>
            <a:spLocks noGrp="1"/>
          </p:cNvSpPr>
          <p:nvPr>
            <p:ph idx="1"/>
          </p:nvPr>
        </p:nvSpPr>
        <p:spPr>
          <a:xfrm>
            <a:off x="4140200" y="3429000"/>
            <a:ext cx="4392613" cy="262572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06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560" r="3384" b="9634"/>
          <a:stretch>
            <a:fillRect/>
          </a:stretch>
        </p:blipFill>
        <p:spPr bwMode="auto">
          <a:xfrm>
            <a:off x="4500563" y="4159250"/>
            <a:ext cx="417512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50825" y="549275"/>
            <a:ext cx="8675688" cy="1079525"/>
          </a:xfrm>
        </p:spPr>
        <p:txBody>
          <a:bodyPr/>
          <a:lstStyle/>
          <a:p>
            <a:pPr marL="609600" indent="-609600"/>
            <a:r>
              <a:rPr lang="zh-TW" altLang="en-US" sz="2800" dirty="0" smtClean="0">
                <a:solidFill>
                  <a:srgbClr val="0000FF"/>
                </a:solidFill>
                <a:ea typeface="DFKai-SB" pitchFamily="65" charset="-120"/>
              </a:rPr>
              <a:t>新設立的觀光景點最能使人明顯感受到周邊經濟發展變化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06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560" r="3384" b="9634"/>
          <a:stretch>
            <a:fillRect/>
          </a:stretch>
        </p:blipFill>
        <p:spPr bwMode="auto">
          <a:xfrm>
            <a:off x="4500563" y="4159250"/>
            <a:ext cx="417512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50825" y="549275"/>
            <a:ext cx="8675688" cy="2375669"/>
          </a:xfrm>
        </p:spPr>
        <p:txBody>
          <a:bodyPr/>
          <a:lstStyle/>
          <a:p>
            <a:pPr marL="609600" indent="-609600"/>
            <a:r>
              <a:rPr lang="zh-TW" altLang="en-US" sz="2800" dirty="0" smtClean="0">
                <a:ea typeface="DFKai-SB" pitchFamily="65" charset="-120"/>
              </a:rPr>
              <a:t>新設立的觀光景點最能使人明顯感受到周邊經濟發展變化</a:t>
            </a:r>
          </a:p>
          <a:p>
            <a:pPr marL="609600" indent="-609600"/>
            <a:endParaRPr lang="zh-TW" altLang="en-US" sz="2800" dirty="0" smtClean="0">
              <a:ea typeface="DFKai-SB" pitchFamily="65" charset="-120"/>
            </a:endParaRPr>
          </a:p>
          <a:p>
            <a:pPr marL="609600" indent="-609600"/>
            <a:r>
              <a:rPr lang="zh-TW" altLang="en-US" sz="2800" dirty="0" smtClean="0">
                <a:solidFill>
                  <a:srgbClr val="0000FF"/>
                </a:solidFill>
                <a:ea typeface="DFKai-SB" pitchFamily="65" charset="-120"/>
              </a:rPr>
              <a:t>以參觀幾米公園的遊客在附近消費可能性為主軸</a:t>
            </a:r>
            <a:endParaRPr lang="zh-TW" altLang="en-US" sz="2800" dirty="0" smtClean="0">
              <a:ea typeface="DFKai-SB" pitchFamily="65" charset="-120"/>
            </a:endParaRPr>
          </a:p>
          <a:p>
            <a:pPr marL="609600" indent="-609600"/>
            <a:endParaRPr lang="zh-TW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69337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06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560" r="3384" b="9634"/>
          <a:stretch>
            <a:fillRect/>
          </a:stretch>
        </p:blipFill>
        <p:spPr bwMode="auto">
          <a:xfrm>
            <a:off x="4500563" y="4159250"/>
            <a:ext cx="417512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50825" y="549275"/>
            <a:ext cx="8675688" cy="3311773"/>
          </a:xfrm>
        </p:spPr>
        <p:txBody>
          <a:bodyPr/>
          <a:lstStyle/>
          <a:p>
            <a:pPr marL="609600" indent="-609600"/>
            <a:r>
              <a:rPr lang="zh-TW" altLang="en-US" sz="2800" dirty="0" smtClean="0">
                <a:ea typeface="DFKai-SB" pitchFamily="65" charset="-120"/>
              </a:rPr>
              <a:t>新設立的觀光景點最能使人明顯感受到周邊經濟發展變化</a:t>
            </a:r>
          </a:p>
          <a:p>
            <a:pPr marL="609600" indent="-609600"/>
            <a:endParaRPr lang="zh-TW" altLang="en-US" sz="2800" dirty="0" smtClean="0">
              <a:ea typeface="DFKai-SB" pitchFamily="65" charset="-120"/>
            </a:endParaRPr>
          </a:p>
          <a:p>
            <a:pPr marL="609600" indent="-609600"/>
            <a:r>
              <a:rPr lang="zh-TW" altLang="en-US" sz="2800" dirty="0" smtClean="0">
                <a:ea typeface="DFKai-SB" pitchFamily="65" charset="-120"/>
              </a:rPr>
              <a:t>以參觀幾米公園的遊客在附近消費可能性為主軸</a:t>
            </a:r>
          </a:p>
          <a:p>
            <a:pPr marL="609600" indent="-609600"/>
            <a:endParaRPr lang="zh-TW" altLang="en-US" sz="2800" dirty="0" smtClean="0">
              <a:ea typeface="DFKai-SB" pitchFamily="65" charset="-120"/>
            </a:endParaRPr>
          </a:p>
          <a:p>
            <a:pPr marL="609600" indent="-609600"/>
            <a:r>
              <a:rPr lang="zh-TW" altLang="en-US" sz="2800" dirty="0" smtClean="0">
                <a:solidFill>
                  <a:srgbClr val="0000FF"/>
                </a:solidFill>
                <a:ea typeface="DFKai-SB" pitchFamily="65" charset="-120"/>
              </a:rPr>
              <a:t>以附近店家對於其產生之經濟變化看法為輔</a:t>
            </a:r>
            <a:endParaRPr lang="zh-TW" altLang="en-US" sz="2800" dirty="0" smtClean="0">
              <a:ea typeface="DFKai-SB" pitchFamily="65" charset="-120"/>
            </a:endParaRPr>
          </a:p>
          <a:p>
            <a:pPr marL="609600" indent="-609600"/>
            <a:endParaRPr lang="zh-TW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69337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06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560" r="3384" b="9634"/>
          <a:stretch>
            <a:fillRect/>
          </a:stretch>
        </p:blipFill>
        <p:spPr bwMode="auto">
          <a:xfrm>
            <a:off x="4500563" y="4159250"/>
            <a:ext cx="417512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50825" y="549275"/>
            <a:ext cx="8675688" cy="4525963"/>
          </a:xfrm>
        </p:spPr>
        <p:txBody>
          <a:bodyPr/>
          <a:lstStyle/>
          <a:p>
            <a:pPr marL="609600" indent="-609600"/>
            <a:r>
              <a:rPr lang="zh-TW" altLang="en-US" sz="2800" dirty="0" smtClean="0">
                <a:ea typeface="DFKai-SB" pitchFamily="65" charset="-120"/>
              </a:rPr>
              <a:t>新設立的觀光景點最能使人明顯感受到周邊經濟發展變化</a:t>
            </a:r>
          </a:p>
          <a:p>
            <a:pPr marL="609600" indent="-609600"/>
            <a:endParaRPr lang="zh-TW" altLang="en-US" sz="2800" dirty="0" smtClean="0">
              <a:ea typeface="DFKai-SB" pitchFamily="65" charset="-120"/>
            </a:endParaRPr>
          </a:p>
          <a:p>
            <a:pPr marL="609600" indent="-609600"/>
            <a:r>
              <a:rPr lang="zh-TW" altLang="en-US" sz="2800" dirty="0" smtClean="0">
                <a:ea typeface="DFKai-SB" pitchFamily="65" charset="-120"/>
              </a:rPr>
              <a:t>以參觀幾米公園的遊客在附近消費可能性為主軸</a:t>
            </a:r>
          </a:p>
          <a:p>
            <a:pPr marL="609600" indent="-609600"/>
            <a:endParaRPr lang="zh-TW" altLang="en-US" sz="2800" dirty="0" smtClean="0">
              <a:ea typeface="DFKai-SB" pitchFamily="65" charset="-120"/>
            </a:endParaRPr>
          </a:p>
          <a:p>
            <a:pPr marL="609600" indent="-609600"/>
            <a:r>
              <a:rPr lang="zh-TW" altLang="en-US" sz="2800" dirty="0" smtClean="0">
                <a:ea typeface="DFKai-SB" pitchFamily="65" charset="-120"/>
              </a:rPr>
              <a:t>以附近店家對於其產生之經濟變化看法為輔</a:t>
            </a:r>
          </a:p>
          <a:p>
            <a:pPr marL="609600" indent="-609600"/>
            <a:endParaRPr lang="zh-TW" altLang="en-US" sz="2800" dirty="0" smtClean="0">
              <a:ea typeface="DFKai-SB" pitchFamily="65" charset="-120"/>
            </a:endParaRPr>
          </a:p>
          <a:p>
            <a:pPr marL="609600" indent="-609600"/>
            <a:r>
              <a:rPr lang="zh-TW" altLang="en-US" sz="2800" dirty="0" smtClean="0">
                <a:solidFill>
                  <a:srgbClr val="0000FF"/>
                </a:solidFill>
                <a:ea typeface="DFKai-SB" pitchFamily="65" charset="-120"/>
              </a:rPr>
              <a:t>了解幾米公園周遭經濟發展變化與其提升之可能性</a:t>
            </a:r>
            <a:endParaRPr lang="zh-TW" altLang="en-US" sz="2800" dirty="0" smtClean="0">
              <a:ea typeface="DFKai-SB" pitchFamily="65" charset="-120"/>
            </a:endParaRPr>
          </a:p>
          <a:p>
            <a:pPr marL="609600" indent="-609600"/>
            <a:endParaRPr lang="zh-TW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69337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6542" b="18227"/>
          <a:stretch>
            <a:fillRect/>
          </a:stretch>
        </p:blipFill>
        <p:spPr>
          <a:xfrm>
            <a:off x="252413" y="6350"/>
            <a:ext cx="8891587" cy="5799138"/>
          </a:xfrm>
        </p:spPr>
      </p:pic>
      <p:sp>
        <p:nvSpPr>
          <p:cNvPr id="3" name="文字方塊 2"/>
          <p:cNvSpPr txBox="1"/>
          <p:nvPr/>
        </p:nvSpPr>
        <p:spPr>
          <a:xfrm>
            <a:off x="1331640" y="2276872"/>
            <a:ext cx="26500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過程</a:t>
            </a:r>
            <a:endParaRPr lang="zh-TW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2" t="17500" r="961" b="39650"/>
          <a:stretch>
            <a:fillRect/>
          </a:stretch>
        </p:blipFill>
        <p:spPr>
          <a:xfrm>
            <a:off x="5940425" y="274638"/>
            <a:ext cx="2160588" cy="1939925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5400" b="1" smtClean="0">
                <a:latin typeface="DFKai-SB" pitchFamily="65" charset="-120"/>
                <a:ea typeface="DFKai-SB" pitchFamily="65" charset="-120"/>
              </a:rPr>
              <a:t>1.</a:t>
            </a:r>
            <a:r>
              <a:rPr lang="zh-TW" altLang="en-US" sz="5400" b="1" smtClean="0">
                <a:latin typeface="DFKai-SB" pitchFamily="65" charset="-120"/>
                <a:ea typeface="DFKai-SB" pitchFamily="65" charset="-120"/>
              </a:rPr>
              <a:t>討論主題</a:t>
            </a:r>
          </a:p>
        </p:txBody>
      </p:sp>
      <p:sp>
        <p:nvSpPr>
          <p:cNvPr id="15364" name="AutoShape 5" descr="phot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5365" name="Picture 7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989138"/>
            <a:ext cx="755967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5400" b="1" dirty="0" smtClean="0">
                <a:latin typeface="DFKai-SB" pitchFamily="65" charset="-120"/>
                <a:ea typeface="DFKai-SB" pitchFamily="65" charset="-120"/>
              </a:rPr>
              <a:t>2.</a:t>
            </a:r>
            <a:r>
              <a:rPr lang="zh-TW" altLang="en-US" sz="5400" b="1" dirty="0" smtClean="0">
                <a:latin typeface="DFKai-SB" pitchFamily="65" charset="-120"/>
                <a:ea typeface="DFKai-SB" pitchFamily="65" charset="-120"/>
              </a:rPr>
              <a:t>製作問卷</a:t>
            </a:r>
          </a:p>
        </p:txBody>
      </p:sp>
      <p:pic>
        <p:nvPicPr>
          <p:cNvPr id="16387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3" t="15849" r="29666" b="13301"/>
          <a:stretch>
            <a:fillRect/>
          </a:stretch>
        </p:blipFill>
        <p:spPr>
          <a:xfrm>
            <a:off x="747713" y="1539875"/>
            <a:ext cx="3816350" cy="4957763"/>
          </a:xfrm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t="16974" r="33656" b="21175"/>
          <a:stretch>
            <a:fillRect/>
          </a:stretch>
        </p:blipFill>
        <p:spPr bwMode="auto">
          <a:xfrm>
            <a:off x="4643438" y="1489075"/>
            <a:ext cx="38893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2997200"/>
            <a:ext cx="7129463" cy="35052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7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幾米公園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27088" y="2780928"/>
            <a:ext cx="590391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TW" altLang="en-US" sz="3200" dirty="0">
                <a:ea typeface="DFKai-SB" pitchFamily="65" charset="-120"/>
              </a:rPr>
              <a:t>去年六月宜蘭縣政府重新規畫鐵路舊宿舍區，設置成為轉運中心，建造</a:t>
            </a:r>
            <a:r>
              <a:rPr lang="zh-TW" altLang="en-US" sz="3200" u="sng" dirty="0">
                <a:solidFill>
                  <a:srgbClr val="FF0000"/>
                </a:solidFill>
                <a:ea typeface="DFKai-SB" pitchFamily="65" charset="-120"/>
              </a:rPr>
              <a:t>全台首座</a:t>
            </a:r>
            <a:r>
              <a:rPr lang="zh-TW" altLang="en-US" sz="3200" dirty="0">
                <a:ea typeface="DFKai-SB" pitchFamily="65" charset="-120"/>
              </a:rPr>
              <a:t>幾米公園。</a:t>
            </a:r>
            <a:endParaRPr lang="zh-TW" altLang="en-US" sz="3200" dirty="0"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41299">
            <a:off x="5730875" y="455613"/>
            <a:ext cx="2916238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52500" y="769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5400" b="1" dirty="0" smtClean="0">
                <a:latin typeface="DFKai-SB" pitchFamily="65" charset="-120"/>
                <a:ea typeface="DFKai-SB" pitchFamily="65" charset="-120"/>
              </a:rPr>
              <a:t>3.</a:t>
            </a:r>
            <a:r>
              <a:rPr lang="zh-TW" altLang="en-US" sz="5400" b="1" dirty="0" smtClean="0">
                <a:latin typeface="DFKai-SB" pitchFamily="65" charset="-120"/>
                <a:ea typeface="DFKai-SB" pitchFamily="65" charset="-120"/>
              </a:rPr>
              <a:t>發問卷</a:t>
            </a:r>
            <a:r>
              <a:rPr lang="en-US" altLang="zh-TW" sz="5400" b="1" dirty="0" smtClean="0">
                <a:latin typeface="DFKai-SB" pitchFamily="65" charset="-120"/>
                <a:ea typeface="DFKai-SB" pitchFamily="65" charset="-120"/>
              </a:rPr>
              <a:t/>
            </a:r>
            <a:br>
              <a:rPr lang="en-US" altLang="zh-TW" sz="5400" b="1" dirty="0" smtClean="0">
                <a:latin typeface="DFKai-SB" pitchFamily="65" charset="-120"/>
                <a:ea typeface="DFKai-SB" pitchFamily="65" charset="-120"/>
              </a:rPr>
            </a:br>
            <a:r>
              <a:rPr lang="zh-TW" altLang="en-US" sz="5400" b="1" dirty="0" smtClean="0">
                <a:latin typeface="DFKai-SB" pitchFamily="65" charset="-120"/>
                <a:ea typeface="DFKai-SB" pitchFamily="65" charset="-120"/>
              </a:rPr>
              <a:t>訪談</a:t>
            </a:r>
          </a:p>
        </p:txBody>
      </p:sp>
      <p:pic>
        <p:nvPicPr>
          <p:cNvPr id="12290" name="Picture 2" descr="F:\高二小論文\發問卷圖檔\P107097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353" y="2852936"/>
            <a:ext cx="4306425" cy="3229819"/>
          </a:xfrm>
          <a:effectLst>
            <a:softEdge rad="127000"/>
          </a:effectLst>
        </p:spPr>
      </p:pic>
      <p:pic>
        <p:nvPicPr>
          <p:cNvPr id="12291" name="Picture 3" descr="F:\高二小論文\發問卷圖檔\P10709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936"/>
            <a:ext cx="4306426" cy="32298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5400" b="1" dirty="0" smtClean="0">
                <a:latin typeface="DFKai-SB" pitchFamily="65" charset="-120"/>
                <a:ea typeface="DFKai-SB" pitchFamily="65" charset="-120"/>
              </a:rPr>
              <a:t>4.</a:t>
            </a:r>
            <a:r>
              <a:rPr lang="zh-TW" altLang="en-US" sz="5400" b="1" dirty="0" smtClean="0">
                <a:latin typeface="DFKai-SB" pitchFamily="65" charset="-120"/>
                <a:ea typeface="DFKai-SB" pitchFamily="65" charset="-120"/>
              </a:rPr>
              <a:t>統整資料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450975"/>
            <a:ext cx="3455987" cy="2590800"/>
          </a:xfrm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:\高二小論文\發問卷圖檔\P10709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0779"/>
            <a:ext cx="3528392" cy="264629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82" y="4042280"/>
            <a:ext cx="3456384" cy="25919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250" y="4034867"/>
            <a:ext cx="3522158" cy="264161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5400" b="1" smtClean="0">
                <a:latin typeface="DFKai-SB" pitchFamily="65" charset="-120"/>
                <a:ea typeface="DFKai-SB" pitchFamily="65" charset="-120"/>
              </a:rPr>
              <a:t>5.</a:t>
            </a:r>
            <a:r>
              <a:rPr lang="zh-TW" altLang="en-US" sz="5400" b="1" smtClean="0">
                <a:latin typeface="DFKai-SB" pitchFamily="65" charset="-120"/>
                <a:ea typeface="DFKai-SB" pitchFamily="65" charset="-120"/>
              </a:rPr>
              <a:t>製作</a:t>
            </a:r>
            <a:r>
              <a:rPr lang="en-US" altLang="zh-TW" sz="5400" b="1" smtClean="0">
                <a:latin typeface="DFKai-SB" pitchFamily="65" charset="-120"/>
                <a:ea typeface="DFKai-SB" pitchFamily="65" charset="-120"/>
              </a:rPr>
              <a:t>PPT</a:t>
            </a:r>
            <a:endParaRPr lang="zh-TW" altLang="en-US" sz="5400" b="1" smtClean="0"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19459" name="內容版面配置區 2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525963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9460" name="AutoShape 5" descr="photo"/>
          <p:cNvSpPr>
            <a:spLocks noChangeAspect="1" noChangeArrowheads="1"/>
          </p:cNvSpPr>
          <p:nvPr/>
        </p:nvSpPr>
        <p:spPr bwMode="auto">
          <a:xfrm>
            <a:off x="-5170488" y="-288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1" name="AutoShape 7" descr="photo"/>
          <p:cNvSpPr>
            <a:spLocks noChangeAspect="1" noChangeArrowheads="1"/>
          </p:cNvSpPr>
          <p:nvPr/>
        </p:nvSpPr>
        <p:spPr bwMode="auto">
          <a:xfrm>
            <a:off x="-5170488" y="-288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62" name="Picture 9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641475"/>
            <a:ext cx="800258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6" t="2400" b="-2400"/>
          <a:stretch>
            <a:fillRect/>
          </a:stretch>
        </p:blipFill>
        <p:spPr>
          <a:xfrm>
            <a:off x="4859338" y="1417638"/>
            <a:ext cx="3630612" cy="5570537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9400" y="846138"/>
            <a:ext cx="5616575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訪談紀錄</a:t>
            </a:r>
            <a:endParaRPr lang="zh-TW" alt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79871" r="74553" b="-455"/>
          <a:stretch>
            <a:fillRect/>
          </a:stretch>
        </p:blipFill>
        <p:spPr bwMode="auto">
          <a:xfrm>
            <a:off x="3316288" y="5553075"/>
            <a:ext cx="86518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2" r="86288"/>
          <a:stretch>
            <a:fillRect/>
          </a:stretch>
        </p:blipFill>
        <p:spPr bwMode="auto">
          <a:xfrm>
            <a:off x="1806575" y="4840288"/>
            <a:ext cx="1281113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內容版面配置區 2"/>
          <p:cNvSpPr>
            <a:spLocks noGrp="1"/>
          </p:cNvSpPr>
          <p:nvPr>
            <p:ph idx="1"/>
          </p:nvPr>
        </p:nvSpPr>
        <p:spPr>
          <a:xfrm>
            <a:off x="395536" y="585272"/>
            <a:ext cx="8229600" cy="5761038"/>
          </a:xfrm>
        </p:spPr>
        <p:txBody>
          <a:bodyPr/>
          <a:lstStyle/>
          <a:p>
            <a:pPr marL="0" indent="0" eaLnBrk="1" hangingPunct="1">
              <a:buNone/>
            </a:pPr>
            <a:endParaRPr lang="zh-TW" altLang="en-US" sz="4000" dirty="0" smtClean="0">
              <a:latin typeface="華康娃娃體" pitchFamily="81" charset="-120"/>
              <a:ea typeface="華康娃娃體" pitchFamily="81" charset="-120"/>
            </a:endParaRPr>
          </a:p>
        </p:txBody>
      </p:sp>
      <p:pic>
        <p:nvPicPr>
          <p:cNvPr id="21507" name="Picture 6" descr="P10709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5092104" cy="3817998"/>
          </a:xfrm>
          <a:prstGeom prst="rect">
            <a:avLst/>
          </a:prstGeom>
          <a:noFill/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P10709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41259"/>
            <a:ext cx="3606800" cy="2705100"/>
          </a:xfrm>
          <a:prstGeom prst="rect">
            <a:avLst/>
          </a:prstGeom>
          <a:noFill/>
          <a:ln>
            <a:noFill/>
          </a:ln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07558" y="585272"/>
            <a:ext cx="4352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華康娃娃體" panose="02010609010101010101" pitchFamily="49" charset="-120"/>
                <a:ea typeface="華康娃娃體" panose="02010609010101010101" pitchFamily="49" charset="-120"/>
              </a:rPr>
              <a:t>夏蕾義式冰淇淋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P107092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772816"/>
            <a:ext cx="3313113" cy="2484438"/>
          </a:xfrm>
        </p:spPr>
      </p:pic>
      <p:pic>
        <p:nvPicPr>
          <p:cNvPr id="22532" name="Picture 6" descr="P10709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92896"/>
            <a:ext cx="5076074" cy="38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584" y="764704"/>
            <a:ext cx="2069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zh-TW" altLang="en-US" sz="4000" dirty="0">
                <a:latin typeface="華康娃娃體" pitchFamily="81" charset="-120"/>
                <a:ea typeface="華康娃娃體" pitchFamily="81" charset="-120"/>
              </a:rPr>
              <a:t>舊書櫃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10709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59817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 rot="1165645">
            <a:off x="3304476" y="1171377"/>
            <a:ext cx="5671871" cy="1143000"/>
          </a:xfrm>
          <a:solidFill>
            <a:schemeClr val="bg1"/>
          </a:solidFill>
          <a:ln w="15875">
            <a:solidFill>
              <a:srgbClr val="0000FF"/>
            </a:solidFill>
            <a:prstDash val="lgDashDotDot"/>
          </a:ln>
        </p:spPr>
        <p:txBody>
          <a:bodyPr/>
          <a:lstStyle/>
          <a:p>
            <a:r>
              <a:rPr lang="en-US" altLang="zh-TW" dirty="0" smtClean="0">
                <a:latin typeface="Comic Sans MS" pitchFamily="66" charset="0"/>
              </a:rPr>
              <a:t>Five FISH Pizza</a:t>
            </a:r>
            <a:endParaRPr lang="zh-TW" alt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P107093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  <a14:imgEffect>
                      <a14:saturation sat="1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666">
            <a:off x="4283968" y="662211"/>
            <a:ext cx="4464050" cy="3348037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P10709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1" y="2336228"/>
            <a:ext cx="5296734" cy="39730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5000" sy="105000" algn="tl" rotWithShape="0">
              <a:schemeClr val="bg1">
                <a:lumMod val="85000"/>
                <a:alpha val="40000"/>
              </a:schemeClr>
            </a:outerShdw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55068" y="908720"/>
            <a:ext cx="3095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zh-TW" altLang="en-US" sz="4000" dirty="0">
                <a:latin typeface="華康娃娃體" pitchFamily="81" charset="-120"/>
                <a:ea typeface="華康娃娃體" pitchFamily="81" charset="-120"/>
              </a:rPr>
              <a:t>吃味鮮小館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P10709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5125988" cy="384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P10709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64904"/>
            <a:ext cx="5013424" cy="3759705"/>
          </a:xfrm>
          <a:prstGeom prst="rect">
            <a:avLst/>
          </a:prstGeom>
          <a:noFill/>
          <a:ln>
            <a:noFill/>
          </a:ln>
          <a:effectLst>
            <a:glow rad="1079500">
              <a:schemeClr val="bg1">
                <a:alpha val="40000"/>
              </a:schemeClr>
            </a:glow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 rot="21259983">
            <a:off x="395536" y="332656"/>
            <a:ext cx="3744416" cy="1143000"/>
          </a:xfrm>
          <a:solidFill>
            <a:schemeClr val="bg1"/>
          </a:solidFill>
          <a:ln w="15875">
            <a:solidFill>
              <a:srgbClr val="0000FF"/>
            </a:solidFill>
            <a:prstDash val="lgDashDotDot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TW" dirty="0">
                <a:latin typeface="Comic Sans MS" pitchFamily="66" charset="0"/>
              </a:rPr>
              <a:t>NU</a:t>
            </a:r>
            <a:r>
              <a:rPr lang="zh-TW" altLang="en-US" dirty="0">
                <a:latin typeface="Comic Sans MS" pitchFamily="66" charset="0"/>
              </a:rPr>
              <a:t>　</a:t>
            </a:r>
            <a:r>
              <a:rPr lang="en-US" altLang="zh-TW" dirty="0">
                <a:latin typeface="Comic Sans MS" pitchFamily="66" charset="0"/>
              </a:rPr>
              <a:t>PASTA</a:t>
            </a:r>
            <a:endParaRPr lang="zh-TW" alt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P10709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454977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P10709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44675"/>
            <a:ext cx="569277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919192" y="755650"/>
            <a:ext cx="2069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zh-TW" altLang="en-US" sz="4000" dirty="0">
                <a:latin typeface="華康娃娃體" pitchFamily="81" charset="-120"/>
                <a:ea typeface="華康娃娃體" pitchFamily="81" charset="-120"/>
              </a:rPr>
              <a:t>博士鴨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5" r="12907" b="3900"/>
          <a:stretch/>
        </p:blipFill>
        <p:spPr>
          <a:xfrm>
            <a:off x="1775634" y="196107"/>
            <a:ext cx="7207904" cy="6450835"/>
          </a:xfrm>
        </p:spPr>
      </p:pic>
      <p:sp>
        <p:nvSpPr>
          <p:cNvPr id="7" name="矩形圖說文字 6"/>
          <p:cNvSpPr/>
          <p:nvPr/>
        </p:nvSpPr>
        <p:spPr>
          <a:xfrm>
            <a:off x="5450064" y="2780928"/>
            <a:ext cx="3514423" cy="2368716"/>
          </a:xfrm>
          <a:prstGeom prst="wedgeRectCallout">
            <a:avLst>
              <a:gd name="adj1" fmla="val -37725"/>
              <a:gd name="adj2" fmla="val -595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c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883836" y="273997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火車站旁宜蘭行口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34" y="3174529"/>
            <a:ext cx="3412081" cy="1919295"/>
          </a:xfrm>
          <a:prstGeom prst="rect">
            <a:avLst/>
          </a:prstGeom>
        </p:spPr>
      </p:pic>
      <p:sp>
        <p:nvSpPr>
          <p:cNvPr id="12" name="矩形圖說文字 11"/>
          <p:cNvSpPr/>
          <p:nvPr/>
        </p:nvSpPr>
        <p:spPr>
          <a:xfrm>
            <a:off x="272728" y="278139"/>
            <a:ext cx="3651200" cy="2159001"/>
          </a:xfrm>
          <a:prstGeom prst="wedgeRectCallout">
            <a:avLst>
              <a:gd name="adj1" fmla="val 69792"/>
              <a:gd name="adj2" fmla="val 286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898435" y="962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221389" y="19610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火車站對面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8" name="矩形圖說文字 17"/>
          <p:cNvSpPr/>
          <p:nvPr/>
        </p:nvSpPr>
        <p:spPr>
          <a:xfrm>
            <a:off x="258456" y="3197006"/>
            <a:ext cx="3279958" cy="2217180"/>
          </a:xfrm>
          <a:prstGeom prst="wedgeRectCallout">
            <a:avLst>
              <a:gd name="adj1" fmla="val 46581"/>
              <a:gd name="adj2" fmla="val 651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913613" y="317452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幾米公園對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面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t="7748" r="9217" b="14538"/>
          <a:stretch/>
        </p:blipFill>
        <p:spPr>
          <a:xfrm>
            <a:off x="368356" y="3573353"/>
            <a:ext cx="3060158" cy="1782250"/>
          </a:xfrm>
          <a:prstGeom prst="rect">
            <a:avLst/>
          </a:prstGeom>
        </p:spPr>
      </p:pic>
      <p:sp>
        <p:nvSpPr>
          <p:cNvPr id="21" name="流程圖: 接點 20"/>
          <p:cNvSpPr/>
          <p:nvPr/>
        </p:nvSpPr>
        <p:spPr>
          <a:xfrm>
            <a:off x="3419872" y="5441839"/>
            <a:ext cx="1276928" cy="1188941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流程圖: 接點 22"/>
          <p:cNvSpPr/>
          <p:nvPr/>
        </p:nvSpPr>
        <p:spPr>
          <a:xfrm>
            <a:off x="5652120" y="1496169"/>
            <a:ext cx="936104" cy="872268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303875" y="795254"/>
            <a:ext cx="3558576" cy="15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 animBg="1"/>
      <p:bldP spid="17" grpId="0"/>
      <p:bldP spid="18" grpId="0" animBg="1"/>
      <p:bldP spid="19" grpId="0"/>
      <p:bldP spid="21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0" y="116632"/>
            <a:ext cx="9144000" cy="65973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 rot="21290280">
            <a:off x="-850238" y="967357"/>
            <a:ext cx="7772400" cy="1470025"/>
          </a:xfrm>
        </p:spPr>
        <p:txBody>
          <a:bodyPr/>
          <a:lstStyle/>
          <a:p>
            <a:r>
              <a:rPr lang="zh-TW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問卷分析</a:t>
            </a:r>
            <a:endParaRPr lang="zh-TW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12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問卷分析 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~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 各問題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858" y="1321047"/>
            <a:ext cx="7214281" cy="41578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43608" y="5696384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問題</a:t>
            </a:r>
            <a:r>
              <a:rPr lang="en-US" altLang="zh-TW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7</a:t>
            </a:r>
            <a:r>
              <a:rPr lang="zh-TW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「我會推薦友人來幾米公園觀光」</a:t>
            </a:r>
          </a:p>
        </p:txBody>
      </p:sp>
      <p:sp>
        <p:nvSpPr>
          <p:cNvPr id="6" name="橢圓 5"/>
          <p:cNvSpPr/>
          <p:nvPr/>
        </p:nvSpPr>
        <p:spPr>
          <a:xfrm>
            <a:off x="6876256" y="1996451"/>
            <a:ext cx="1152128" cy="35097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17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3116" y="0"/>
            <a:ext cx="8229600" cy="1143000"/>
          </a:xfrm>
        </p:spPr>
        <p:txBody>
          <a:bodyPr/>
          <a:lstStyle/>
          <a:p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問卷分析 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~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 性別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528" y="1173190"/>
            <a:ext cx="6984776" cy="44147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62000" y="5780782"/>
            <a:ext cx="7631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不同性別受訪者在各問題上意見趨於一致</a:t>
            </a:r>
          </a:p>
          <a:p>
            <a:endParaRPr lang="zh-TW" altLang="en-US" sz="32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64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65401"/>
            <a:ext cx="8229600" cy="1143000"/>
          </a:xfrm>
        </p:spPr>
        <p:txBody>
          <a:bodyPr/>
          <a:lstStyle/>
          <a:p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問卷分析 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~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 年齡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335" y="1058628"/>
            <a:ext cx="6811177" cy="399922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00147" y="5178148"/>
            <a:ext cx="7586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en-US" altLang="zh-TW" sz="2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. </a:t>
            </a:r>
            <a:r>
              <a:rPr lang="zh-TW" altLang="en-US" sz="2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問題</a:t>
            </a:r>
            <a:r>
              <a:rPr lang="en-US" altLang="zh-TW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5</a:t>
            </a:r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「如果沒有幾米公園，我不會到火車站周邊」</a:t>
            </a:r>
          </a:p>
        </p:txBody>
      </p:sp>
      <p:sp>
        <p:nvSpPr>
          <p:cNvPr id="6" name="矩形 5"/>
          <p:cNvSpPr/>
          <p:nvPr/>
        </p:nvSpPr>
        <p:spPr>
          <a:xfrm>
            <a:off x="978692" y="5639813"/>
            <a:ext cx="7010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2. </a:t>
            </a:r>
            <a:r>
              <a:rPr lang="zh-TW" altLang="en-US" sz="2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問題</a:t>
            </a:r>
            <a:r>
              <a:rPr lang="en-US" altLang="zh-TW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「我會因為幾米公園而特別到宜蘭旅遊」</a:t>
            </a:r>
          </a:p>
        </p:txBody>
      </p:sp>
      <p:sp>
        <p:nvSpPr>
          <p:cNvPr id="7" name="矩形 6"/>
          <p:cNvSpPr/>
          <p:nvPr/>
        </p:nvSpPr>
        <p:spPr>
          <a:xfrm>
            <a:off x="973494" y="6146560"/>
            <a:ext cx="6362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3</a:t>
            </a:r>
            <a:r>
              <a:rPr lang="en-US" altLang="zh-TW" sz="2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. </a:t>
            </a:r>
            <a:r>
              <a:rPr lang="zh-TW" altLang="en-US" sz="2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問題</a:t>
            </a:r>
            <a:r>
              <a:rPr lang="en-US" altLang="zh-TW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3</a:t>
            </a:r>
            <a:r>
              <a:rPr lang="zh-TW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「我會在幾米公園附近的店家消費</a:t>
            </a:r>
            <a:r>
              <a:rPr lang="zh-TW" altLang="en-US" sz="2400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endParaRPr lang="zh-TW" altLang="en-US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548261" y="1924177"/>
            <a:ext cx="720080" cy="19514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749182" y="1924178"/>
            <a:ext cx="795372" cy="1955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176605" y="1891968"/>
            <a:ext cx="777172" cy="19836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655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FKai-SB" pitchFamily="65" charset="-120"/>
              </a:rPr>
              <a:t>綜合討論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多數業者贊同幾米公園帶來大量的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人潮                     </a:t>
            </a:r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       利大於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弊</a:t>
            </a:r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幾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米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公園周邊舉辦活動   </a:t>
            </a:r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       淡旺季明顯</a:t>
            </a:r>
            <a:endParaRPr lang="en-US" altLang="zh-TW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周邊環境影響</a:t>
            </a:r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      垃圾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量增加與噪音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污染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54" y="4053721"/>
            <a:ext cx="530398" cy="4206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54" y="5800340"/>
            <a:ext cx="530398" cy="4206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54" y="2232914"/>
            <a:ext cx="530398" cy="42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8675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39238" cy="6853237"/>
          </a:xfrm>
        </p:spPr>
      </p:pic>
      <p:sp>
        <p:nvSpPr>
          <p:cNvPr id="3" name="矩形 2"/>
          <p:cNvSpPr/>
          <p:nvPr/>
        </p:nvSpPr>
        <p:spPr>
          <a:xfrm>
            <a:off x="4140200" y="2060575"/>
            <a:ext cx="4319588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心得暨結論</a:t>
            </a:r>
            <a:endParaRPr lang="zh-TW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心得 </a:t>
            </a: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~</a:t>
            </a: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 問卷設計</a:t>
            </a: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zh-TW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1.</a:t>
            </a:r>
            <a:r>
              <a:rPr lang="zh-TW" altLang="en-US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要能切合主旨</a:t>
            </a:r>
          </a:p>
          <a:p>
            <a:pPr marL="0" indent="0" eaLnBrk="1" hangingPunct="1">
              <a:buNone/>
            </a:pPr>
            <a:endParaRPr lang="en-US" altLang="zh-TW" sz="44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eaLnBrk="1" hangingPunct="1">
              <a:buNone/>
            </a:pPr>
            <a:r>
              <a:rPr lang="en-US" altLang="zh-TW" sz="4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2</a:t>
            </a:r>
            <a:r>
              <a:rPr lang="en-US" altLang="zh-TW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.</a:t>
            </a:r>
            <a:r>
              <a:rPr lang="zh-TW" altLang="en-US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學習判斷所回收的</a:t>
            </a:r>
            <a:r>
              <a:rPr lang="zh-TW" altLang="en-US" sz="4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問卷</a:t>
            </a:r>
            <a:endParaRPr lang="en-US" altLang="zh-TW" sz="44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eaLnBrk="1" hangingPunct="1">
              <a:buNone/>
            </a:pPr>
            <a:r>
              <a:rPr lang="en-US" altLang="zh-TW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4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sz="4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是否</a:t>
            </a:r>
            <a:r>
              <a:rPr lang="zh-TW" altLang="en-US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有效</a:t>
            </a:r>
          </a:p>
          <a:p>
            <a:pPr eaLnBrk="1" hangingPunct="1"/>
            <a:endParaRPr lang="zh-TW" altLang="en-US" sz="44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心得 </a:t>
            </a: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~</a:t>
            </a: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 地理實察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4176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1.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感受到幾米公園的文藝氣息</a:t>
            </a:r>
          </a:p>
          <a:p>
            <a:pPr marL="0" indent="0">
              <a:buNone/>
            </a:pP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2.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即使發問卷時屢遭拒絕，也應堅持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下去</a:t>
            </a:r>
          </a:p>
          <a:p>
            <a:pPr marL="0" indent="0">
              <a:buNone/>
            </a:pPr>
            <a:r>
              <a:rPr lang="en-US" altLang="zh-TW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3.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在訪問店家的過程中，學會表達自我的</a:t>
            </a:r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 意見，與聆聽店家的心聲</a:t>
            </a:r>
          </a:p>
          <a:p>
            <a:pPr marL="0" indent="0">
              <a:buNone/>
            </a:pPr>
            <a:r>
              <a:rPr lang="en-US" altLang="zh-TW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4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.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幾米公園絡繹不絕的人潮下所帶來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的</a:t>
            </a:r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利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與弊</a:t>
            </a:r>
          </a:p>
          <a:p>
            <a:pPr marL="0" indent="0">
              <a:buNone/>
            </a:pP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5.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了解觀光景點的設立雖帶來人潮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，</a:t>
            </a:r>
            <a:endParaRPr lang="en-US" altLang="zh-TW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卻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不一定能留住客人</a:t>
            </a:r>
          </a:p>
          <a:p>
            <a:pPr marL="0" indent="0">
              <a:buNone/>
            </a:pP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6.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認識幾米公園對當地帶來的經濟變化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25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心得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~</a:t>
            </a: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 問卷分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sz="44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en-US" altLang="zh-TW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.</a:t>
            </a:r>
            <a:r>
              <a:rPr lang="zh-TW" altLang="en-US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保持客觀角度看待事物</a:t>
            </a:r>
          </a:p>
          <a:p>
            <a:pPr marL="0" indent="0">
              <a:buNone/>
            </a:pPr>
            <a:endParaRPr lang="en-US" altLang="zh-TW" sz="44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2</a:t>
            </a:r>
            <a:r>
              <a:rPr lang="en-US" altLang="zh-TW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.</a:t>
            </a:r>
            <a:r>
              <a:rPr lang="zh-TW" altLang="en-US" sz="4400" dirty="0">
                <a:latin typeface="DFKai-SB" panose="03000509000000000000" pitchFamily="65" charset="-120"/>
                <a:ea typeface="DFKai-SB" panose="03000509000000000000" pitchFamily="65" charset="-120"/>
              </a:rPr>
              <a:t>做出不具偏見與歧視的分析</a:t>
            </a:r>
          </a:p>
          <a:p>
            <a:pPr marL="0" indent="0">
              <a:buNone/>
            </a:pP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8774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心得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~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資料整合與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校稿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1.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一項研究往往難以憑己力完成</a:t>
            </a: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，    </a:t>
            </a:r>
            <a:r>
              <a:rPr lang="en-US" altLang="zh-TW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endParaRPr lang="en-US" altLang="zh-TW" sz="40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需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組員同心協力、分工合作</a:t>
            </a:r>
          </a:p>
          <a:p>
            <a:pPr marL="0" indent="0">
              <a:buNone/>
            </a:pPr>
            <a:endParaRPr lang="en-US" altLang="zh-TW" sz="40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2</a:t>
            </a:r>
            <a:r>
              <a:rPr lang="en-US" altLang="zh-TW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.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做研究除了</a:t>
            </a: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需自我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的主觀</a:t>
            </a: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詮釋，  </a:t>
            </a:r>
            <a:endParaRPr lang="en-US" altLang="zh-TW" sz="40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4000" smtClean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sz="4000" smtClean="0">
                <a:latin typeface="DFKai-SB" panose="03000509000000000000" pitchFamily="65" charset="-120"/>
                <a:ea typeface="DFKai-SB" panose="03000509000000000000" pitchFamily="65" charset="-120"/>
              </a:rPr>
              <a:t>更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應蒐集多方意見</a:t>
            </a: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，</a:t>
            </a:r>
            <a:endParaRPr lang="en-US" altLang="zh-TW" sz="40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使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研究客觀且具可信度</a:t>
            </a:r>
          </a:p>
          <a:p>
            <a:pPr marL="0" indent="0">
              <a:buNone/>
            </a:pPr>
            <a:endParaRPr lang="zh-TW" altLang="en-US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356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/>
          </p:cNvSpPr>
          <p:nvPr>
            <p:ph type="body"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zh-TW" altLang="en-US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9" b="6552"/>
          <a:stretch/>
        </p:blipFill>
        <p:spPr>
          <a:xfrm>
            <a:off x="755576" y="404664"/>
            <a:ext cx="4038294" cy="45270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10061" r="3584" b="20916"/>
          <a:stretch/>
        </p:blipFill>
        <p:spPr>
          <a:xfrm>
            <a:off x="323528" y="1484784"/>
            <a:ext cx="8594124" cy="506439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2150"/>
            <a:ext cx="9144000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1988840"/>
            <a:ext cx="4752528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後續發展</a:t>
            </a:r>
            <a:endParaRPr lang="zh-TW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>
          <a:xfrm>
            <a:off x="457200" y="82278"/>
            <a:ext cx="8229600" cy="1143000"/>
          </a:xfrm>
        </p:spPr>
        <p:txBody>
          <a:bodyPr/>
          <a:lstStyle/>
          <a:p>
            <a:pPr eaLnBrk="1" hangingPunct="1"/>
            <a:endParaRPr lang="zh-TW" altLang="en-US" dirty="0" smtClean="0"/>
          </a:p>
        </p:txBody>
      </p:sp>
      <p:sp>
        <p:nvSpPr>
          <p:cNvPr id="31747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5400600"/>
          </a:xfrm>
        </p:spPr>
        <p:txBody>
          <a:bodyPr/>
          <a:lstStyle/>
          <a:p>
            <a:pPr eaLnBrk="1" hangingPunct="1"/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宜蘭市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旅遊路線規劃的相關</a:t>
            </a: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建議</a:t>
            </a:r>
            <a:endParaRPr lang="en-US" altLang="zh-TW" sz="4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eaLnBrk="1" hangingPunct="1">
              <a:buNone/>
            </a:pP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     半日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遊方式呈現的藝文</a:t>
            </a: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行程</a:t>
            </a:r>
            <a:endParaRPr lang="en-US" altLang="zh-TW" sz="40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eaLnBrk="1" hangingPunct="1">
              <a:buNone/>
            </a:pP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     宜蘭</a:t>
            </a:r>
            <a:r>
              <a:rPr lang="zh-TW" altLang="en-US" sz="4000" dirty="0">
                <a:latin typeface="DFKai-SB" panose="03000509000000000000" pitchFamily="65" charset="-120"/>
                <a:ea typeface="DFKai-SB" panose="03000509000000000000" pitchFamily="65" charset="-120"/>
              </a:rPr>
              <a:t>在地特色</a:t>
            </a: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巡禮</a:t>
            </a:r>
            <a:endParaRPr lang="en-US" altLang="zh-TW" sz="40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eaLnBrk="1" hangingPunct="1">
              <a:buNone/>
            </a:pPr>
            <a:endParaRPr lang="en-US" altLang="zh-TW" sz="36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店家設店位置</a:t>
            </a:r>
            <a:endParaRPr lang="en-US" altLang="zh-TW" sz="40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eaLnBrk="1" hangingPunct="1">
              <a:buNone/>
            </a:pPr>
            <a:r>
              <a:rPr lang="zh-TW" altLang="en-US" sz="4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      區域發展不均</a:t>
            </a:r>
            <a:endParaRPr lang="en-US" altLang="zh-TW" sz="40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endParaRPr lang="en-US" altLang="zh-TW" dirty="0"/>
          </a:p>
          <a:p>
            <a:pPr eaLnBrk="1" hangingPunct="1"/>
            <a:endParaRPr lang="zh-TW" altLang="en-US" dirty="0"/>
          </a:p>
          <a:p>
            <a:pPr eaLnBrk="1" hangingPunct="1"/>
            <a:endParaRPr lang="zh-TW" altLang="en-US" dirty="0" smtClean="0"/>
          </a:p>
        </p:txBody>
      </p:sp>
      <p:sp>
        <p:nvSpPr>
          <p:cNvPr id="3" name="向右箭號 2"/>
          <p:cNvSpPr/>
          <p:nvPr/>
        </p:nvSpPr>
        <p:spPr>
          <a:xfrm>
            <a:off x="1180110" y="2291349"/>
            <a:ext cx="504056" cy="2801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10" y="3120777"/>
            <a:ext cx="504056" cy="3632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10" y="5157192"/>
            <a:ext cx="506012" cy="36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>
          <a:xfrm>
            <a:off x="426368" y="332656"/>
            <a:ext cx="8291264" cy="2592288"/>
          </a:xfrm>
        </p:spPr>
        <p:txBody>
          <a:bodyPr/>
          <a:lstStyle/>
          <a:p>
            <a:pPr eaLnBrk="1" hangingPunct="1"/>
            <a:r>
              <a:rPr lang="en-US" altLang="zh-TW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zh-TW" alt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BRadioWizard" panose="02000603000000000000" pitchFamily="2" charset="0"/>
              <a:ea typeface="DFKai-SB" panose="03000509000000000000" pitchFamily="65" charset="-120"/>
            </a:endParaRPr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24944"/>
            <a:ext cx="9073008" cy="3311648"/>
          </a:xfrm>
        </p:spPr>
      </p:pic>
      <p:sp>
        <p:nvSpPr>
          <p:cNvPr id="3" name="文字方塊 2"/>
          <p:cNvSpPr txBox="1"/>
          <p:nvPr/>
        </p:nvSpPr>
        <p:spPr>
          <a:xfrm>
            <a:off x="2483768" y="431241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PWaWaW7-B5" panose="040B0700000000000000" pitchFamily="82" charset="-120"/>
                <a:ea typeface="DFPWaWaW7-B5" panose="040B0700000000000000" pitchFamily="82" charset="-120"/>
              </a:rPr>
              <a:t>感謝聆聽</a:t>
            </a:r>
            <a:endParaRPr lang="zh-TW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PWaWaW7-B5" panose="040B0700000000000000" pitchFamily="82" charset="-120"/>
              <a:ea typeface="DFPWaWaW7-B5" panose="040B0700000000000000" pitchFamily="82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00587" y="1619196"/>
            <a:ext cx="7742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RadioWizard" panose="02000603000000000000" pitchFamily="2" charset="0"/>
                <a:ea typeface="KBRadioWizard" panose="02000603000000000000" pitchFamily="2" charset="0"/>
              </a:rPr>
              <a:t>Thank you for your listening!</a:t>
            </a:r>
            <a:endParaRPr lang="zh-TW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BRadioWizard" panose="02000603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0" y="332656"/>
            <a:ext cx="4644008" cy="1143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DFKai-SB" pitchFamily="65" charset="-120"/>
                <a:ea typeface="DFKai-SB" pitchFamily="65" charset="-120"/>
              </a:rPr>
              <a:t>向左走向右走</a:t>
            </a:r>
          </a:p>
        </p:txBody>
      </p:sp>
      <p:pic>
        <p:nvPicPr>
          <p:cNvPr id="614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2440" r="3337" b="9738"/>
          <a:stretch>
            <a:fillRect/>
          </a:stretch>
        </p:blipFill>
        <p:spPr>
          <a:xfrm>
            <a:off x="114300" y="2124075"/>
            <a:ext cx="4824413" cy="3033713"/>
          </a:xfrm>
        </p:spPr>
      </p:pic>
      <p:pic>
        <p:nvPicPr>
          <p:cNvPr id="6148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12" y="764704"/>
            <a:ext cx="3282853" cy="273733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935" y="3542822"/>
            <a:ext cx="4198399" cy="279669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4" y="3303588"/>
            <a:ext cx="508476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911" y="404664"/>
            <a:ext cx="5400600" cy="3626628"/>
          </a:xfrm>
          <a:effectLst>
            <a:softEdge rad="317500"/>
          </a:effectLst>
        </p:spPr>
      </p:pic>
      <p:sp>
        <p:nvSpPr>
          <p:cNvPr id="6147" name="標題 1"/>
          <p:cNvSpPr>
            <a:spLocks noGrp="1"/>
          </p:cNvSpPr>
          <p:nvPr>
            <p:ph type="title"/>
          </p:nvPr>
        </p:nvSpPr>
        <p:spPr>
          <a:xfrm>
            <a:off x="5292080" y="3303588"/>
            <a:ext cx="1377950" cy="365125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solidFill>
                  <a:srgbClr val="FF0000"/>
                </a:solidFill>
              </a:rPr>
              <a:t>V.S.</a:t>
            </a:r>
            <a:endParaRPr lang="zh-TW" alt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-1981200" y="3079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DFKai-SB" pitchFamily="65" charset="-120"/>
                <a:ea typeface="DFKai-SB" pitchFamily="65" charset="-120"/>
              </a:rPr>
              <a:t>地下鐵</a:t>
            </a:r>
          </a:p>
        </p:txBody>
      </p:sp>
      <p:pic>
        <p:nvPicPr>
          <p:cNvPr id="7171" name="內容版面配置區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5" r="5719" b="14467"/>
          <a:stretch>
            <a:fillRect/>
          </a:stretch>
        </p:blipFill>
        <p:spPr>
          <a:xfrm>
            <a:off x="0" y="2276475"/>
            <a:ext cx="8932863" cy="2281238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04664"/>
            <a:ext cx="3865612" cy="579841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569913" y="14605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DFKai-SB" pitchFamily="65" charset="-120"/>
                <a:ea typeface="DFKai-SB" pitchFamily="65" charset="-120"/>
              </a:rPr>
              <a:t>星空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4897438" cy="367188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 b="18633"/>
          <a:stretch/>
        </p:blipFill>
        <p:spPr>
          <a:xfrm>
            <a:off x="3857798" y="2780928"/>
            <a:ext cx="4942237" cy="373924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36838"/>
            <a:ext cx="3890963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內容版面配置區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0" t="15839" r="8694" b="13519"/>
          <a:stretch>
            <a:fillRect/>
          </a:stretch>
        </p:blipFill>
        <p:spPr>
          <a:xfrm>
            <a:off x="179512" y="620688"/>
            <a:ext cx="4679950" cy="3284537"/>
          </a:xfrm>
        </p:spPr>
      </p:pic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4067944" y="3068960"/>
            <a:ext cx="1604392" cy="1020763"/>
          </a:xfr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V.S.</a:t>
            </a:r>
            <a:endParaRPr lang="zh-TW" alt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645</Words>
  <Application>Microsoft Office PowerPoint</Application>
  <PresentationFormat>如螢幕大小 (4:3)</PresentationFormat>
  <Paragraphs>106</Paragraphs>
  <Slides>43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4" baseType="lpstr">
      <vt:lpstr>標楷體</vt:lpstr>
      <vt:lpstr>標楷體</vt:lpstr>
      <vt:lpstr>DFPWaWaW7-B5</vt:lpstr>
      <vt:lpstr>新細明體</vt:lpstr>
      <vt:lpstr>華康娃娃體</vt:lpstr>
      <vt:lpstr>華康特粗楷體</vt:lpstr>
      <vt:lpstr>Arial</vt:lpstr>
      <vt:lpstr>Calibri</vt:lpstr>
      <vt:lpstr>Comic Sans MS</vt:lpstr>
      <vt:lpstr>KBRadioWizard</vt:lpstr>
      <vt:lpstr>Office 佈景主題</vt:lpstr>
      <vt:lpstr>幾米公園周遭地區與 其周邊文創產業之發展</vt:lpstr>
      <vt:lpstr>幾米公園</vt:lpstr>
      <vt:lpstr>PowerPoint 簡報</vt:lpstr>
      <vt:lpstr>PowerPoint 簡報</vt:lpstr>
      <vt:lpstr>向左走向右走</vt:lpstr>
      <vt:lpstr>V.S.</vt:lpstr>
      <vt:lpstr>地下鐵</vt:lpstr>
      <vt:lpstr>星空</vt:lpstr>
      <vt:lpstr>V.S.</vt:lpstr>
      <vt:lpstr>V.S.</vt:lpstr>
      <vt:lpstr>PowerPoint 簡報</vt:lpstr>
      <vt:lpstr>動機</vt:lpstr>
      <vt:lpstr>PowerPoint 簡報</vt:lpstr>
      <vt:lpstr>PowerPoint 簡報</vt:lpstr>
      <vt:lpstr>PowerPoint 簡報</vt:lpstr>
      <vt:lpstr>PowerPoint 簡報</vt:lpstr>
      <vt:lpstr>PowerPoint 簡報</vt:lpstr>
      <vt:lpstr>1.討論主題</vt:lpstr>
      <vt:lpstr>2.製作問卷</vt:lpstr>
      <vt:lpstr>3.發問卷 訪談</vt:lpstr>
      <vt:lpstr>4.統整資料</vt:lpstr>
      <vt:lpstr>5.製作PPT</vt:lpstr>
      <vt:lpstr>訪談紀錄</vt:lpstr>
      <vt:lpstr>PowerPoint 簡報</vt:lpstr>
      <vt:lpstr>PowerPoint 簡報</vt:lpstr>
      <vt:lpstr>Five FISH Pizza</vt:lpstr>
      <vt:lpstr>PowerPoint 簡報</vt:lpstr>
      <vt:lpstr>NU　PASTA</vt:lpstr>
      <vt:lpstr>PowerPoint 簡報</vt:lpstr>
      <vt:lpstr>問卷分析</vt:lpstr>
      <vt:lpstr>問卷分析 ~ 各問題</vt:lpstr>
      <vt:lpstr>問卷分析 ~ 性別</vt:lpstr>
      <vt:lpstr>問卷分析 ~ 年齡</vt:lpstr>
      <vt:lpstr>綜合討論</vt:lpstr>
      <vt:lpstr>PowerPoint 簡報</vt:lpstr>
      <vt:lpstr>心得 ~ 問卷設計</vt:lpstr>
      <vt:lpstr>心得 ~ 地理實察</vt:lpstr>
      <vt:lpstr>心得 ~ 問卷分析</vt:lpstr>
      <vt:lpstr>心得 ~ 資料整合與校稿</vt:lpstr>
      <vt:lpstr>後續發展</vt:lpstr>
      <vt:lpstr>PowerPoint 簡報</vt:lpstr>
      <vt:lpstr> </vt:lpstr>
      <vt:lpstr>PowerPoint 簡報</vt:lpstr>
    </vt:vector>
  </TitlesOfParts>
  <Company>UFO Computer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141</cp:revision>
  <dcterms:created xsi:type="dcterms:W3CDTF">2014-08-22T02:23:55Z</dcterms:created>
  <dcterms:modified xsi:type="dcterms:W3CDTF">2014-09-22T11:34:36Z</dcterms:modified>
</cp:coreProperties>
</file>