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6" r:id="rId1"/>
  </p:sldMasterIdLst>
  <p:notesMasterIdLst>
    <p:notesMasterId r:id="rId32"/>
  </p:notesMasterIdLst>
  <p:sldIdLst>
    <p:sldId id="256" r:id="rId2"/>
    <p:sldId id="283" r:id="rId3"/>
    <p:sldId id="296" r:id="rId4"/>
    <p:sldId id="284" r:id="rId5"/>
    <p:sldId id="282" r:id="rId6"/>
    <p:sldId id="269" r:id="rId7"/>
    <p:sldId id="280" r:id="rId8"/>
    <p:sldId id="287" r:id="rId9"/>
    <p:sldId id="279" r:id="rId10"/>
    <p:sldId id="285" r:id="rId11"/>
    <p:sldId id="286" r:id="rId12"/>
    <p:sldId id="271" r:id="rId13"/>
    <p:sldId id="290" r:id="rId14"/>
    <p:sldId id="272" r:id="rId15"/>
    <p:sldId id="273" r:id="rId16"/>
    <p:sldId id="274" r:id="rId17"/>
    <p:sldId id="289" r:id="rId18"/>
    <p:sldId id="291" r:id="rId19"/>
    <p:sldId id="299" r:id="rId20"/>
    <p:sldId id="278" r:id="rId21"/>
    <p:sldId id="298" r:id="rId22"/>
    <p:sldId id="297" r:id="rId23"/>
    <p:sldId id="276" r:id="rId24"/>
    <p:sldId id="277" r:id="rId25"/>
    <p:sldId id="288" r:id="rId26"/>
    <p:sldId id="292" r:id="rId27"/>
    <p:sldId id="295" r:id="rId28"/>
    <p:sldId id="300" r:id="rId29"/>
    <p:sldId id="294" r:id="rId30"/>
    <p:sldId id="301" r:id="rId3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EBA"/>
    <a:srgbClr val="A5A5ED"/>
    <a:srgbClr val="F16BC1"/>
    <a:srgbClr val="0000AC"/>
    <a:srgbClr val="996600"/>
    <a:srgbClr val="CCECFF"/>
    <a:srgbClr val="7852D6"/>
    <a:srgbClr val="3D426F"/>
    <a:srgbClr val="E6A7E9"/>
    <a:srgbClr val="26F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0" autoAdjust="0"/>
    <p:restoredTop sz="94660"/>
  </p:normalViewPr>
  <p:slideViewPr>
    <p:cSldViewPr>
      <p:cViewPr varScale="1">
        <p:scale>
          <a:sx n="70" d="100"/>
          <a:sy n="70" d="100"/>
        </p:scale>
        <p:origin x="104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B94C4-33BA-40CA-B657-85634122389F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5EB19-9AD1-4E74-BCEF-06134C6A3E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33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5EB19-9AD1-4E74-BCEF-06134C6A3E3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0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E4C795B3-8759-471F-8607-ADEB0C551AAA}" type="datetimeFigureOut">
              <a:rPr lang="zh-TW" altLang="en-US" smtClean="0"/>
              <a:t>2015/9/15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FA0FB15-F3DB-41C5-87D1-4703A557492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://www.boch.gov.tw/boch/frontsite/cultureassets/caseBasicInfoAction.do?method=doViewCaseBasicInfo&amp;caseId=JE09605000059&amp;version=2&amp;assetsClassifyId=5.1&amp;menuId=310&amp;iscancel=true" TargetMode="External"/><Relationship Id="rId7" Type="http://schemas.openxmlformats.org/officeDocument/2006/relationships/image" Target="../media/image45.jpeg"/><Relationship Id="rId2" Type="http://schemas.openxmlformats.org/officeDocument/2006/relationships/hyperlink" Target="http://www.necoast-nsa.gov.tw/user/Article.aspx?Lang=1&amp;SNo=0300006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j7.lanyangnet.com.tw/tcclimb/" TargetMode="External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7504" y="2636912"/>
            <a:ext cx="6366520" cy="3816424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</a:t>
            </a:r>
            <a:r>
              <a:rPr lang="en-US" altLang="zh-TW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吳姿霖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報告者</a:t>
            </a:r>
            <a:r>
              <a:rPr lang="en-US" altLang="zh-TW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吳姿霖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林靖宜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張芷瑄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林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哲妤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2800" dirty="0" smtClean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52536" y="620688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宜蘭</a:t>
            </a: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頭城</a:t>
            </a: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搶</a:t>
            </a: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孤</a:t>
            </a:r>
            <a:endParaRPr lang="zh-TW" altLang="en-US" sz="8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9822693" cy="47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368" y="294902"/>
            <a:ext cx="4142799" cy="831846"/>
          </a:xfrm>
        </p:spPr>
        <p:txBody>
          <a:bodyPr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飯棚搶孤介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55576" y="1183542"/>
            <a:ext cx="8236014" cy="4191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飯棚以施放米飯為主，孤棧上結有米粉、魷魚等等祭品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1949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年前，參加者大多為在烏石港批鹽、批貨的挑夫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孤棚不抹油，不需組隊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飯棚棚柱埋地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公尺， 棚柱高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公尺， 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飯棚長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公尺、寬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公尺，兩側棚柱各五隻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飯屢上紅紙代表飯匙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364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24" y="2540410"/>
            <a:ext cx="3231232" cy="430830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40551" r="22073" b="3799"/>
          <a:stretch/>
        </p:blipFill>
        <p:spPr>
          <a:xfrm>
            <a:off x="4572000" y="3914914"/>
            <a:ext cx="2204030" cy="292033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4" y="3789040"/>
            <a:ext cx="3485166" cy="24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352" y="351515"/>
            <a:ext cx="4214807" cy="872050"/>
          </a:xfrm>
        </p:spPr>
        <p:txBody>
          <a:bodyPr/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孤棚搶孤介紹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8236014" cy="4191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搶孤分為三個部分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孤柱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孤棚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孤棧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孤柱及孤棚在農曆七月初十開始動工，孤柱埋入地下近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公尺，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孤棚高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寬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公尺，兩側各六隻孤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柱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相當於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層樓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在比賽時，孤柱塗抹黏滑的牛油和羅粘香，增加攀爬者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困難。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525547"/>
            <a:ext cx="5721976" cy="330726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785" y="2248"/>
            <a:ext cx="3146215" cy="40334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0" y="2218353"/>
            <a:ext cx="7899305" cy="46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6838" y="213148"/>
            <a:ext cx="7924800" cy="1143000"/>
          </a:xfrm>
        </p:spPr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搶孤的轉變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87840" y="1425493"/>
            <a:ext cx="8146596" cy="442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目標已由掛在孤棧頂頭祭祀孤魂野鬼的供品轉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為孤棧上端的順風旗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搶孤者從原本乞丐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﹑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遊民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﹑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賭徒等等轉變為擅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長攀爬的運動健將組隊參加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賑濟流民「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門口搶孤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」→為袚禳「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集體搶孤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→相競技「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選手搶孤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→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觀光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民俗「民俗搶孤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41" y="2102787"/>
            <a:ext cx="2937194" cy="323582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6" y="2725076"/>
            <a:ext cx="3586375" cy="2407428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846846" y="3025194"/>
            <a:ext cx="1296144" cy="11158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4090030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50800"/>
                <a:solidFill>
                  <a:srgbClr val="002060"/>
                </a:solidFill>
                <a:effectLst/>
              </a:rPr>
              <a:t>供品</a:t>
            </a:r>
            <a:endParaRPr lang="zh-TW" altLang="en-US" sz="5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61645" y="4437112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50800"/>
                <a:solidFill>
                  <a:srgbClr val="002060"/>
                </a:solidFill>
                <a:effectLst/>
              </a:rPr>
              <a:t>順風旗</a:t>
            </a:r>
            <a:endParaRPr lang="zh-TW" altLang="en-US" sz="54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15" y="3638655"/>
            <a:ext cx="4793949" cy="31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/>
      <p:bldP spid="12" grpId="1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256623"/>
            <a:ext cx="5099662" cy="868167"/>
          </a:xfrm>
        </p:spPr>
        <p:txBody>
          <a:bodyPr/>
          <a:lstStyle/>
          <a:p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搶孤活動的進行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62616" y="2003839"/>
            <a:ext cx="8355600" cy="4591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在搶孤之前，先會舉辦祭典，向搶孤場地之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「地基主」及附近的「老大公」說明在農曆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30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將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舉辦的搶孤大典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並且進行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破土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800" dirty="0"/>
          </a:p>
          <a:p>
            <a:pPr marL="0" indent="0">
              <a:buNone/>
            </a:pPr>
            <a:endParaRPr lang="en-US" altLang="zh-TW" sz="2800" dirty="0"/>
          </a:p>
        </p:txBody>
      </p:sp>
      <p:sp>
        <p:nvSpPr>
          <p:cNvPr id="22" name="矩形 21"/>
          <p:cNvSpPr/>
          <p:nvPr/>
        </p:nvSpPr>
        <p:spPr>
          <a:xfrm>
            <a:off x="5169998" y="1232040"/>
            <a:ext cx="29546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祭典→放水燈→搶孤</a:t>
            </a:r>
            <a:endParaRPr lang="zh-TW" altLang="en-US" sz="24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55719" y="1220611"/>
            <a:ext cx="1554516" cy="6874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1127682" y="1195852"/>
            <a:ext cx="12105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祭典</a:t>
            </a:r>
            <a:endParaRPr lang="zh-TW" alt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14864" r="4087" b="9824"/>
          <a:stretch/>
        </p:blipFill>
        <p:spPr>
          <a:xfrm>
            <a:off x="1253444" y="4305580"/>
            <a:ext cx="4608512" cy="2944327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95" y="3583679"/>
            <a:ext cx="2446004" cy="3252933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18900" r="8425" b="19153"/>
          <a:stretch/>
        </p:blipFill>
        <p:spPr>
          <a:xfrm>
            <a:off x="662616" y="3276990"/>
            <a:ext cx="4932040" cy="35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55789"/>
            <a:ext cx="79248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現代搶孤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辦法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09059" y="1617696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要訣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每隊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人，前三人需穿著麻布衣，紮繩向上攀爬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將油脂去除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而其中第二人將草繩綁在孤柱，讓第一人足蹭引上，以此類推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剩餘兩人只需在旁待命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4902"/>
          <a:stretch/>
        </p:blipFill>
        <p:spPr>
          <a:xfrm rot="16200000">
            <a:off x="986708" y="2854290"/>
            <a:ext cx="3318103" cy="4473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882"/>
            <a:ext cx="5099956" cy="67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-250328"/>
            <a:ext cx="79248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現代搶孤辦法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67544" y="1052736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/>
              <a:t>要訣</a:t>
            </a:r>
            <a:r>
              <a:rPr lang="en-US" altLang="zh-TW" sz="2400" dirty="0"/>
              <a:t>2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第一人攀上孤棚底部  一手攀抓杉木 一手抓住竹條，背部懸空，再以手肘靠近棚板，側身揚腳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這是所謂「翻倒頭棚」，這是搶孤的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關鍵。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24944"/>
            <a:ext cx="4589876" cy="34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5356" y="338615"/>
            <a:ext cx="79248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現代搶孤辦法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55576" y="1700808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要訣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3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翻上孤棚，第一人欲取孤棧頂端的金牌和順風旗，因竹竿尾端細長，孤棧的高度又比孤柱更高，第一人攀上孤棧拆卸繫附在棧面的祭品，可將相近的幾支竹竿綑綁再一起，以利穩固，在攀爬奪標              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7329" y="2881230"/>
            <a:ext cx="4511585" cy="33924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653"/>
            <a:ext cx="5933428" cy="453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256623"/>
            <a:ext cx="5099662" cy="868167"/>
          </a:xfrm>
        </p:spPr>
        <p:txBody>
          <a:bodyPr/>
          <a:lstStyle/>
          <a:p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搶孤活動的進行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37306" y="2206410"/>
            <a:ext cx="8546203" cy="4614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放水燈是為水上孤魂照路，會在搶孤的前一天舉行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69998" y="1232040"/>
            <a:ext cx="29546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祭典→放水燈→搶孤</a:t>
            </a:r>
            <a:endParaRPr lang="zh-TW" altLang="en-US" sz="24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122030" y="1316362"/>
            <a:ext cx="1368152" cy="69847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燈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>
          <a:xfrm>
            <a:off x="683568" y="2788326"/>
            <a:ext cx="4824536" cy="4069674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5316"/>
          <a:stretch/>
        </p:blipFill>
        <p:spPr>
          <a:xfrm>
            <a:off x="5508104" y="2766564"/>
            <a:ext cx="2720843" cy="41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256623"/>
            <a:ext cx="5099662" cy="868167"/>
          </a:xfrm>
        </p:spPr>
        <p:txBody>
          <a:bodyPr/>
          <a:lstStyle/>
          <a:p>
            <a:r>
              <a:rPr lang="zh-TW" altLang="en-US" sz="5400" dirty="0">
                <a:latin typeface="標楷體" pitchFamily="65" charset="-120"/>
                <a:ea typeface="標楷體" pitchFamily="65" charset="-120"/>
              </a:rPr>
              <a:t>搶孤活動的進行</a:t>
            </a:r>
          </a:p>
        </p:txBody>
      </p:sp>
      <p:sp>
        <p:nvSpPr>
          <p:cNvPr id="22" name="矩形 21"/>
          <p:cNvSpPr/>
          <p:nvPr/>
        </p:nvSpPr>
        <p:spPr>
          <a:xfrm>
            <a:off x="5169998" y="1232040"/>
            <a:ext cx="29546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祭典→放水燈→搶孤</a:t>
            </a:r>
            <a:endParaRPr lang="zh-TW" altLang="en-US" sz="24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863588" y="1232040"/>
            <a:ext cx="1368152" cy="69847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搶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孤</a:t>
            </a:r>
          </a:p>
        </p:txBody>
      </p:sp>
      <p:pic>
        <p:nvPicPr>
          <p:cNvPr id="25" name="內容版面配置區 2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0"/>
          <a:stretch/>
        </p:blipFill>
        <p:spPr>
          <a:xfrm>
            <a:off x="1787643" y="2441594"/>
            <a:ext cx="7356357" cy="4416406"/>
          </a:xfrm>
          <a:ln>
            <a:solidFill>
              <a:schemeClr val="bg1"/>
            </a:solidFill>
          </a:ln>
        </p:spPr>
      </p:pic>
      <p:sp>
        <p:nvSpPr>
          <p:cNvPr id="28" name="矩形 27"/>
          <p:cNvSpPr/>
          <p:nvPr/>
        </p:nvSpPr>
        <p:spPr>
          <a:xfrm>
            <a:off x="2450963" y="1279553"/>
            <a:ext cx="5753073" cy="2324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搶孤活動是當地的慎終追遠、普渡孤魂的宗教儀式，對於當地人有著不可或缺的當地意涵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47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2808312" cy="820885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永續發展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67544" y="1484784"/>
            <a:ext cx="8212832" cy="4690864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當地居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民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已有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共識，無論在孤棚的搭建或搶孤的方法上， 都要尊照歷代傳下來的古禮進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行，力求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3512"/>
            <a:ext cx="5268095" cy="43178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07" y="2423512"/>
            <a:ext cx="3325693" cy="44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6450" y="119490"/>
            <a:ext cx="2232248" cy="819607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大綱</a:t>
            </a:r>
            <a:endParaRPr lang="zh-TW" altLang="en-US" sz="54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71400" y="1290164"/>
            <a:ext cx="24134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研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究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動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機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7826" y="1317959"/>
            <a:ext cx="646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研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究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目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的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84572" y="1324387"/>
            <a:ext cx="646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研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究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方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法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31539" y="1331659"/>
            <a:ext cx="231671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文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獻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探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討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94734" y="1331660"/>
            <a:ext cx="21097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研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究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心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得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56092" y="1411751"/>
            <a:ext cx="646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分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工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細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節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68777" y="1411751"/>
            <a:ext cx="211294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參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考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資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料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32788" y="1324385"/>
            <a:ext cx="646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永</a:t>
            </a:r>
            <a:r>
              <a:rPr lang="en-US" altLang="zh-TW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TW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續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發</a:t>
            </a:r>
            <a:endParaRPr lang="en-US" altLang="zh-TW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zh-TW" altLang="en-U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展</a:t>
            </a:r>
            <a:endParaRPr lang="zh-TW" alt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66370" y="1449012"/>
            <a:ext cx="646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組</a:t>
            </a:r>
            <a:endParaRPr lang="en-US" altLang="zh-TW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zh-TW" alt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員</a:t>
            </a:r>
            <a:endParaRPr lang="en-US" altLang="zh-TW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zh-TW" alt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活</a:t>
            </a:r>
            <a:endParaRPr lang="en-US" altLang="zh-TW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zh-TW" alt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動</a:t>
            </a:r>
            <a:endParaRPr lang="zh-TW" alt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49108" y="1034569"/>
            <a:ext cx="979936" cy="54493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755105" y="1050057"/>
            <a:ext cx="960127" cy="543386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1573724" y="1030754"/>
            <a:ext cx="939635" cy="543372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2322727" y="1030754"/>
            <a:ext cx="1050968" cy="545316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30"/>
          <p:cNvSpPr/>
          <p:nvPr/>
        </p:nvSpPr>
        <p:spPr>
          <a:xfrm>
            <a:off x="3220623" y="1040405"/>
            <a:ext cx="1042277" cy="5443513"/>
          </a:xfrm>
          <a:prstGeom prst="roundRect">
            <a:avLst/>
          </a:prstGeom>
          <a:noFill/>
          <a:ln>
            <a:solidFill>
              <a:srgbClr val="000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4" name="圓角矩形 1023"/>
          <p:cNvSpPr/>
          <p:nvPr/>
        </p:nvSpPr>
        <p:spPr>
          <a:xfrm>
            <a:off x="4019442" y="1055810"/>
            <a:ext cx="1075938" cy="542810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5" name="圓角矩形 1024"/>
          <p:cNvSpPr/>
          <p:nvPr/>
        </p:nvSpPr>
        <p:spPr>
          <a:xfrm>
            <a:off x="4844040" y="1061044"/>
            <a:ext cx="1037585" cy="542287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6" name="圓角矩形 1025"/>
          <p:cNvSpPr/>
          <p:nvPr/>
        </p:nvSpPr>
        <p:spPr>
          <a:xfrm>
            <a:off x="5705281" y="1078039"/>
            <a:ext cx="1039934" cy="5405880"/>
          </a:xfrm>
          <a:prstGeom prst="roundRect">
            <a:avLst/>
          </a:prstGeom>
          <a:noFill/>
          <a:ln>
            <a:solidFill>
              <a:srgbClr val="F16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7" name="圓角矩形 1026"/>
          <p:cNvSpPr/>
          <p:nvPr/>
        </p:nvSpPr>
        <p:spPr>
          <a:xfrm>
            <a:off x="6526081" y="1078038"/>
            <a:ext cx="1075278" cy="5433861"/>
          </a:xfrm>
          <a:prstGeom prst="roundRect">
            <a:avLst/>
          </a:prstGeom>
          <a:noFill/>
          <a:ln>
            <a:solidFill>
              <a:srgbClr val="A5A5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9" name="文字方塊 1028"/>
          <p:cNvSpPr txBox="1"/>
          <p:nvPr/>
        </p:nvSpPr>
        <p:spPr>
          <a:xfrm>
            <a:off x="6710300" y="1458663"/>
            <a:ext cx="6463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/>
              <a:t>深</a:t>
            </a:r>
            <a:endParaRPr lang="en-US" altLang="zh-TW" sz="3600" dirty="0" smtClean="0"/>
          </a:p>
          <a:p>
            <a:r>
              <a:rPr lang="zh-TW" altLang="en-US" sz="3600" dirty="0" smtClean="0"/>
              <a:t>度</a:t>
            </a:r>
            <a:endParaRPr lang="en-US" altLang="zh-TW" sz="3600" dirty="0" smtClean="0"/>
          </a:p>
          <a:p>
            <a:r>
              <a:rPr lang="zh-TW" altLang="en-US" sz="3600" dirty="0" smtClean="0"/>
              <a:t>訪</a:t>
            </a:r>
            <a:endParaRPr lang="en-US" altLang="zh-TW" sz="3600" dirty="0" smtClean="0"/>
          </a:p>
          <a:p>
            <a:r>
              <a:rPr lang="zh-TW" altLang="en-US" sz="3600" dirty="0" smtClean="0"/>
              <a:t>談</a:t>
            </a:r>
            <a:endParaRPr lang="zh-TW" altLang="en-US" sz="3600" dirty="0"/>
          </a:p>
        </p:txBody>
      </p:sp>
      <p:sp>
        <p:nvSpPr>
          <p:cNvPr id="1030" name="圓角矩形 1029"/>
          <p:cNvSpPr/>
          <p:nvPr/>
        </p:nvSpPr>
        <p:spPr>
          <a:xfrm>
            <a:off x="7426966" y="1067047"/>
            <a:ext cx="1010267" cy="5444852"/>
          </a:xfrm>
          <a:prstGeom prst="roundRect">
            <a:avLst/>
          </a:prstGeom>
          <a:noFill/>
          <a:ln>
            <a:solidFill>
              <a:srgbClr val="1CBE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2808312" cy="820885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永續發展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12" y="2479016"/>
            <a:ext cx="3282288" cy="436510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23528" y="1595152"/>
            <a:ext cx="8212832" cy="4690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頭城搶孤在中斷四十多年後再度恢復舉辦，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雖然當年恭逢搶孤盛會已耄耋，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許多儀式也無法完全掌握，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近年來，文化局及鎮公所協同辦理民俗活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動，使這個活動更加蓬勃發展，且引來各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地民眾前來觀賞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133"/>
            <a:ext cx="1763688" cy="31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12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3"/>
          <a:stretch/>
        </p:blipFill>
        <p:spPr>
          <a:xfrm>
            <a:off x="157246" y="1484784"/>
            <a:ext cx="5472259" cy="2971199"/>
          </a:xfr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08648"/>
            <a:ext cx="3707904" cy="55618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5356" y="349709"/>
            <a:ext cx="5442948" cy="847044"/>
          </a:xfrm>
        </p:spPr>
        <p:txBody>
          <a:bodyPr/>
          <a:lstStyle/>
          <a:p>
            <a:r>
              <a:rPr lang="en-US" altLang="zh-TW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2015</a:t>
            </a:r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搶孤新聞畫面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29001" r="10827" b="6682"/>
          <a:stretch/>
        </p:blipFill>
        <p:spPr>
          <a:xfrm>
            <a:off x="2051720" y="3659138"/>
            <a:ext cx="4464496" cy="316835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0" b="-12"/>
          <a:stretch/>
        </p:blipFill>
        <p:spPr>
          <a:xfrm>
            <a:off x="24831" y="4049169"/>
            <a:ext cx="458392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6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41184"/>
            <a:ext cx="3480096" cy="26168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370384"/>
            <a:ext cx="7924800" cy="1143000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研究心得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dirty="0">
                <a:latin typeface="+mn-ea"/>
              </a:rPr>
              <a:t>往往都是由轉播媒體間接看到搶孤的現場，親臨現場，就被孤棚的氣勢震撼到，終於有</a:t>
            </a:r>
            <a:r>
              <a:rPr lang="zh-TW" altLang="en-US" sz="2800" dirty="0" smtClean="0">
                <a:latin typeface="+mn-ea"/>
              </a:rPr>
              <a:t>機會</a:t>
            </a:r>
            <a:r>
              <a:rPr lang="zh-TW" altLang="en-US" sz="2800" dirty="0">
                <a:latin typeface="+mn-ea"/>
              </a:rPr>
              <a:t>到現場感受搶孤選手和民眾的熱血，那景象非常之壯觀，從孤棚被吊起後會開始</a:t>
            </a:r>
            <a:r>
              <a:rPr lang="zh-TW" altLang="en-US" sz="2800" dirty="0" smtClean="0">
                <a:latin typeface="+mn-ea"/>
              </a:rPr>
              <a:t>放鞭炮直到</a:t>
            </a:r>
            <a:r>
              <a:rPr lang="zh-TW" altLang="en-US" sz="2800" dirty="0">
                <a:latin typeface="+mn-ea"/>
              </a:rPr>
              <a:t>擺放上去，那氣勢震懾了全場，在我們腦海中揮之不去。希望以後能有機會全程參與，體驗這宜蘭頭城最重要的民俗。這次的人文考察，讓我們更加熟識了這個相當著名搶孤大典。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8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6" t="36750" r="1396"/>
          <a:stretch/>
        </p:blipFill>
        <p:spPr>
          <a:xfrm>
            <a:off x="4139952" y="-531440"/>
            <a:ext cx="5156791" cy="43377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281944"/>
            <a:ext cx="2920752" cy="710952"/>
          </a:xfrm>
        </p:spPr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分工細節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" name="內容版面配置區 22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69568" y="2321496"/>
            <a:ext cx="832717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20279" y="188639"/>
            <a:ext cx="3037445" cy="930341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參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考資料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11560" y="1118980"/>
            <a:ext cx="7924800" cy="4114800"/>
          </a:xfrm>
        </p:spPr>
        <p:txBody>
          <a:bodyPr/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網站資料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www.necoast-nsa.gov.tw/user/Article.aspx?Lang=1&amp;SNo=03000065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>
                <a:hlinkClick r:id="rId3"/>
              </a:rPr>
              <a:t>http</a:t>
            </a:r>
            <a:r>
              <a:rPr lang="en-US" altLang="zh-TW" dirty="0">
                <a:hlinkClick r:id="rId3"/>
              </a:rPr>
              <a:t>://</a:t>
            </a:r>
            <a:r>
              <a:rPr lang="en-US" altLang="zh-TW" dirty="0" smtClean="0">
                <a:hlinkClick r:id="rId3"/>
              </a:rPr>
              <a:t>www.boch.gov.tw/boch/frontsite/cultureassets/caseBasicInfoAction.do?method=doViewCaseBasicInfo&amp;caseId=JE09605000059&amp;version=2&amp;assetsClassifyId=5.1&amp;menuId=310&amp;iscancel=true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>
                <a:hlinkClick r:id="rId4"/>
              </a:rPr>
              <a:t>http</a:t>
            </a:r>
            <a:r>
              <a:rPr lang="en-US" altLang="zh-TW" dirty="0">
                <a:hlinkClick r:id="rId4"/>
              </a:rPr>
              <a:t>://j7.lanyangnet.com.tw/tcclimb</a:t>
            </a:r>
            <a:r>
              <a:rPr lang="en-US" altLang="zh-TW" dirty="0" smtClean="0">
                <a:hlinkClick r:id="rId4"/>
              </a:rPr>
              <a:t>/</a:t>
            </a:r>
            <a:endParaRPr lang="en-US" altLang="zh-TW" dirty="0" smtClean="0"/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書籍資料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看板資料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頭城圖書館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399" r="7841" b="-399"/>
          <a:stretch/>
        </p:blipFill>
        <p:spPr>
          <a:xfrm>
            <a:off x="691426" y="3848743"/>
            <a:ext cx="1735812" cy="285030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76" y="3848743"/>
            <a:ext cx="2250621" cy="2993094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r="9506" b="4851"/>
          <a:stretch/>
        </p:blipFill>
        <p:spPr>
          <a:xfrm>
            <a:off x="3732883" y="3834829"/>
            <a:ext cx="2049681" cy="320243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/>
          <a:stretch/>
        </p:blipFill>
        <p:spPr>
          <a:xfrm>
            <a:off x="4957884" y="3791748"/>
            <a:ext cx="2293326" cy="3187832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/>
          <a:stretch/>
        </p:blipFill>
        <p:spPr>
          <a:xfrm>
            <a:off x="6475501" y="3033296"/>
            <a:ext cx="2642735" cy="38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82876" y="147773"/>
            <a:ext cx="7991194" cy="732853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實際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訪談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923928" y="514199"/>
            <a:ext cx="5118608" cy="547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與當地居民及與相關人員訪談</a:t>
            </a:r>
            <a:endParaRPr lang="en-US" altLang="zh-TW" sz="24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210933"/>
              </p:ext>
            </p:extLst>
          </p:nvPr>
        </p:nvGraphicFramePr>
        <p:xfrm>
          <a:off x="1335496" y="1126747"/>
          <a:ext cx="6984776" cy="5303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384377"/>
                <a:gridCol w="3600399"/>
              </a:tblGrid>
              <a:tr h="259228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訪談對象</a:t>
                      </a:r>
                      <a:r>
                        <a:rPr lang="en-US" altLang="zh-TW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當地居民</a:t>
                      </a:r>
                      <a:endParaRPr lang="en-US" altLang="zh-TW" sz="28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擔任角色</a:t>
                      </a:r>
                      <a:r>
                        <a:rPr lang="en-US" altLang="zh-TW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</a:p>
                    <a:p>
                      <a:r>
                        <a:rPr lang="zh-TW" altLang="en-US" sz="28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在頭城搶孤民俗文化園區旁的幼稚園擔任教師</a:t>
                      </a:r>
                      <a:endParaRPr lang="en-US" altLang="zh-TW" sz="28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8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2630758"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訪談對象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</a:p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頭城圖書館負責人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擔任角色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</a:p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與頭城搶孤協會為協辦單位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dirty="0" smtClean="0"/>
                        <a:t> 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9" y="1108563"/>
            <a:ext cx="3398394" cy="255538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66" y="3710905"/>
            <a:ext cx="2318331" cy="26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8524" y="158093"/>
            <a:ext cx="2779924" cy="777240"/>
          </a:xfrm>
        </p:spPr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組員活動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43015" y="93045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宜蘭縣史館蒐集資料 製作簡報論文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ndalus" panose="02020603050405020304" pitchFamily="18" charset="-78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5554"/>
            <a:ext cx="1915953" cy="254781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37" y="1622959"/>
            <a:ext cx="2520280" cy="2573665"/>
          </a:xfrm>
          <a:prstGeom prst="rect">
            <a:avLst/>
          </a:prstGeom>
        </p:spPr>
      </p:pic>
      <p:pic>
        <p:nvPicPr>
          <p:cNvPr id="1039" name="圖片 1038"/>
          <p:cNvPicPr>
            <a:picLocks noChangeAspect="1"/>
          </p:cNvPicPr>
          <p:nvPr/>
        </p:nvPicPr>
        <p:blipFill rotWithShape="1">
          <a:blip r:embed="rId4"/>
          <a:srcRect l="17741" r="7353"/>
          <a:stretch/>
        </p:blipFill>
        <p:spPr>
          <a:xfrm>
            <a:off x="5924789" y="1580782"/>
            <a:ext cx="2736304" cy="2618215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55" y="1609416"/>
            <a:ext cx="1803734" cy="2587208"/>
          </a:xfrm>
          <a:prstGeom prst="rect">
            <a:avLst/>
          </a:prstGeom>
        </p:spPr>
      </p:pic>
      <p:sp>
        <p:nvSpPr>
          <p:cNvPr id="1041" name="文字方塊 1040"/>
          <p:cNvSpPr txBox="1"/>
          <p:nvPr/>
        </p:nvSpPr>
        <p:spPr>
          <a:xfrm>
            <a:off x="955711" y="5061783"/>
            <a:ext cx="21595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頭城圖書館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搶孤特展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47" name="圖片 10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584" y="4710299"/>
            <a:ext cx="1533585" cy="2138903"/>
          </a:xfrm>
          <a:prstGeom prst="rect">
            <a:avLst/>
          </a:prstGeom>
        </p:spPr>
      </p:pic>
      <p:pic>
        <p:nvPicPr>
          <p:cNvPr id="1048" name="圖片 10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3154" y="4702392"/>
            <a:ext cx="1641446" cy="2103779"/>
          </a:xfrm>
          <a:prstGeom prst="rect">
            <a:avLst/>
          </a:prstGeom>
        </p:spPr>
      </p:pic>
      <p:pic>
        <p:nvPicPr>
          <p:cNvPr id="1049" name="圖片 10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6951" r="5315" b="8000"/>
          <a:stretch/>
        </p:blipFill>
        <p:spPr>
          <a:xfrm>
            <a:off x="3672585" y="4695502"/>
            <a:ext cx="1558258" cy="21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8524" y="158093"/>
            <a:ext cx="2779924" cy="777240"/>
          </a:xfrm>
        </p:spPr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組員活動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107698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實際踏訪頭城搶孤教育園區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ndalus" panose="02020603050405020304" pitchFamily="18" charset="-78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 r="33798"/>
          <a:stretch/>
        </p:blipFill>
        <p:spPr>
          <a:xfrm>
            <a:off x="3251420" y="1600200"/>
            <a:ext cx="1814504" cy="304036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3275856" cy="304036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b="20622"/>
          <a:stretch/>
        </p:blipFill>
        <p:spPr>
          <a:xfrm>
            <a:off x="5065924" y="1586195"/>
            <a:ext cx="2353120" cy="3040360"/>
          </a:xfrm>
          <a:prstGeom prst="rect">
            <a:avLst/>
          </a:prstGeom>
        </p:spPr>
      </p:pic>
      <p:pic>
        <p:nvPicPr>
          <p:cNvPr id="24" name="內容版面配置區 23"/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/>
          <a:stretch/>
        </p:blipFill>
        <p:spPr>
          <a:xfrm>
            <a:off x="1823478" y="3817640"/>
            <a:ext cx="2388482" cy="3040360"/>
          </a:xfr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72" y="3817640"/>
            <a:ext cx="3260372" cy="3812051"/>
          </a:xfrm>
          <a:prstGeom prst="rect">
            <a:avLst/>
          </a:prstGeom>
        </p:spPr>
      </p:pic>
      <p:pic>
        <p:nvPicPr>
          <p:cNvPr id="1024" name="圖片 10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71" y="4279132"/>
            <a:ext cx="1939149" cy="2578868"/>
          </a:xfrm>
          <a:prstGeom prst="rect">
            <a:avLst/>
          </a:prstGeom>
        </p:spPr>
      </p:pic>
      <p:pic>
        <p:nvPicPr>
          <p:cNvPr id="1025" name="圖片 10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7" t="10101" r="20676" b="9050"/>
          <a:stretch/>
        </p:blipFill>
        <p:spPr>
          <a:xfrm>
            <a:off x="7452726" y="1581157"/>
            <a:ext cx="16561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672"/>
            <a:ext cx="2411760" cy="43020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8524" y="158093"/>
            <a:ext cx="2779924" cy="777240"/>
          </a:xfrm>
        </p:spPr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組員活動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1"/>
          <a:stretch/>
        </p:blipFill>
        <p:spPr>
          <a:xfrm>
            <a:off x="7343800" y="4075804"/>
            <a:ext cx="1800200" cy="27809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39" y="3019728"/>
            <a:ext cx="2903269" cy="38610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24" y="1942948"/>
            <a:ext cx="1603776" cy="213285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32" y="3769961"/>
            <a:ext cx="2307668" cy="306896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4872"/>
            <a:ext cx="2183003" cy="290316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2146" y="1942948"/>
            <a:ext cx="7318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參與</a:t>
            </a:r>
            <a:r>
              <a:rPr lang="en-US" altLang="zh-TW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2015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頭城搶孤民俗活動 </a:t>
            </a:r>
            <a:r>
              <a:rPr lang="en-US" altLang="zh-TW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9</a:t>
            </a:r>
            <a:r>
              <a:rPr lang="en-US" altLang="zh-TW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/12(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農曆</a:t>
            </a:r>
            <a:r>
              <a:rPr lang="en-US" altLang="zh-TW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ndalus" panose="02020603050405020304" pitchFamily="18" charset="-78"/>
              </a:rPr>
              <a:t>7/30)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68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70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87524" y="1484784"/>
            <a:ext cx="8568952" cy="3443531"/>
          </a:xfrm>
        </p:spPr>
        <p:txBody>
          <a:bodyPr/>
          <a:lstStyle/>
          <a:p>
            <a:r>
              <a:rPr lang="en-US" altLang="zh-TW" sz="8000" cap="none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altLang="zh-TW" sz="8400" b="1" cap="none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Thank you for listening!</a:t>
            </a:r>
            <a:r>
              <a:rPr lang="zh-TW" altLang="en-US" sz="3200" dirty="0">
                <a:latin typeface="Tempus Sans ITC" pitchFamily="82" charset="0"/>
              </a:rPr>
              <a:t/>
            </a:r>
            <a:br>
              <a:rPr lang="zh-TW" altLang="en-US" sz="3200" dirty="0">
                <a:latin typeface="Tempus Sans ITC" pitchFamily="82" charset="0"/>
              </a:rPr>
            </a:br>
            <a:endParaRPr lang="zh-TW" altLang="en-US" dirty="0">
              <a:latin typeface="Calligraph421 BT" panose="030607020504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08648"/>
            <a:ext cx="3707904" cy="55618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5356" y="-6994"/>
            <a:ext cx="2778652" cy="1271847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研究動機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67544" y="1484784"/>
            <a:ext cx="7984469" cy="4250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每年中元節為農曆七月鬼門開的時節，</a:t>
            </a:r>
            <a:endParaRPr lang="en-US" altLang="zh-TW" sz="35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在這段期間中，新聞經常出現許多</a:t>
            </a: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有關</a:t>
            </a:r>
            <a:endParaRPr lang="en-US" altLang="zh-TW" sz="3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中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祭祀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的儀式，引起我們想深入</a:t>
            </a: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探查</a:t>
            </a:r>
            <a:endParaRPr lang="en-US" altLang="zh-TW" sz="3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宜蘭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相當</a:t>
            </a: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出名的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慶典</a:t>
            </a:r>
            <a:r>
              <a:rPr lang="en-US" altLang="zh-TW" sz="35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頭城搶孤</a:t>
            </a:r>
            <a:r>
              <a:rPr lang="en-US" altLang="zh-TW" sz="35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並</a:t>
            </a:r>
            <a:endParaRPr lang="en-US" altLang="zh-TW" sz="3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使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我們了解其中之</a:t>
            </a:r>
            <a:r>
              <a:rPr lang="zh-TW" altLang="en-US" sz="3500" dirty="0" smtClean="0">
                <a:latin typeface="標楷體" pitchFamily="65" charset="-120"/>
                <a:ea typeface="標楷體" pitchFamily="65" charset="-120"/>
              </a:rPr>
              <a:t>意義</a:t>
            </a:r>
            <a:r>
              <a:rPr lang="zh-TW" altLang="en-US" sz="35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0" indent="0">
              <a:buNone/>
            </a:pP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1277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清代台臺灣的搶孤風俗至大正</a:t>
            </a:r>
            <a:r>
              <a:rPr lang="en-US" altLang="zh-TW" dirty="0"/>
              <a:t>13</a:t>
            </a:r>
            <a:r>
              <a:rPr lang="zh-TW" altLang="en-US" dirty="0"/>
              <a:t>年</a:t>
            </a:r>
            <a:r>
              <a:rPr lang="en-US" altLang="zh-TW" dirty="0"/>
              <a:t>(1924)</a:t>
            </a:r>
            <a:r>
              <a:rPr lang="zh-TW" altLang="en-US" dirty="0"/>
              <a:t>頭圍港因颱風洪患而告於塞，海運年代正式結束，同年宜蘭縣鐵路全線通車，頭城僅為中繼站，交通地位一落千丈。頭城因喪失蘭陽地區交通樞紐，而沒落，行政上僅是宜蘭郡下一庄。</a:t>
            </a:r>
            <a:r>
              <a:rPr lang="en-US" altLang="zh-TW" dirty="0"/>
              <a:t>1991</a:t>
            </a:r>
            <a:r>
              <a:rPr lang="zh-TW" altLang="en-US" dirty="0"/>
              <a:t>年的官方「開蘭一九五」活動，讓</a:t>
            </a:r>
            <a:r>
              <a:rPr lang="en-US" altLang="zh-TW" dirty="0"/>
              <a:t>1949</a:t>
            </a:r>
            <a:r>
              <a:rPr lang="zh-TW" altLang="en-US" dirty="0"/>
              <a:t>年起停辦</a:t>
            </a:r>
            <a:r>
              <a:rPr lang="en-US" altLang="zh-TW" dirty="0"/>
              <a:t>40</a:t>
            </a:r>
            <a:r>
              <a:rPr lang="zh-TW" altLang="en-US" dirty="0"/>
              <a:t>餘年的頭城搶孤活動重新問世，至今雖興歇不定，但頭城卻在此後，以「搶孤的小鎮」的印象出現於一般人心目中。</a:t>
            </a:r>
          </a:p>
          <a:p>
            <a:r>
              <a:rPr lang="en-US" altLang="zh-TW" dirty="0"/>
              <a:t>2</a:t>
            </a:r>
            <a:r>
              <a:rPr lang="zh-TW" altLang="en-US" dirty="0"/>
              <a:t>搶孤的意義試解</a:t>
            </a:r>
          </a:p>
          <a:p>
            <a:r>
              <a:rPr lang="en-US" altLang="zh-TW" dirty="0"/>
              <a:t>(1)</a:t>
            </a:r>
            <a:r>
              <a:rPr lang="zh-TW" altLang="en-US" dirty="0"/>
              <a:t>以社會的邊緣人</a:t>
            </a:r>
            <a:r>
              <a:rPr lang="en-US" altLang="zh-TW" dirty="0"/>
              <a:t>(</a:t>
            </a:r>
            <a:r>
              <a:rPr lang="zh-TW" altLang="en-US" dirty="0"/>
              <a:t>乞丐遊民</a:t>
            </a:r>
            <a:r>
              <a:rPr lang="en-US" altLang="zh-TW" dirty="0"/>
              <a:t>)</a:t>
            </a:r>
            <a:r>
              <a:rPr lang="zh-TW" altLang="en-US" dirty="0"/>
              <a:t>驅趕宇宙的游離者。</a:t>
            </a:r>
          </a:p>
          <a:p>
            <a:r>
              <a:rPr lang="en-US" altLang="zh-TW" dirty="0"/>
              <a:t>(2)</a:t>
            </a:r>
            <a:r>
              <a:rPr lang="zh-TW" altLang="en-US" dirty="0"/>
              <a:t>現實的平行模擬，任由乞丐遊民帶走儀式祭品，象徵孤魂野鬼飽食滿載回去。</a:t>
            </a:r>
          </a:p>
          <a:p>
            <a:r>
              <a:rPr lang="en-US" altLang="zh-TW" dirty="0"/>
              <a:t>(3)</a:t>
            </a:r>
            <a:r>
              <a:rPr lang="zh-TW" altLang="en-US" dirty="0"/>
              <a:t>追念開拓過程中死難的英靈，所舉辦的宗教普渡儀式。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472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-1067005"/>
            <a:ext cx="5328592" cy="52397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5356" y="404664"/>
            <a:ext cx="2778652" cy="860189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研究目的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51773" y="1844824"/>
            <a:ext cx="7984469" cy="4250644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了解頭城搶孤的源起</a:t>
            </a:r>
          </a:p>
          <a:p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了解頭城搶孤在每個時期的轉變</a:t>
            </a:r>
          </a:p>
          <a:p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了解現代頭城搶孤的活動過程</a:t>
            </a:r>
          </a:p>
          <a:p>
            <a:pPr marL="0" indent="0">
              <a:buNone/>
            </a:pP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2549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412538"/>
            <a:ext cx="3426724" cy="806553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研究方法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67544" y="1374060"/>
            <a:ext cx="8090346" cy="503333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蒐集資料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書籍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﹑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網路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資訊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深度訪談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擬定問題詢問當地居民，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         訪談搶孤活動的相關人員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實地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考察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考察搶孤目前的建設情況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45" y="4168372"/>
            <a:ext cx="2977668" cy="2239022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" r="17171"/>
          <a:stretch/>
        </p:blipFill>
        <p:spPr>
          <a:xfrm>
            <a:off x="3735604" y="4600337"/>
            <a:ext cx="2607880" cy="222500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67544" y="417925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考察地點</a:t>
            </a:r>
            <a:r>
              <a:rPr lang="en-US" altLang="zh-TW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頭城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搶孤民俗教育園區</a:t>
            </a:r>
          </a:p>
          <a:p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當時情況</a:t>
            </a:r>
            <a:r>
              <a:rPr lang="en-US" altLang="zh-TW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4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已搭建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好飯棚及孤棚的</a:t>
            </a:r>
          </a:p>
          <a:p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孤柱</a:t>
            </a:r>
            <a:r>
              <a:rPr lang="en-US" altLang="zh-TW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孤棚</a:t>
            </a:r>
          </a:p>
        </p:txBody>
      </p:sp>
    </p:spTree>
    <p:extLst>
      <p:ext uri="{BB962C8B-B14F-4D97-AF65-F5344CB8AC3E}">
        <p14:creationId xmlns:p14="http://schemas.microsoft.com/office/powerpoint/2010/main" val="1373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0410"/>
            <a:ext cx="6166962" cy="416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7710" y="-279784"/>
            <a:ext cx="3296737" cy="2017336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文獻探討</a:t>
            </a:r>
            <a:endParaRPr lang="zh-TW" altLang="en-US" sz="54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48847" y="908720"/>
            <a:ext cx="8355600" cy="4591736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孤的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起源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孤的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介紹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孤的轉變</a:t>
            </a:r>
          </a:p>
          <a:p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搶孤活動的進行</a:t>
            </a:r>
          </a:p>
          <a:p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現代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搶孤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辦法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800" dirty="0"/>
          </a:p>
          <a:p>
            <a:pPr marL="0" indent="0">
              <a:buNone/>
            </a:pP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3609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3354716" cy="798420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搶孤的起源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10708608" cy="5466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最早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道光初年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在門首搭設房台，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排列供果無賴之徒相奪食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紀念原住民與漢人打鬥的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蒙難孤魂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在烏石港還沒淤塞時，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與唐山船隻往來頻繁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在中國學回來的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71" y="1627684"/>
            <a:ext cx="3908065" cy="50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10526"/>
            <a:ext cx="3491880" cy="4665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60254"/>
            <a:ext cx="4680520" cy="747532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搶孤的象徵意義</a:t>
            </a:r>
            <a:endParaRPr lang="zh-TW" altLang="en-US" sz="4800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09874" y="1439061"/>
            <a:ext cx="8236220" cy="5105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第一種說法→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藉「搶孤」人群的龐大聲勢，嚇走他們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第二種說法→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用搶孤者凶暴的動作，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來象徵鬼魂凶暴的搶食供品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852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884" y="48236"/>
            <a:ext cx="3362970" cy="843583"/>
          </a:xfrm>
        </p:spPr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搶孤的介紹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039736" y="470027"/>
            <a:ext cx="8236014" cy="4191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頭城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搶孤分為兩個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階段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5751" r="12957" b="4481"/>
          <a:stretch/>
        </p:blipFill>
        <p:spPr>
          <a:xfrm>
            <a:off x="0" y="1064678"/>
            <a:ext cx="3458723" cy="579569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1879" r="32360" b="10745"/>
          <a:stretch/>
        </p:blipFill>
        <p:spPr>
          <a:xfrm>
            <a:off x="6409761" y="1074259"/>
            <a:ext cx="2741902" cy="57999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0615" y="1092181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飯棚搶</a:t>
            </a:r>
            <a:r>
              <a:rPr lang="zh-TW" alt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孤</a:t>
            </a:r>
          </a:p>
        </p:txBody>
      </p:sp>
      <p:sp>
        <p:nvSpPr>
          <p:cNvPr id="5" name="矩形 4"/>
          <p:cNvSpPr/>
          <p:nvPr/>
        </p:nvSpPr>
        <p:spPr>
          <a:xfrm>
            <a:off x="3455105" y="1092181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孤棚搶孤</a:t>
            </a:r>
            <a:endParaRPr lang="zh-TW" altLang="en-US" sz="54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1510</TotalTime>
  <Words>1449</Words>
  <Application>Microsoft Office PowerPoint</Application>
  <PresentationFormat>如螢幕大小 (4:3)</PresentationFormat>
  <Paragraphs>200</Paragraphs>
  <Slides>30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2" baseType="lpstr">
      <vt:lpstr>微軟正黑體</vt:lpstr>
      <vt:lpstr>新細明體</vt:lpstr>
      <vt:lpstr>標楷體</vt:lpstr>
      <vt:lpstr>Andalus</vt:lpstr>
      <vt:lpstr>Arabic Typesetting</vt:lpstr>
      <vt:lpstr>Arial</vt:lpstr>
      <vt:lpstr>Arial Narrow</vt:lpstr>
      <vt:lpstr>Calibri</vt:lpstr>
      <vt:lpstr>Calligraph421 BT</vt:lpstr>
      <vt:lpstr>Tempus Sans ITC</vt:lpstr>
      <vt:lpstr>Wingdings</vt:lpstr>
      <vt:lpstr>地平線</vt:lpstr>
      <vt:lpstr>宜蘭頭城搶孤</vt:lpstr>
      <vt:lpstr>大綱</vt:lpstr>
      <vt:lpstr>研究動機</vt:lpstr>
      <vt:lpstr>研究目的</vt:lpstr>
      <vt:lpstr>研究方法</vt:lpstr>
      <vt:lpstr>文獻探討</vt:lpstr>
      <vt:lpstr>搶孤的起源</vt:lpstr>
      <vt:lpstr>搶孤的象徵意義</vt:lpstr>
      <vt:lpstr>搶孤的介紹</vt:lpstr>
      <vt:lpstr>飯棚搶孤介紹</vt:lpstr>
      <vt:lpstr>孤棚搶孤介紹</vt:lpstr>
      <vt:lpstr>搶孤的轉變</vt:lpstr>
      <vt:lpstr>搶孤活動的進行</vt:lpstr>
      <vt:lpstr>現代搶孤辦法</vt:lpstr>
      <vt:lpstr>現代搶孤辦法</vt:lpstr>
      <vt:lpstr>現代搶孤辦法</vt:lpstr>
      <vt:lpstr>搶孤活動的進行</vt:lpstr>
      <vt:lpstr>搶孤活動的進行</vt:lpstr>
      <vt:lpstr>永續發展</vt:lpstr>
      <vt:lpstr>永續發展</vt:lpstr>
      <vt:lpstr>2015搶孤新聞畫面</vt:lpstr>
      <vt:lpstr>研究心得</vt:lpstr>
      <vt:lpstr>分工細節</vt:lpstr>
      <vt:lpstr>參考資料</vt:lpstr>
      <vt:lpstr>實際訪談</vt:lpstr>
      <vt:lpstr>組員活動</vt:lpstr>
      <vt:lpstr>組員活動</vt:lpstr>
      <vt:lpstr>組員活動</vt:lpstr>
      <vt:lpstr> Thank you for listening! 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張讚昌博士</dc:creator>
  <cp:lastModifiedBy>user</cp:lastModifiedBy>
  <cp:revision>129</cp:revision>
  <dcterms:created xsi:type="dcterms:W3CDTF">2015-08-21T01:17:54Z</dcterms:created>
  <dcterms:modified xsi:type="dcterms:W3CDTF">2015-09-15T13:27:43Z</dcterms:modified>
</cp:coreProperties>
</file>