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sldIdLst>
    <p:sldId id="256" r:id="rId2"/>
    <p:sldId id="257" r:id="rId3"/>
    <p:sldId id="284" r:id="rId4"/>
    <p:sldId id="258" r:id="rId5"/>
    <p:sldId id="276" r:id="rId6"/>
    <p:sldId id="277" r:id="rId7"/>
    <p:sldId id="263" r:id="rId8"/>
    <p:sldId id="259" r:id="rId9"/>
    <p:sldId id="282" r:id="rId10"/>
    <p:sldId id="278" r:id="rId11"/>
    <p:sldId id="265" r:id="rId12"/>
    <p:sldId id="266" r:id="rId13"/>
    <p:sldId id="261" r:id="rId14"/>
    <p:sldId id="283" r:id="rId15"/>
    <p:sldId id="287" r:id="rId16"/>
    <p:sldId id="260" r:id="rId17"/>
    <p:sldId id="262" r:id="rId18"/>
    <p:sldId id="286" r:id="rId19"/>
    <p:sldId id="271" r:id="rId20"/>
    <p:sldId id="285" r:id="rId21"/>
    <p:sldId id="274"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0" autoAdjust="0"/>
    <p:restoredTop sz="94660"/>
  </p:normalViewPr>
  <p:slideViewPr>
    <p:cSldViewPr>
      <p:cViewPr>
        <p:scale>
          <a:sx n="95" d="100"/>
          <a:sy n="95" d="100"/>
        </p:scale>
        <p:origin x="-77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E6594-6AD9-4096-A240-28A490644545}" type="datetimeFigureOut">
              <a:rPr lang="zh-TW" altLang="en-US" smtClean="0"/>
              <a:t>2017/5/31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BC865-BE12-4954-928B-8D328DF7984A}" type="slidenum">
              <a:rPr lang="zh-TW" altLang="en-US" smtClean="0"/>
              <a:t>‹#›</a:t>
            </a:fld>
            <a:endParaRPr lang="zh-TW" altLang="en-US"/>
          </a:p>
        </p:txBody>
      </p:sp>
    </p:spTree>
    <p:extLst>
      <p:ext uri="{BB962C8B-B14F-4D97-AF65-F5344CB8AC3E}">
        <p14:creationId xmlns:p14="http://schemas.microsoft.com/office/powerpoint/2010/main" val="83557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BEBC865-BE12-4954-928B-8D328DF7984A}" type="slidenum">
              <a:rPr lang="zh-TW" altLang="en-US" smtClean="0"/>
              <a:t>8</a:t>
            </a:fld>
            <a:endParaRPr lang="zh-TW" altLang="en-US"/>
          </a:p>
        </p:txBody>
      </p:sp>
    </p:spTree>
    <p:extLst>
      <p:ext uri="{BB962C8B-B14F-4D97-AF65-F5344CB8AC3E}">
        <p14:creationId xmlns:p14="http://schemas.microsoft.com/office/powerpoint/2010/main" val="165164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3" name="矩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矩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矩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矩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矩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圓角矩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圓角矩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矩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矩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矩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矩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標題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705600" y="4206240"/>
            <a:ext cx="960120" cy="457200"/>
          </a:xfrm>
        </p:spPr>
        <p:txBody>
          <a:bodyPr/>
          <a:lstStyle/>
          <a:p>
            <a:fld id="{CDDBB0E6-5FC4-44A1-8947-76868D47FAA9}" type="datetime1">
              <a:rPr lang="zh-TW" altLang="en-US" smtClean="0"/>
              <a:t>2017/5/31</a:t>
            </a:fld>
            <a:endParaRPr lang="zh-TW" altLang="en-US"/>
          </a:p>
        </p:txBody>
      </p:sp>
      <p:sp>
        <p:nvSpPr>
          <p:cNvPr id="17" name="頁尾版面配置區 16"/>
          <p:cNvSpPr>
            <a:spLocks noGrp="1"/>
          </p:cNvSpPr>
          <p:nvPr>
            <p:ph type="ftr" sz="quarter" idx="11"/>
          </p:nvPr>
        </p:nvSpPr>
        <p:spPr>
          <a:xfrm>
            <a:off x="5410200" y="4205288"/>
            <a:ext cx="1295400" cy="457200"/>
          </a:xfrm>
        </p:spPr>
        <p:txBody>
          <a:bodyPr/>
          <a:lstStyle/>
          <a:p>
            <a:endParaRPr lang="zh-TW" altLang="en-US"/>
          </a:p>
        </p:txBody>
      </p:sp>
      <p:sp>
        <p:nvSpPr>
          <p:cNvPr id="29" name="投影片編號版面配置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5346600-2C0F-45E6-B762-043761E9B566}"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033495B-D260-4C53-9607-6DB6E61300A8}" type="datetime1">
              <a:rPr lang="zh-TW" altLang="en-US" smtClean="0"/>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346600-2C0F-45E6-B762-043761E9B566}"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1143000"/>
            <a:ext cx="1905000" cy="5486400"/>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143000"/>
            <a:ext cx="6248400" cy="5486400"/>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FB00FB4-03CE-4888-B400-2C59B4492883}" type="datetime1">
              <a:rPr lang="zh-TW" altLang="en-US" smtClean="0"/>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346600-2C0F-45E6-B762-043761E9B566}"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B2FE9EF-0350-4B8C-A860-15F3ECAE50A7}" type="datetime1">
              <a:rPr lang="zh-TW" altLang="en-US" smtClean="0"/>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346600-2C0F-45E6-B762-043761E9B566}"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C48B484B-FCFC-4556-94CD-FEEC10B0EF67}" type="datetime1">
              <a:rPr lang="zh-TW" altLang="en-US" smtClean="0"/>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346600-2C0F-45E6-B762-043761E9B566}"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42201B9-A815-40D2-B493-E6362102CC0C}" type="datetime1">
              <a:rPr lang="zh-TW" altLang="en-US" smtClean="0"/>
              <a:t>2017/5/31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346600-2C0F-45E6-B762-043761E9B566}"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381000" y="1143000"/>
            <a:ext cx="8382000" cy="1069848"/>
          </a:xfrm>
        </p:spPr>
        <p:txBody>
          <a:bodyPr anchor="ctr"/>
          <a:lstStyle>
            <a:lvl1pPr>
              <a:defRPr sz="4000" b="0" i="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日期版面配置區 25"/>
          <p:cNvSpPr>
            <a:spLocks noGrp="1"/>
          </p:cNvSpPr>
          <p:nvPr>
            <p:ph type="dt" sz="half" idx="10"/>
          </p:nvPr>
        </p:nvSpPr>
        <p:spPr/>
        <p:txBody>
          <a:bodyPr rtlCol="0"/>
          <a:lstStyle/>
          <a:p>
            <a:fld id="{405A0B5A-793E-4EEB-BBAA-59A58DB7148F}" type="datetime1">
              <a:rPr lang="zh-TW" altLang="en-US" smtClean="0"/>
              <a:t>2017/5/31</a:t>
            </a:fld>
            <a:endParaRPr lang="zh-TW" altLang="en-US"/>
          </a:p>
        </p:txBody>
      </p:sp>
      <p:sp>
        <p:nvSpPr>
          <p:cNvPr id="27" name="投影片編號版面配置區 26"/>
          <p:cNvSpPr>
            <a:spLocks noGrp="1"/>
          </p:cNvSpPr>
          <p:nvPr>
            <p:ph type="sldNum" sz="quarter" idx="11"/>
          </p:nvPr>
        </p:nvSpPr>
        <p:spPr/>
        <p:txBody>
          <a:bodyPr rtlCol="0"/>
          <a:lstStyle/>
          <a:p>
            <a:fld id="{C5346600-2C0F-45E6-B762-043761E9B566}" type="slidenum">
              <a:rPr lang="zh-TW" altLang="en-US" smtClean="0"/>
              <a:t>‹#›</a:t>
            </a:fld>
            <a:endParaRPr lang="zh-TW" altLang="en-US"/>
          </a:p>
        </p:txBody>
      </p:sp>
      <p:sp>
        <p:nvSpPr>
          <p:cNvPr id="28" name="頁尾版面配置區 2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a:xfrm>
            <a:off x="6583680" y="612648"/>
            <a:ext cx="957264" cy="457200"/>
          </a:xfrm>
        </p:spPr>
        <p:txBody>
          <a:bodyPr/>
          <a:lstStyle/>
          <a:p>
            <a:fld id="{C7A27D35-BAD3-4780-ACBC-9D123A56BCEA}" type="datetime1">
              <a:rPr lang="zh-TW" altLang="en-US" smtClean="0"/>
              <a:t>2017/5/31</a:t>
            </a:fld>
            <a:endParaRPr lang="zh-TW" altLang="en-US"/>
          </a:p>
        </p:txBody>
      </p:sp>
      <p:sp>
        <p:nvSpPr>
          <p:cNvPr id="4" name="頁尾版面配置區 3"/>
          <p:cNvSpPr>
            <a:spLocks noGrp="1"/>
          </p:cNvSpPr>
          <p:nvPr>
            <p:ph type="ftr" sz="quarter" idx="11"/>
          </p:nvPr>
        </p:nvSpPr>
        <p:spPr>
          <a:xfrm>
            <a:off x="5257800" y="612648"/>
            <a:ext cx="1325880" cy="457200"/>
          </a:xfrm>
        </p:spPr>
        <p:txBody>
          <a:bodyPr/>
          <a:lstStyle/>
          <a:p>
            <a:endParaRPr lang="zh-TW" altLang="en-US"/>
          </a:p>
        </p:txBody>
      </p:sp>
      <p:sp>
        <p:nvSpPr>
          <p:cNvPr id="5" name="投影片編號版面配置區 4"/>
          <p:cNvSpPr>
            <a:spLocks noGrp="1"/>
          </p:cNvSpPr>
          <p:nvPr>
            <p:ph type="sldNum" sz="quarter" idx="12"/>
          </p:nvPr>
        </p:nvSpPr>
        <p:spPr>
          <a:xfrm>
            <a:off x="8174736" y="2272"/>
            <a:ext cx="762000" cy="365760"/>
          </a:xfrm>
        </p:spPr>
        <p:txBody>
          <a:bodyPr/>
          <a:lstStyle/>
          <a:p>
            <a:fld id="{C5346600-2C0F-45E6-B762-043761E9B566}"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42A97F0-F326-4A79-801F-90B21D053437}" type="datetime1">
              <a:rPr lang="zh-TW" altLang="en-US" smtClean="0"/>
              <a:t>2017/5/31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53496" y="1101970"/>
            <a:ext cx="3383280" cy="877824"/>
          </a:xfrm>
        </p:spPr>
        <p:txBody>
          <a:bodyPr anchor="b"/>
          <a:lstStyle>
            <a:lvl1pPr algn="l">
              <a:buNone/>
              <a:defRPr sz="1800" b="1"/>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34CBC6BC-82E1-4478-8EDD-0A811AB5FB9B}" type="datetime1">
              <a:rPr lang="zh-TW" altLang="en-US" smtClean="0"/>
              <a:t>2017/5/31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346600-2C0F-45E6-B762-043761E9B566}"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815AC5B-EE51-4912-B2E2-C8FEE1BB7DD6}" type="datetime1">
              <a:rPr lang="zh-TW" altLang="en-US" smtClean="0"/>
              <a:t>2017/5/31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346600-2C0F-45E6-B762-043761E9B566}"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矩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矩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圓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圓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標題版面配置區 21"/>
          <p:cNvSpPr>
            <a:spLocks noGrp="1"/>
          </p:cNvSpPr>
          <p:nvPr>
            <p:ph type="title"/>
          </p:nvPr>
        </p:nvSpPr>
        <p:spPr>
          <a:xfrm>
            <a:off x="457200" y="1143000"/>
            <a:ext cx="8229600" cy="10668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F0A33FE-192B-47EA-A75A-91C6C30623DD}" type="datetime1">
              <a:rPr lang="zh-TW" altLang="en-US" smtClean="0"/>
              <a:t>2017/5/31</a:t>
            </a:fld>
            <a:endParaRPr lang="zh-TW" altLang="en-US"/>
          </a:p>
        </p:txBody>
      </p:sp>
      <p:sp>
        <p:nvSpPr>
          <p:cNvPr id="3" name="頁尾版面配置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zh-TW" altLang="en-US"/>
          </a:p>
        </p:txBody>
      </p:sp>
      <p:sp>
        <p:nvSpPr>
          <p:cNvPr id="23" name="投影片編號版面配置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5346600-2C0F-45E6-B762-043761E9B566}"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1124744"/>
            <a:ext cx="7812360" cy="1470025"/>
          </a:xfrm>
        </p:spPr>
        <p:txBody>
          <a:bodyPr>
            <a:noAutofit/>
          </a:bodyPr>
          <a:lstStyle/>
          <a:p>
            <a:pPr algn="ctr"/>
            <a:r>
              <a:rPr lang="zh-TW" altLang="en-US" sz="7200" dirty="0" smtClean="0">
                <a:latin typeface="標楷體" pitchFamily="65" charset="-120"/>
                <a:ea typeface="標楷體" pitchFamily="65" charset="-120"/>
              </a:rPr>
              <a:t>當代樂坊</a:t>
            </a:r>
            <a:r>
              <a:rPr lang="en-US" altLang="zh-TW" sz="7200" dirty="0" smtClean="0">
                <a:latin typeface="標楷體" pitchFamily="65" charset="-120"/>
                <a:ea typeface="標楷體" pitchFamily="65" charset="-120"/>
              </a:rPr>
              <a:t/>
            </a:r>
            <a:br>
              <a:rPr lang="en-US" altLang="zh-TW" sz="7200" dirty="0" smtClean="0">
                <a:latin typeface="標楷體" pitchFamily="65" charset="-120"/>
                <a:ea typeface="標楷體" pitchFamily="65" charset="-120"/>
              </a:rPr>
            </a:br>
            <a:r>
              <a:rPr lang="zh-TW" altLang="en-US" sz="2800" dirty="0" smtClean="0">
                <a:latin typeface="標楷體" pitchFamily="65" charset="-120"/>
                <a:ea typeface="標楷體" pitchFamily="65" charset="-120"/>
              </a:rPr>
              <a:t>一 個 在 地 全 球 化 的 樂 團</a:t>
            </a:r>
            <a:endParaRPr lang="zh-TW" altLang="en-US" sz="900" dirty="0">
              <a:latin typeface="標楷體" pitchFamily="65" charset="-120"/>
              <a:ea typeface="標楷體" pitchFamily="65" charset="-120"/>
            </a:endParaRPr>
          </a:p>
        </p:txBody>
      </p:sp>
      <p:sp>
        <p:nvSpPr>
          <p:cNvPr id="3" name="副標題 2"/>
          <p:cNvSpPr>
            <a:spLocks noGrp="1"/>
          </p:cNvSpPr>
          <p:nvPr>
            <p:ph type="subTitle" idx="1"/>
          </p:nvPr>
        </p:nvSpPr>
        <p:spPr>
          <a:xfrm>
            <a:off x="-15999" y="4365104"/>
            <a:ext cx="8028384" cy="1008112"/>
          </a:xfrm>
        </p:spPr>
        <p:txBody>
          <a:bodyPr>
            <a:normAutofit/>
          </a:bodyPr>
          <a:lstStyle/>
          <a:p>
            <a:endParaRPr lang="zh-TW" altLang="en-US" sz="2800" b="1" dirty="0">
              <a:latin typeface="標楷體" pitchFamily="65" charset="-120"/>
              <a:ea typeface="標楷體" pitchFamily="65" charset="-120"/>
            </a:endParaRPr>
          </a:p>
        </p:txBody>
      </p:sp>
      <p:sp>
        <p:nvSpPr>
          <p:cNvPr id="4" name="文字方塊 3"/>
          <p:cNvSpPr txBox="1"/>
          <p:nvPr/>
        </p:nvSpPr>
        <p:spPr>
          <a:xfrm>
            <a:off x="5148064" y="6432708"/>
            <a:ext cx="4160113" cy="400110"/>
          </a:xfrm>
          <a:prstGeom prst="rect">
            <a:avLst/>
          </a:prstGeom>
          <a:noFill/>
        </p:spPr>
        <p:txBody>
          <a:bodyPr wrap="none" rtlCol="0">
            <a:spAutoFit/>
          </a:bodyPr>
          <a:lstStyle/>
          <a:p>
            <a:r>
              <a:rPr lang="en-US" altLang="zh-TW" sz="2000" dirty="0" smtClean="0">
                <a:latin typeface="標楷體" pitchFamily="65" charset="-120"/>
                <a:ea typeface="標楷體" pitchFamily="65" charset="-120"/>
              </a:rPr>
              <a:t>101</a:t>
            </a:r>
            <a:r>
              <a:rPr lang="zh-TW" altLang="en-US" sz="2000" dirty="0" smtClean="0">
                <a:latin typeface="標楷體" pitchFamily="65" charset="-120"/>
                <a:ea typeface="標楷體" pitchFamily="65" charset="-120"/>
              </a:rPr>
              <a:t>林欣穎 林宥萱 俞美琪 楊雅雯</a:t>
            </a:r>
            <a:endParaRPr lang="zh-TW" altLang="en-US" sz="2000"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C5346600-2C0F-45E6-B762-043761E9B566}" type="slidenum">
              <a:rPr lang="zh-TW" altLang="en-US" smtClean="0"/>
              <a:t>1</a:t>
            </a:fld>
            <a:endParaRPr lang="zh-TW" altLang="en-US"/>
          </a:p>
        </p:txBody>
      </p:sp>
    </p:spTree>
    <p:extLst>
      <p:ext uri="{BB962C8B-B14F-4D97-AF65-F5344CB8AC3E}">
        <p14:creationId xmlns:p14="http://schemas.microsoft.com/office/powerpoint/2010/main" val="427026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9720" y="476672"/>
            <a:ext cx="8229600" cy="1066800"/>
          </a:xfrm>
        </p:spPr>
        <p:txBody>
          <a:bodyPr>
            <a:normAutofit/>
          </a:bodyPr>
          <a:lstStyle/>
          <a:p>
            <a:r>
              <a:rPr lang="zh-TW" altLang="en-US" dirty="0" smtClean="0">
                <a:latin typeface="標楷體" pitchFamily="65" charset="-120"/>
                <a:ea typeface="標楷體" pitchFamily="65" charset="-120"/>
              </a:rPr>
              <a:t>揚善當代</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孤兒院</a:t>
            </a:r>
            <a:r>
              <a:rPr lang="zh-TW" altLang="en-US" sz="3200" dirty="0" smtClean="0">
                <a:latin typeface="新細明體"/>
                <a:ea typeface="新細明體"/>
              </a:rPr>
              <a:t>、</a:t>
            </a:r>
            <a:r>
              <a:rPr lang="zh-TW" altLang="en-US" sz="3200" dirty="0" smtClean="0">
                <a:latin typeface="標楷體" pitchFamily="65" charset="-120"/>
                <a:ea typeface="標楷體" pitchFamily="65" charset="-120"/>
              </a:rPr>
              <a:t>養老院溫馨演出</a:t>
            </a:r>
            <a:endParaRPr lang="zh-TW" altLang="en-US" sz="3200" dirty="0">
              <a:latin typeface="標楷體" pitchFamily="65" charset="-120"/>
              <a:ea typeface="標楷體"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700808"/>
            <a:ext cx="3602087" cy="480495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520" y="2780928"/>
            <a:ext cx="4355951" cy="3265490"/>
          </a:xfrm>
          <a:prstGeom prst="rect">
            <a:avLst/>
          </a:prstGeom>
        </p:spPr>
      </p:pic>
      <p:sp>
        <p:nvSpPr>
          <p:cNvPr id="3" name="投影片編號版面配置區 2"/>
          <p:cNvSpPr>
            <a:spLocks noGrp="1"/>
          </p:cNvSpPr>
          <p:nvPr>
            <p:ph type="sldNum" sz="quarter" idx="12"/>
          </p:nvPr>
        </p:nvSpPr>
        <p:spPr/>
        <p:txBody>
          <a:bodyPr/>
          <a:lstStyle/>
          <a:p>
            <a:fld id="{C5346600-2C0F-45E6-B762-043761E9B566}" type="slidenum">
              <a:rPr lang="zh-TW" altLang="en-US" smtClean="0"/>
              <a:t>10</a:t>
            </a:fld>
            <a:endParaRPr lang="zh-TW" altLang="en-US"/>
          </a:p>
        </p:txBody>
      </p:sp>
    </p:spTree>
    <p:extLst>
      <p:ext uri="{BB962C8B-B14F-4D97-AF65-F5344CB8AC3E}">
        <p14:creationId xmlns:p14="http://schemas.microsoft.com/office/powerpoint/2010/main" val="42592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764704"/>
            <a:ext cx="8040288" cy="1066800"/>
          </a:xfrm>
        </p:spPr>
        <p:txBody>
          <a:bodyPr>
            <a:normAutofit fontScale="90000"/>
          </a:bodyPr>
          <a:lstStyle/>
          <a:p>
            <a:pPr marL="571500" indent="-571500">
              <a:buFont typeface="Wingdings" pitchFamily="2" charset="2"/>
              <a:buChar char="Ø"/>
            </a:pPr>
            <a:r>
              <a:rPr lang="zh-TW" altLang="en-US" sz="4400" dirty="0">
                <a:latin typeface="標楷體" pitchFamily="65" charset="-120"/>
                <a:ea typeface="標楷體" pitchFamily="65" charset="-120"/>
              </a:rPr>
              <a:t>當代樂坊</a:t>
            </a:r>
            <a:r>
              <a:rPr lang="en-US" altLang="zh-TW" sz="4400" dirty="0">
                <a:latin typeface="標楷體" pitchFamily="65" charset="-120"/>
                <a:ea typeface="標楷體" pitchFamily="65" charset="-120"/>
              </a:rPr>
              <a:t>---</a:t>
            </a:r>
            <a:r>
              <a:rPr lang="zh-TW" altLang="en-US" sz="4400" dirty="0">
                <a:latin typeface="標楷體" pitchFamily="65" charset="-120"/>
                <a:ea typeface="標楷體" pitchFamily="65" charset="-120"/>
              </a:rPr>
              <a:t>遠洋國際</a:t>
            </a:r>
            <a:r>
              <a:rPr lang="zh-TW" altLang="en-US" dirty="0">
                <a:latin typeface="標楷體" pitchFamily="65" charset="-120"/>
                <a:ea typeface="標楷體" pitchFamily="65" charset="-120"/>
              </a:rPr>
              <a:t/>
            </a:r>
            <a:br>
              <a:rPr lang="zh-TW" altLang="en-US" dirty="0">
                <a:latin typeface="標楷體" pitchFamily="65" charset="-120"/>
                <a:ea typeface="標楷體" pitchFamily="65" charset="-120"/>
              </a:rPr>
            </a:b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67544" y="1412776"/>
            <a:ext cx="8229600" cy="4536504"/>
          </a:xfrm>
        </p:spPr>
        <p:txBody>
          <a:bodyPr>
            <a:normAutofit/>
          </a:bodyPr>
          <a:lstStyle/>
          <a:p>
            <a:pPr marL="0" indent="0">
              <a:buNone/>
            </a:pPr>
            <a:r>
              <a:rPr lang="zh-TW" altLang="en-US" dirty="0" smtClean="0">
                <a:latin typeface="標楷體" pitchFamily="65" charset="-120"/>
                <a:ea typeface="標楷體" pitchFamily="65" charset="-120"/>
              </a:rPr>
              <a:t>當代樂坊曾多次遠渡重洋</a:t>
            </a:r>
            <a:r>
              <a:rPr lang="zh-TW" altLang="en-US" dirty="0">
                <a:latin typeface="標楷體" pitchFamily="65" charset="-120"/>
                <a:ea typeface="標楷體" pitchFamily="65" charset="-120"/>
              </a:rPr>
              <a:t>到歐美日等地演出</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其</a:t>
            </a:r>
            <a:r>
              <a:rPr lang="zh-TW" altLang="en-US" dirty="0" smtClean="0">
                <a:latin typeface="標楷體" pitchFamily="65" charset="-120"/>
                <a:ea typeface="標楷體" pitchFamily="65" charset="-120"/>
              </a:rPr>
              <a:t>精湛的演奏技巧博得一片好評，使</a:t>
            </a:r>
            <a:r>
              <a:rPr lang="zh-TW" altLang="en-US" dirty="0">
                <a:latin typeface="標楷體" pitchFamily="65" charset="-120"/>
                <a:ea typeface="標楷體" pitchFamily="65" charset="-120"/>
              </a:rPr>
              <a:t>更</a:t>
            </a:r>
            <a:r>
              <a:rPr lang="zh-TW" altLang="en-US" dirty="0" smtClean="0">
                <a:latin typeface="標楷體" pitchFamily="65" charset="-120"/>
                <a:ea typeface="標楷體" pitchFamily="65" charset="-120"/>
              </a:rPr>
              <a:t>多的外國人認識當代</a:t>
            </a:r>
            <a:r>
              <a:rPr lang="zh-TW" altLang="en-US" dirty="0">
                <a:latin typeface="標楷體" pitchFamily="65" charset="-120"/>
                <a:ea typeface="標楷體" pitchFamily="65" charset="-120"/>
              </a:rPr>
              <a:t>樂</a:t>
            </a:r>
            <a:r>
              <a:rPr lang="zh-TW" altLang="en-US" dirty="0" smtClean="0">
                <a:latin typeface="標楷體" pitchFamily="65" charset="-120"/>
                <a:ea typeface="標楷體" pitchFamily="65" charset="-120"/>
              </a:rPr>
              <a:t>坊及台灣音樂。圖為</a:t>
            </a:r>
            <a:r>
              <a:rPr lang="en-US" altLang="zh-TW" dirty="0" smtClean="0">
                <a:latin typeface="標楷體" pitchFamily="65" charset="-120"/>
                <a:ea typeface="標楷體" pitchFamily="65" charset="-120"/>
              </a:rPr>
              <a:t>1996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a:t>
            </a:r>
            <a:r>
              <a:rPr lang="zh-TW" altLang="en-US" dirty="0" smtClean="0">
                <a:latin typeface="標楷體" pitchFamily="65" charset="-120"/>
                <a:ea typeface="標楷體" pitchFamily="65" charset="-120"/>
              </a:rPr>
              <a:t>月赴美演出時外媒及台媒的報導。</a:t>
            </a:r>
            <a:endParaRPr lang="en-US" altLang="zh-TW"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11</a:t>
            </a:fld>
            <a:endParaRPr lang="zh-TW"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336" y="3400448"/>
            <a:ext cx="3163025"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853556"/>
            <a:ext cx="3600400" cy="383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82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267" y="548680"/>
            <a:ext cx="8229600" cy="1066800"/>
          </a:xfrm>
        </p:spPr>
        <p:txBody>
          <a:bodyPr/>
          <a:lstStyle/>
          <a:p>
            <a:pPr marL="571500" indent="-571500">
              <a:buFont typeface="Wingdings" pitchFamily="2" charset="2"/>
              <a:buChar char="Ø"/>
            </a:pPr>
            <a:r>
              <a:rPr lang="zh-TW" altLang="en-US" dirty="0" smtClean="0">
                <a:latin typeface="標楷體" pitchFamily="65" charset="-120"/>
                <a:ea typeface="標楷體" pitchFamily="65" charset="-120"/>
              </a:rPr>
              <a:t>當代樂坊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殊榮</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107504" y="1556792"/>
            <a:ext cx="8229600" cy="4325112"/>
          </a:xfrm>
        </p:spPr>
        <p:txBody>
          <a:bodyPr/>
          <a:lstStyle/>
          <a:p>
            <a:pPr marL="109728" indent="0">
              <a:buNone/>
            </a:pPr>
            <a:r>
              <a:rPr lang="zh-TW" altLang="en-US" dirty="0">
                <a:latin typeface="標楷體" pitchFamily="65" charset="-120"/>
                <a:ea typeface="標楷體" pitchFamily="65" charset="-120"/>
              </a:rPr>
              <a:t>當代樂坊製作</a:t>
            </a:r>
            <a:r>
              <a:rPr lang="zh-TW" altLang="en-US" dirty="0" smtClean="0">
                <a:latin typeface="標楷體" pitchFamily="65" charset="-120"/>
                <a:ea typeface="標楷體" pitchFamily="65" charset="-120"/>
              </a:rPr>
              <a:t>廣播節目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當代</a:t>
            </a:r>
            <a:r>
              <a:rPr lang="zh-TW" altLang="en-US" dirty="0">
                <a:latin typeface="標楷體" pitchFamily="65" charset="-120"/>
                <a:ea typeface="標楷體" pitchFamily="65" charset="-120"/>
              </a:rPr>
              <a:t>音樂</a:t>
            </a:r>
            <a:r>
              <a:rPr lang="zh-TW" altLang="en-US" dirty="0" smtClean="0">
                <a:latin typeface="標楷體" pitchFamily="65" charset="-120"/>
                <a:ea typeface="標楷體" pitchFamily="65" charset="-120"/>
              </a:rPr>
              <a:t>公園</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因對社會大眾有</a:t>
            </a:r>
            <a:r>
              <a:rPr lang="zh-TW" altLang="en-US" dirty="0">
                <a:latin typeface="標楷體" pitchFamily="65" charset="-120"/>
                <a:ea typeface="標楷體" pitchFamily="65" charset="-120"/>
              </a:rPr>
              <a:t>寓教於樂的效果</a:t>
            </a:r>
            <a:r>
              <a:rPr lang="zh-TW" altLang="en-US" dirty="0" smtClean="0">
                <a:latin typeface="標楷體" pitchFamily="65" charset="-120"/>
                <a:ea typeface="標楷體" pitchFamily="65" charset="-120"/>
              </a:rPr>
              <a:t>，而</a:t>
            </a:r>
            <a:r>
              <a:rPr lang="zh-TW" altLang="en-US" dirty="0">
                <a:latin typeface="標楷體" pitchFamily="65" charset="-120"/>
                <a:ea typeface="標楷體" pitchFamily="65" charset="-120"/>
              </a:rPr>
              <a:t>於</a:t>
            </a:r>
            <a:r>
              <a:rPr lang="en-US" altLang="zh-TW" dirty="0">
                <a:latin typeface="標楷體" pitchFamily="65" charset="-120"/>
                <a:ea typeface="標楷體" pitchFamily="65" charset="-120"/>
              </a:rPr>
              <a:t>1996</a:t>
            </a:r>
            <a:r>
              <a:rPr lang="zh-TW" altLang="en-US" dirty="0">
                <a:latin typeface="標楷體" pitchFamily="65" charset="-120"/>
                <a:ea typeface="標楷體" pitchFamily="65" charset="-120"/>
              </a:rPr>
              <a:t>年獲得行政院新聞局</a:t>
            </a:r>
            <a:r>
              <a:rPr lang="zh-TW" altLang="en-US" dirty="0" smtClean="0">
                <a:latin typeface="標楷體" pitchFamily="65" charset="-120"/>
                <a:ea typeface="標楷體" pitchFamily="65" charset="-120"/>
              </a:rPr>
              <a:t>頒發</a:t>
            </a:r>
            <a:endParaRPr lang="en-US" altLang="zh-TW" dirty="0" smtClean="0">
              <a:latin typeface="標楷體" pitchFamily="65" charset="-120"/>
              <a:ea typeface="標楷體" pitchFamily="65" charset="-120"/>
            </a:endParaRPr>
          </a:p>
          <a:p>
            <a:pPr marL="109728" indent="0">
              <a:buNone/>
            </a:pP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社會建設獎</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109728" indent="0">
              <a:buNone/>
            </a:pPr>
            <a:r>
              <a:rPr lang="zh-TW" altLang="en-US" dirty="0" smtClean="0">
                <a:latin typeface="標楷體" pitchFamily="65" charset="-120"/>
                <a:ea typeface="標楷體" pitchFamily="65" charset="-120"/>
              </a:rPr>
              <a:t>及</a:t>
            </a:r>
            <a:r>
              <a:rPr lang="zh-TW" altLang="en-US" dirty="0">
                <a:latin typeface="標楷體" pitchFamily="65" charset="-120"/>
                <a:ea typeface="標楷體" pitchFamily="65" charset="-120"/>
              </a:rPr>
              <a:t>文建會</a:t>
            </a:r>
            <a:r>
              <a:rPr lang="zh-TW" altLang="en-US" dirty="0" smtClean="0">
                <a:latin typeface="標楷體" pitchFamily="65" charset="-120"/>
                <a:ea typeface="標楷體" pitchFamily="65" charset="-120"/>
              </a:rPr>
              <a:t>頒發</a:t>
            </a:r>
            <a:endParaRPr lang="en-US" altLang="zh-TW" dirty="0" smtClean="0">
              <a:latin typeface="標楷體" pitchFamily="65" charset="-120"/>
              <a:ea typeface="標楷體" pitchFamily="65" charset="-120"/>
            </a:endParaRPr>
          </a:p>
          <a:p>
            <a:pPr marL="109728" indent="0">
              <a:buNone/>
            </a:pP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廣播文化獎</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109728" indent="0">
              <a:buNone/>
            </a:pPr>
            <a:r>
              <a:rPr lang="zh-TW" altLang="en-US" dirty="0" smtClean="0">
                <a:latin typeface="標楷體" pitchFamily="65" charset="-120"/>
                <a:ea typeface="標楷體" pitchFamily="65" charset="-120"/>
              </a:rPr>
              <a:t>等殊榮。</a:t>
            </a:r>
            <a:endParaRPr lang="zh-TW" altLang="en-US" dirty="0">
              <a:latin typeface="標楷體" pitchFamily="65" charset="-120"/>
              <a:ea typeface="標楷體" pitchFamily="65" charset="-120"/>
            </a:endParaRPr>
          </a:p>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018" y="2858394"/>
            <a:ext cx="2702494" cy="360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C5346600-2C0F-45E6-B762-043761E9B566}" type="slidenum">
              <a:rPr lang="zh-TW" altLang="en-US" smtClean="0"/>
              <a:t>12</a:t>
            </a:fld>
            <a:endParaRPr lang="zh-TW" altLang="en-US"/>
          </a:p>
        </p:txBody>
      </p:sp>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t="33951"/>
          <a:stretch/>
        </p:blipFill>
        <p:spPr>
          <a:xfrm>
            <a:off x="5724128" y="3306688"/>
            <a:ext cx="2880320" cy="2950192"/>
          </a:xfrm>
          <a:prstGeom prst="rect">
            <a:avLst/>
          </a:prstGeom>
        </p:spPr>
      </p:pic>
    </p:spTree>
    <p:extLst>
      <p:ext uri="{BB962C8B-B14F-4D97-AF65-F5344CB8AC3E}">
        <p14:creationId xmlns:p14="http://schemas.microsoft.com/office/powerpoint/2010/main" val="372843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48680"/>
            <a:ext cx="8229600" cy="1066800"/>
          </a:xfrm>
        </p:spPr>
        <p:txBody>
          <a:bodyPr/>
          <a:lstStyle/>
          <a:p>
            <a:pPr marL="571500" indent="-571500">
              <a:buFont typeface="Wingdings" pitchFamily="2" charset="2"/>
              <a:buChar char="Ø"/>
            </a:pPr>
            <a:r>
              <a:rPr lang="zh-TW" altLang="en-US" dirty="0">
                <a:latin typeface="標楷體" pitchFamily="65" charset="-120"/>
                <a:ea typeface="標楷體" pitchFamily="65" charset="-120"/>
              </a:rPr>
              <a:t>當代樂坊</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瓶頸</a:t>
            </a:r>
          </a:p>
        </p:txBody>
      </p:sp>
      <p:sp>
        <p:nvSpPr>
          <p:cNvPr id="3" name="內容版面配置區 2"/>
          <p:cNvSpPr>
            <a:spLocks noGrp="1"/>
          </p:cNvSpPr>
          <p:nvPr>
            <p:ph idx="1"/>
          </p:nvPr>
        </p:nvSpPr>
        <p:spPr>
          <a:xfrm>
            <a:off x="467544" y="1916832"/>
            <a:ext cx="8229600" cy="4325112"/>
          </a:xfrm>
        </p:spPr>
        <p:txBody>
          <a:bodyPr/>
          <a:lstStyle/>
          <a:p>
            <a:pPr marL="109728" indent="0">
              <a:buNone/>
            </a:pPr>
            <a:r>
              <a:rPr lang="zh-TW" altLang="en-US" dirty="0" smtClean="0">
                <a:latin typeface="標楷體" pitchFamily="65" charset="-120"/>
                <a:ea typeface="標楷體" pitchFamily="65" charset="-120"/>
              </a:rPr>
              <a:t>當代的成立並非以其他樂團為競爭對象，其初衷主要是做教育的工作。但在推廣音樂的過程</a:t>
            </a:r>
            <a:r>
              <a:rPr lang="zh-TW" altLang="en-US" dirty="0">
                <a:latin typeface="標楷體" pitchFamily="65" charset="-120"/>
                <a:ea typeface="標楷體" pitchFamily="65" charset="-120"/>
              </a:rPr>
              <a:t>中</a:t>
            </a:r>
            <a:r>
              <a:rPr lang="zh-TW" altLang="en-US" dirty="0" smtClean="0">
                <a:latin typeface="標楷體" pitchFamily="65" charset="-120"/>
                <a:ea typeface="標楷體" pitchFamily="65" charset="-120"/>
              </a:rPr>
              <a:t>，時常會受到瓶頸</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因為新興樂團愈來愈多。而現今當代樂坊在意</a:t>
            </a:r>
            <a:r>
              <a:rPr lang="zh-TW" altLang="en-US" dirty="0">
                <a:latin typeface="標楷體" pitchFamily="65" charset="-120"/>
                <a:ea typeface="標楷體" pitchFamily="65" charset="-120"/>
              </a:rPr>
              <a:t>的</a:t>
            </a:r>
            <a:r>
              <a:rPr lang="zh-TW" altLang="en-US" dirty="0" smtClean="0">
                <a:latin typeface="標楷體" pitchFamily="65" charset="-120"/>
                <a:ea typeface="標楷體" pitchFamily="65" charset="-120"/>
              </a:rPr>
              <a:t>是如何提升樂團素質及培養更多的音樂能力</a:t>
            </a:r>
            <a:r>
              <a:rPr lang="zh-TW" altLang="en-US" dirty="0">
                <a:latin typeface="標楷體" pitchFamily="65" charset="-120"/>
                <a:ea typeface="標楷體" pitchFamily="65" charset="-120"/>
              </a:rPr>
              <a:t>。</a:t>
            </a:r>
          </a:p>
          <a:p>
            <a:pPr marL="109728" indent="0">
              <a:buNone/>
            </a:pPr>
            <a:r>
              <a:rPr lang="zh-TW" altLang="en-US" dirty="0">
                <a:latin typeface="標楷體" pitchFamily="65" charset="-120"/>
                <a:ea typeface="標楷體" pitchFamily="65" charset="-120"/>
              </a:rPr>
              <a:t>另一個原因為</a:t>
            </a:r>
            <a:r>
              <a:rPr lang="zh-TW" altLang="en-US" dirty="0" smtClean="0">
                <a:latin typeface="標楷體" pitchFamily="65" charset="-120"/>
                <a:ea typeface="標楷體" pitchFamily="65" charset="-120"/>
              </a:rPr>
              <a:t>資金不足，所以希望</a:t>
            </a:r>
            <a:r>
              <a:rPr lang="zh-TW" altLang="en-US" dirty="0">
                <a:latin typeface="標楷體" pitchFamily="65" charset="-120"/>
                <a:ea typeface="標楷體" pitchFamily="65" charset="-120"/>
              </a:rPr>
              <a:t>社會大眾</a:t>
            </a:r>
            <a:r>
              <a:rPr lang="zh-TW" altLang="en-US" dirty="0" smtClean="0">
                <a:latin typeface="標楷體" pitchFamily="65" charset="-120"/>
                <a:ea typeface="標楷體" pitchFamily="65" charset="-120"/>
              </a:rPr>
              <a:t>可以多多支持</a:t>
            </a:r>
            <a:r>
              <a:rPr lang="zh-TW" altLang="en-US" dirty="0">
                <a:latin typeface="標楷體" pitchFamily="65" charset="-120"/>
                <a:ea typeface="標楷體" pitchFamily="65" charset="-120"/>
              </a:rPr>
              <a:t>音樂家，也希望大家</a:t>
            </a:r>
            <a:r>
              <a:rPr lang="zh-TW" altLang="en-US" dirty="0" smtClean="0">
                <a:latin typeface="標楷體" pitchFamily="65" charset="-120"/>
                <a:ea typeface="標楷體" pitchFamily="65" charset="-120"/>
              </a:rPr>
              <a:t>可以踴躍捐款</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甚至期望</a:t>
            </a:r>
            <a:r>
              <a:rPr lang="zh-TW" altLang="en-US" dirty="0">
                <a:latin typeface="標楷體" pitchFamily="65" charset="-120"/>
                <a:ea typeface="標楷體" pitchFamily="65" charset="-120"/>
              </a:rPr>
              <a:t>企業家可以多多關注音樂</a:t>
            </a:r>
            <a:r>
              <a:rPr lang="zh-TW" altLang="en-US" dirty="0" smtClean="0">
                <a:latin typeface="標楷體" pitchFamily="65" charset="-120"/>
                <a:ea typeface="標楷體" pitchFamily="65" charset="-120"/>
              </a:rPr>
              <a:t>藝術。</a:t>
            </a:r>
            <a:endParaRPr lang="zh-TW" altLang="en-US" dirty="0">
              <a:latin typeface="標楷體" pitchFamily="65" charset="-120"/>
              <a:ea typeface="標楷體" pitchFamily="65" charset="-120"/>
            </a:endParaRPr>
          </a:p>
          <a:p>
            <a:endParaRPr lang="zh-TW" altLang="en-US" dirty="0"/>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13</a:t>
            </a:fld>
            <a:endParaRPr lang="zh-TW" altLang="en-US"/>
          </a:p>
        </p:txBody>
      </p:sp>
    </p:spTree>
    <p:extLst>
      <p:ext uri="{BB962C8B-B14F-4D97-AF65-F5344CB8AC3E}">
        <p14:creationId xmlns:p14="http://schemas.microsoft.com/office/powerpoint/2010/main" val="7333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836712"/>
            <a:ext cx="8229600" cy="1008112"/>
          </a:xfrm>
        </p:spPr>
        <p:txBody>
          <a:bodyPr>
            <a:noAutofit/>
          </a:bodyPr>
          <a:lstStyle/>
          <a:p>
            <a:pPr marL="571500" indent="-571500">
              <a:buFont typeface="Wingdings" pitchFamily="2" charset="2"/>
              <a:buChar char="Ø"/>
            </a:pPr>
            <a:r>
              <a:rPr lang="zh-TW" altLang="en-US" dirty="0">
                <a:latin typeface="標楷體" pitchFamily="65" charset="-120"/>
                <a:ea typeface="標楷體" pitchFamily="65" charset="-120"/>
              </a:rPr>
              <a:t>當代樂</a:t>
            </a:r>
            <a:r>
              <a:rPr lang="zh-TW" altLang="en-US" dirty="0" smtClean="0">
                <a:latin typeface="標楷體" pitchFamily="65" charset="-120"/>
                <a:ea typeface="標楷體" pitchFamily="65" charset="-120"/>
              </a:rPr>
              <a:t>坊</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轉型</a:t>
            </a:r>
            <a:br>
              <a:rPr lang="zh-TW" altLang="en-US" dirty="0">
                <a:latin typeface="標楷體" pitchFamily="65" charset="-120"/>
                <a:ea typeface="標楷體" pitchFamily="65" charset="-120"/>
              </a:rPr>
            </a:b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395536" y="1916832"/>
            <a:ext cx="8229600" cy="4325112"/>
          </a:xfrm>
        </p:spPr>
        <p:txBody>
          <a:bodyPr/>
          <a:lstStyle/>
          <a:p>
            <a:pPr marL="109728" indent="0">
              <a:buNone/>
            </a:pPr>
            <a:r>
              <a:rPr lang="zh-TW" altLang="en-US" dirty="0" smtClean="0">
                <a:latin typeface="標楷體" pitchFamily="65" charset="-120"/>
                <a:ea typeface="標楷體" pitchFamily="65" charset="-120"/>
              </a:rPr>
              <a:t>李建興老師認為每一階段</a:t>
            </a:r>
            <a:r>
              <a:rPr lang="zh-TW" altLang="en-US" dirty="0">
                <a:latin typeface="標楷體" pitchFamily="65" charset="-120"/>
                <a:ea typeface="標楷體" pitchFamily="65" charset="-120"/>
              </a:rPr>
              <a:t>都應有不同的成長</a:t>
            </a:r>
            <a:r>
              <a:rPr lang="zh-TW" altLang="en-US" dirty="0" smtClean="0">
                <a:latin typeface="標楷體" pitchFamily="65" charset="-120"/>
                <a:ea typeface="標楷體" pitchFamily="65" charset="-120"/>
              </a:rPr>
              <a:t>，時空背景一直在變，不可能一直停留在</a:t>
            </a:r>
            <a:r>
              <a:rPr lang="zh-TW" altLang="en-US" dirty="0">
                <a:latin typeface="標楷體" pitchFamily="65" charset="-120"/>
                <a:ea typeface="標楷體" pitchFamily="65" charset="-120"/>
              </a:rPr>
              <a:t>原地</a:t>
            </a:r>
            <a:r>
              <a:rPr lang="zh-TW" altLang="en-US" dirty="0" smtClean="0">
                <a:latin typeface="標楷體" pitchFamily="65" charset="-120"/>
                <a:ea typeface="標楷體" pitchFamily="65" charset="-120"/>
              </a:rPr>
              <a:t>，而現今音樂教育也已普及，這一階段的工作已告一段落，所以後期便以表演及推廣音樂至</a:t>
            </a:r>
            <a:r>
              <a:rPr lang="zh-TW" altLang="en-US" dirty="0">
                <a:latin typeface="標楷體" pitchFamily="65" charset="-120"/>
                <a:ea typeface="標楷體" pitchFamily="65" charset="-120"/>
              </a:rPr>
              <a:t>國際</a:t>
            </a:r>
            <a:r>
              <a:rPr lang="zh-TW" altLang="en-US" dirty="0" smtClean="0">
                <a:latin typeface="標楷體" pitchFamily="65" charset="-120"/>
                <a:ea typeface="標楷體" pitchFamily="65" charset="-120"/>
              </a:rPr>
              <a:t>為主。如何讓更多人認識、欣賞藝術，是現今當代樂坊所重視的一大課題。</a:t>
            </a: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14</a:t>
            </a:fld>
            <a:endParaRPr lang="zh-TW" altLang="en-US"/>
          </a:p>
        </p:txBody>
      </p:sp>
    </p:spTree>
    <p:extLst>
      <p:ext uri="{BB962C8B-B14F-4D97-AF65-F5344CB8AC3E}">
        <p14:creationId xmlns:p14="http://schemas.microsoft.com/office/powerpoint/2010/main" val="59164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066800"/>
          </a:xfrm>
        </p:spPr>
        <p:txBody>
          <a:bodyPr>
            <a:normAutofit/>
          </a:bodyPr>
          <a:lstStyle/>
          <a:p>
            <a:pPr marL="571500" indent="-571500">
              <a:buFont typeface="Wingdings" pitchFamily="2" charset="2"/>
              <a:buChar char="Ø"/>
            </a:pPr>
            <a:r>
              <a:rPr lang="zh-TW" altLang="en-US" dirty="0" smtClean="0">
                <a:latin typeface="標楷體" pitchFamily="65" charset="-120"/>
                <a:ea typeface="標楷體" pitchFamily="65" charset="-120"/>
              </a:rPr>
              <a:t>當代樂坊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在地全球化</a:t>
            </a: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15</a:t>
            </a:fld>
            <a:endParaRPr lang="zh-TW" altLang="en-US"/>
          </a:p>
        </p:txBody>
      </p:sp>
      <p:sp>
        <p:nvSpPr>
          <p:cNvPr id="5" name="內容版面配置區 4"/>
          <p:cNvSpPr>
            <a:spLocks noGrp="1"/>
          </p:cNvSpPr>
          <p:nvPr>
            <p:ph idx="1"/>
          </p:nvPr>
        </p:nvSpPr>
        <p:spPr>
          <a:xfrm>
            <a:off x="467544" y="1700808"/>
            <a:ext cx="8229600" cy="5040560"/>
          </a:xfrm>
        </p:spPr>
        <p:txBody>
          <a:bodyPr>
            <a:normAutofit/>
          </a:bodyPr>
          <a:lstStyle/>
          <a:p>
            <a:pPr marL="109728" indent="0">
              <a:buNone/>
            </a:pP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跨國</a:t>
            </a:r>
            <a:r>
              <a:rPr lang="zh-TW" altLang="en-US" dirty="0">
                <a:latin typeface="標楷體" pitchFamily="65" charset="-120"/>
                <a:ea typeface="標楷體" pitchFamily="65" charset="-120"/>
              </a:rPr>
              <a:t>合作、讓世界看見</a:t>
            </a:r>
            <a:r>
              <a:rPr lang="zh-TW" altLang="en-US" dirty="0" smtClean="0">
                <a:latin typeface="標楷體" pitchFamily="65" charset="-120"/>
                <a:ea typeface="標楷體" pitchFamily="65" charset="-120"/>
              </a:rPr>
              <a:t>宜蘭</a:t>
            </a:r>
            <a:r>
              <a:rPr lang="zh-TW" altLang="en-US" dirty="0" smtClean="0">
                <a:latin typeface="新細明體"/>
                <a:ea typeface="新細明體"/>
              </a:rPr>
              <a:t>」</a:t>
            </a:r>
            <a:r>
              <a:rPr lang="zh-TW" altLang="en-US" dirty="0">
                <a:latin typeface="標楷體" pitchFamily="65" charset="-120"/>
                <a:ea typeface="標楷體" pitchFamily="65" charset="-120"/>
              </a:rPr>
              <a:t>是當代樂坊</a:t>
            </a:r>
            <a:r>
              <a:rPr lang="zh-TW" altLang="en-US" dirty="0" smtClean="0">
                <a:latin typeface="標楷體" pitchFamily="65" charset="-120"/>
                <a:ea typeface="標楷體" pitchFamily="65" charset="-120"/>
              </a:rPr>
              <a:t>成立</a:t>
            </a:r>
            <a:r>
              <a:rPr lang="zh-TW" altLang="en-US" dirty="0">
                <a:latin typeface="標楷體" pitchFamily="65" charset="-120"/>
                <a:ea typeface="標楷體" pitchFamily="65" charset="-120"/>
              </a:rPr>
              <a:t>以來持續</a:t>
            </a:r>
            <a:r>
              <a:rPr lang="zh-TW" altLang="en-US" dirty="0" smtClean="0">
                <a:latin typeface="標楷體" pitchFamily="65" charset="-120"/>
                <a:ea typeface="標楷體" pitchFamily="65" charset="-120"/>
              </a:rPr>
              <a:t>秉持</a:t>
            </a:r>
            <a:r>
              <a:rPr lang="zh-TW" altLang="en-US" dirty="0">
                <a:latin typeface="標楷體" pitchFamily="65" charset="-120"/>
                <a:ea typeface="標楷體" pitchFamily="65" charset="-120"/>
              </a:rPr>
              <a:t>的</a:t>
            </a:r>
            <a:r>
              <a:rPr lang="zh-TW" altLang="en-US" dirty="0" smtClean="0">
                <a:latin typeface="標楷體" pitchFamily="65" charset="-120"/>
                <a:ea typeface="標楷體" pitchFamily="65" charset="-120"/>
              </a:rPr>
              <a:t>信念。不僅於</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年來四度</a:t>
            </a:r>
            <a:r>
              <a:rPr lang="zh-TW" altLang="en-US" dirty="0">
                <a:latin typeface="標楷體" pitchFamily="65" charset="-120"/>
                <a:ea typeface="標楷體" pitchFamily="65" charset="-120"/>
              </a:rPr>
              <a:t>舉辦法國音樂</a:t>
            </a:r>
            <a:r>
              <a:rPr lang="zh-TW" altLang="en-US" dirty="0" smtClean="0">
                <a:latin typeface="標楷體" pitchFamily="65" charset="-120"/>
                <a:ea typeface="標楷體" pitchFamily="65" charset="-120"/>
              </a:rPr>
              <a:t>營，更結合</a:t>
            </a:r>
            <a:r>
              <a:rPr lang="zh-TW" altLang="en-US" dirty="0">
                <a:latin typeface="標楷體" pitchFamily="65" charset="-120"/>
                <a:ea typeface="標楷體" pitchFamily="65" charset="-120"/>
              </a:rPr>
              <a:t>傳統與</a:t>
            </a:r>
            <a:r>
              <a:rPr lang="zh-TW" altLang="en-US" dirty="0" smtClean="0">
                <a:latin typeface="標楷體" pitchFamily="65" charset="-120"/>
                <a:ea typeface="標楷體" pitchFamily="65" charset="-120"/>
              </a:rPr>
              <a:t>西方，和加拿大</a:t>
            </a:r>
            <a:r>
              <a:rPr lang="zh-TW" altLang="en-US" dirty="0">
                <a:latin typeface="標楷體" pitchFamily="65" charset="-120"/>
                <a:ea typeface="標楷體" pitchFamily="65" charset="-120"/>
              </a:rPr>
              <a:t>、法國、</a:t>
            </a:r>
            <a:r>
              <a:rPr lang="zh-TW" altLang="en-US" dirty="0" smtClean="0">
                <a:latin typeface="標楷體" pitchFamily="65" charset="-120"/>
                <a:ea typeface="標楷體" pitchFamily="65" charset="-120"/>
              </a:rPr>
              <a:t>美國</a:t>
            </a:r>
            <a:endParaRPr lang="en-US" altLang="zh-TW" dirty="0" smtClean="0">
              <a:latin typeface="標楷體" pitchFamily="65" charset="-120"/>
              <a:ea typeface="標楷體" pitchFamily="65" charset="-120"/>
            </a:endParaRPr>
          </a:p>
          <a:p>
            <a:pPr marL="109728" indent="0">
              <a:buNone/>
            </a:pP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瑞士、德國、非洲、拉脫維亞、韓國、</a:t>
            </a:r>
            <a:r>
              <a:rPr lang="zh-TW" altLang="en-US" dirty="0" smtClean="0">
                <a:latin typeface="標楷體" pitchFamily="65" charset="-120"/>
                <a:ea typeface="標楷體" pitchFamily="65" charset="-120"/>
              </a:rPr>
              <a:t>象牙海岸</a:t>
            </a:r>
            <a:endParaRPr lang="en-US" altLang="zh-TW" dirty="0" smtClean="0">
              <a:latin typeface="標楷體" pitchFamily="65" charset="-120"/>
              <a:ea typeface="標楷體" pitchFamily="65" charset="-120"/>
            </a:endParaRPr>
          </a:p>
          <a:p>
            <a:pPr marL="109728" indent="0">
              <a:buNone/>
            </a:pP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印尼、印度、泰國、委內瑞拉</a:t>
            </a:r>
            <a:r>
              <a:rPr lang="zh-TW" altLang="en-US" dirty="0" smtClean="0">
                <a:latin typeface="標楷體" pitchFamily="65" charset="-120"/>
                <a:ea typeface="標楷體" pitchFamily="65" charset="-120"/>
              </a:rPr>
              <a:t>等等音樂家共同合作。除了</a:t>
            </a:r>
            <a:r>
              <a:rPr lang="zh-TW" altLang="en-US" dirty="0">
                <a:latin typeface="標楷體" pitchFamily="65" charset="-120"/>
                <a:ea typeface="標楷體" pitchFamily="65" charset="-120"/>
              </a:rPr>
              <a:t>引薦國外優秀表演團隊來台，也安排多個在地表演團隊與國外團隊同</a:t>
            </a:r>
            <a:r>
              <a:rPr lang="zh-TW" altLang="en-US" dirty="0" smtClean="0">
                <a:latin typeface="標楷體" pitchFamily="65" charset="-120"/>
                <a:ea typeface="標楷體" pitchFamily="65" charset="-120"/>
              </a:rPr>
              <a:t>台，</a:t>
            </a:r>
            <a:r>
              <a:rPr lang="zh-TW" altLang="en-US" dirty="0">
                <a:latin typeface="標楷體" pitchFamily="65" charset="-120"/>
                <a:ea typeface="標楷體" pitchFamily="65" charset="-120"/>
              </a:rPr>
              <a:t>希望透過國際</a:t>
            </a:r>
            <a:r>
              <a:rPr lang="zh-TW" altLang="en-US" dirty="0" smtClean="0">
                <a:latin typeface="標楷體" pitchFamily="65" charset="-120"/>
                <a:ea typeface="標楷體" pitchFamily="65" charset="-120"/>
              </a:rPr>
              <a:t>音樂交流</a:t>
            </a:r>
            <a:r>
              <a:rPr lang="zh-TW" altLang="en-US" dirty="0">
                <a:latin typeface="標楷體" pitchFamily="65" charset="-120"/>
                <a:ea typeface="標楷體" pitchFamily="65" charset="-120"/>
              </a:rPr>
              <a:t>，把不同國度的音樂文化引薦至臺灣，同時也把宜蘭在地優質文化藝術推向國際</a:t>
            </a:r>
            <a:r>
              <a:rPr lang="zh-TW" altLang="en-US" dirty="0" smtClean="0">
                <a:latin typeface="標楷體" pitchFamily="65" charset="-120"/>
                <a:ea typeface="標楷體" pitchFamily="65" charset="-120"/>
              </a:rPr>
              <a:t>舞台</a:t>
            </a:r>
            <a:r>
              <a:rPr lang="zh-TW" altLang="en-US" dirty="0">
                <a:latin typeface="標楷體" pitchFamily="65" charset="-120"/>
                <a:ea typeface="標楷體" pitchFamily="65" charset="-120"/>
              </a:rPr>
              <a:t>。</a:t>
            </a:r>
          </a:p>
        </p:txBody>
      </p:sp>
    </p:spTree>
    <p:extLst>
      <p:ext uri="{BB962C8B-B14F-4D97-AF65-F5344CB8AC3E}">
        <p14:creationId xmlns:p14="http://schemas.microsoft.com/office/powerpoint/2010/main" val="175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9770" y="548680"/>
            <a:ext cx="8229600" cy="1066800"/>
          </a:xfrm>
        </p:spPr>
        <p:txBody>
          <a:bodyPr/>
          <a:lstStyle/>
          <a:p>
            <a:pPr marL="571500" indent="-571500">
              <a:buFont typeface="Wingdings" pitchFamily="2" charset="2"/>
              <a:buChar char="Ø"/>
            </a:pPr>
            <a:r>
              <a:rPr lang="zh-TW" altLang="en-US" dirty="0">
                <a:latin typeface="標楷體" pitchFamily="65" charset="-120"/>
                <a:ea typeface="標楷體" pitchFamily="65" charset="-120"/>
              </a:rPr>
              <a:t>當代樂</a:t>
            </a:r>
            <a:r>
              <a:rPr lang="zh-TW" altLang="en-US" dirty="0" smtClean="0">
                <a:latin typeface="標楷體" pitchFamily="65" charset="-120"/>
                <a:ea typeface="標楷體" pitchFamily="65" charset="-120"/>
              </a:rPr>
              <a:t>坊</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現今當代</a:t>
            </a:r>
          </a:p>
        </p:txBody>
      </p:sp>
      <p:sp>
        <p:nvSpPr>
          <p:cNvPr id="3" name="內容版面配置區 2"/>
          <p:cNvSpPr>
            <a:spLocks noGrp="1"/>
          </p:cNvSpPr>
          <p:nvPr>
            <p:ph idx="1"/>
          </p:nvPr>
        </p:nvSpPr>
        <p:spPr>
          <a:xfrm>
            <a:off x="539552" y="1700808"/>
            <a:ext cx="8229600" cy="4325112"/>
          </a:xfrm>
        </p:spPr>
        <p:txBody>
          <a:bodyPr/>
          <a:lstStyle/>
          <a:p>
            <a:pPr marL="109728" indent="0">
              <a:buNone/>
            </a:pPr>
            <a:r>
              <a:rPr lang="zh-TW" altLang="en-US" dirty="0" smtClean="0">
                <a:latin typeface="標楷體" pitchFamily="65" charset="-120"/>
                <a:ea typeface="標楷體" pitchFamily="65" charset="-120"/>
              </a:rPr>
              <a:t>一開始以教育為主要目的，以培育青少年的音樂素養為主，進而使宜蘭</a:t>
            </a:r>
            <a:r>
              <a:rPr lang="zh-TW" altLang="en-US" dirty="0">
                <a:latin typeface="標楷體" pitchFamily="65" charset="-120"/>
                <a:ea typeface="標楷體" pitchFamily="65" charset="-120"/>
              </a:rPr>
              <a:t>學音樂人才</a:t>
            </a:r>
            <a:r>
              <a:rPr lang="zh-TW" altLang="en-US" dirty="0" smtClean="0">
                <a:latin typeface="標楷體" pitchFamily="65" charset="-120"/>
                <a:ea typeface="標楷體" pitchFamily="65" charset="-120"/>
              </a:rPr>
              <a:t>普及率成為全國最高。近年來漸漸</a:t>
            </a:r>
            <a:r>
              <a:rPr lang="zh-TW" altLang="en-US" dirty="0">
                <a:latin typeface="標楷體" pitchFamily="65" charset="-120"/>
                <a:ea typeface="標楷體" pitchFamily="65" charset="-120"/>
              </a:rPr>
              <a:t>轉型為</a:t>
            </a:r>
            <a:r>
              <a:rPr lang="zh-TW" altLang="en-US" dirty="0" smtClean="0">
                <a:latin typeface="標楷體" pitchFamily="65" charset="-120"/>
                <a:ea typeface="標楷體" pitchFamily="65" charset="-120"/>
              </a:rPr>
              <a:t>專業且國際化的樂團，並協助宜蘭市舉辦各種藝文活動，</a:t>
            </a:r>
            <a:r>
              <a:rPr lang="zh-TW" altLang="en-US" dirty="0">
                <a:latin typeface="標楷體" pitchFamily="65" charset="-120"/>
                <a:ea typeface="標楷體" pitchFamily="65" charset="-120"/>
              </a:rPr>
              <a:t>為宜蘭打造國際新視野</a:t>
            </a:r>
            <a:r>
              <a:rPr lang="zh-TW" altLang="en-US" dirty="0" smtClean="0">
                <a:latin typeface="標楷體" pitchFamily="65" charset="-120"/>
                <a:ea typeface="標楷體" pitchFamily="65" charset="-120"/>
              </a:rPr>
              <a:t>。例如</a:t>
            </a:r>
            <a:r>
              <a:rPr lang="zh-TW" altLang="en-US" dirty="0">
                <a:latin typeface="標楷體" pitchFamily="65" charset="-120"/>
                <a:ea typeface="標楷體" pitchFamily="65" charset="-120"/>
              </a:rPr>
              <a:t>丟丟</a:t>
            </a:r>
            <a:r>
              <a:rPr lang="zh-TW" altLang="en-US" dirty="0" smtClean="0">
                <a:latin typeface="標楷體" pitchFamily="65" charset="-120"/>
                <a:ea typeface="標楷體" pitchFamily="65" charset="-120"/>
              </a:rPr>
              <a:t>銅蘭城國際音樂節及童玩節之接洽及演出。</a:t>
            </a:r>
            <a:endParaRPr lang="zh-TW" altLang="en-US" dirty="0">
              <a:latin typeface="標楷體" pitchFamily="65" charset="-120"/>
              <a:ea typeface="標楷體" pitchFamily="65" charset="-120"/>
            </a:endParaRPr>
          </a:p>
          <a:p>
            <a:pPr marL="109728" indent="0">
              <a:buNone/>
            </a:pPr>
            <a:endParaRPr lang="zh-TW" altLang="en-US" dirty="0">
              <a:latin typeface="標楷體" pitchFamily="65" charset="-120"/>
              <a:ea typeface="標楷體" pitchFamily="65" charset="-12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221088"/>
            <a:ext cx="539774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C5346600-2C0F-45E6-B762-043761E9B566}" type="slidenum">
              <a:rPr lang="zh-TW" altLang="en-US" smtClean="0"/>
              <a:t>16</a:t>
            </a:fld>
            <a:endParaRPr lang="zh-TW" altLang="en-US"/>
          </a:p>
        </p:txBody>
      </p:sp>
    </p:spTree>
    <p:extLst>
      <p:ext uri="{BB962C8B-B14F-4D97-AF65-F5344CB8AC3E}">
        <p14:creationId xmlns:p14="http://schemas.microsoft.com/office/powerpoint/2010/main" val="396944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066800"/>
          </a:xfrm>
        </p:spPr>
        <p:txBody>
          <a:bodyPr/>
          <a:lstStyle/>
          <a:p>
            <a:pPr marL="571500" indent="-571500">
              <a:buFont typeface="Wingdings" pitchFamily="2" charset="2"/>
              <a:buChar char="Ø"/>
            </a:pPr>
            <a:r>
              <a:rPr lang="zh-TW" altLang="en-US" dirty="0">
                <a:latin typeface="標楷體" pitchFamily="65" charset="-120"/>
                <a:ea typeface="標楷體" pitchFamily="65" charset="-120"/>
              </a:rPr>
              <a:t>一</a:t>
            </a:r>
            <a:r>
              <a:rPr lang="zh-TW" altLang="en-US" dirty="0" smtClean="0">
                <a:latin typeface="標楷體" pitchFamily="65" charset="-120"/>
                <a:ea typeface="標楷體" pitchFamily="65" charset="-120"/>
              </a:rPr>
              <a:t>位愛樂</a:t>
            </a:r>
            <a:r>
              <a:rPr lang="zh-TW" altLang="en-US" dirty="0">
                <a:latin typeface="標楷體" pitchFamily="65" charset="-120"/>
                <a:ea typeface="標楷體" pitchFamily="65" charset="-120"/>
              </a:rPr>
              <a:t>人士的</a:t>
            </a:r>
            <a:r>
              <a:rPr lang="zh-TW" altLang="en-US" dirty="0" smtClean="0">
                <a:latin typeface="標楷體" pitchFamily="65" charset="-120"/>
                <a:ea typeface="標楷體" pitchFamily="65" charset="-120"/>
              </a:rPr>
              <a:t>冀望</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67544" y="1844824"/>
            <a:ext cx="8229600" cy="4325112"/>
          </a:xfrm>
        </p:spPr>
        <p:txBody>
          <a:bodyPr>
            <a:normAutofit/>
          </a:bodyPr>
          <a:lstStyle/>
          <a:p>
            <a:pPr marL="109728" indent="0">
              <a:buNone/>
            </a:pPr>
            <a:r>
              <a:rPr lang="zh-TW" altLang="en-US" dirty="0" smtClean="0">
                <a:latin typeface="標楷體" pitchFamily="65" charset="-120"/>
                <a:ea typeface="標楷體" pitchFamily="65" charset="-120"/>
              </a:rPr>
              <a:t>執行長李建興老師感嘆台灣人</a:t>
            </a:r>
            <a:r>
              <a:rPr lang="zh-TW" altLang="en-US" dirty="0">
                <a:latin typeface="標楷體" pitchFamily="65" charset="-120"/>
                <a:ea typeface="標楷體" pitchFamily="65" charset="-120"/>
              </a:rPr>
              <a:t>對於音樂</a:t>
            </a:r>
            <a:r>
              <a:rPr lang="zh-TW" altLang="en-US" dirty="0" smtClean="0">
                <a:latin typeface="標楷體" pitchFamily="65" charset="-120"/>
                <a:ea typeface="標楷體" pitchFamily="65" charset="-120"/>
              </a:rPr>
              <a:t>藝術的</a:t>
            </a:r>
            <a:r>
              <a:rPr lang="zh-TW" altLang="en-US" dirty="0">
                <a:latin typeface="標楷體" pitchFamily="65" charset="-120"/>
                <a:ea typeface="標楷體" pitchFamily="65" charset="-120"/>
              </a:rPr>
              <a:t>支持意識薄弱，</a:t>
            </a:r>
            <a:r>
              <a:rPr lang="zh-TW" altLang="en-US" dirty="0" smtClean="0">
                <a:latin typeface="標楷體" pitchFamily="65" charset="-120"/>
                <a:ea typeface="標楷體" pitchFamily="65" charset="-120"/>
              </a:rPr>
              <a:t>希望能藉由當代所推行的音樂活動喚醒</a:t>
            </a:r>
            <a:r>
              <a:rPr lang="zh-TW" altLang="en-US" dirty="0">
                <a:latin typeface="標楷體" pitchFamily="65" charset="-120"/>
                <a:ea typeface="標楷體" pitchFamily="65" charset="-120"/>
              </a:rPr>
              <a:t>台人意識</a:t>
            </a:r>
            <a:r>
              <a:rPr lang="zh-TW" altLang="en-US" dirty="0" smtClean="0">
                <a:latin typeface="標楷體" pitchFamily="65" charset="-120"/>
                <a:ea typeface="標楷體" pitchFamily="65" charset="-120"/>
              </a:rPr>
              <a:t>。而如今台灣</a:t>
            </a:r>
            <a:r>
              <a:rPr lang="zh-TW" altLang="en-US" dirty="0">
                <a:latin typeface="標楷體" pitchFamily="65" charset="-120"/>
                <a:ea typeface="標楷體" pitchFamily="65" charset="-120"/>
              </a:rPr>
              <a:t>音樂</a:t>
            </a:r>
            <a:r>
              <a:rPr lang="zh-TW" altLang="en-US" dirty="0" smtClean="0">
                <a:latin typeface="標楷體" pitchFamily="65" charset="-120"/>
                <a:ea typeface="標楷體" pitchFamily="65" charset="-120"/>
              </a:rPr>
              <a:t>人才已愈來愈多，</a:t>
            </a:r>
            <a:r>
              <a:rPr lang="zh-TW" altLang="en-US" dirty="0">
                <a:latin typeface="標楷體" pitchFamily="65" charset="-120"/>
                <a:ea typeface="標楷體" pitchFamily="65" charset="-120"/>
              </a:rPr>
              <a:t>問題</a:t>
            </a:r>
            <a:r>
              <a:rPr lang="zh-TW" altLang="en-US" dirty="0" smtClean="0">
                <a:latin typeface="標楷體" pitchFamily="65" charset="-120"/>
                <a:ea typeface="標楷體" pitchFamily="65" charset="-120"/>
              </a:rPr>
              <a:t>在於</a:t>
            </a:r>
            <a:r>
              <a:rPr lang="zh-TW" altLang="en-US" dirty="0">
                <a:latin typeface="標楷體" pitchFamily="65" charset="-120"/>
                <a:ea typeface="標楷體" pitchFamily="65" charset="-120"/>
              </a:rPr>
              <a:t>音樂市場的規模不夠大</a:t>
            </a:r>
            <a:r>
              <a:rPr lang="zh-TW" altLang="en-US" dirty="0" smtClean="0">
                <a:latin typeface="標楷體" pitchFamily="65" charset="-120"/>
                <a:ea typeface="標楷體" pitchFamily="65" charset="-120"/>
              </a:rPr>
              <a:t>，希望大家能願意以實質的方式支持</a:t>
            </a:r>
            <a:r>
              <a:rPr lang="zh-TW" altLang="en-US" dirty="0">
                <a:latin typeface="標楷體" pitchFamily="65" charset="-120"/>
                <a:ea typeface="標楷體" pitchFamily="65" charset="-120"/>
              </a:rPr>
              <a:t>藝術活動</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17</a:t>
            </a:fld>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933056"/>
            <a:ext cx="2280217" cy="242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59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229600" cy="1066800"/>
          </a:xfrm>
        </p:spPr>
        <p:txBody>
          <a:bodyPr/>
          <a:lstStyle/>
          <a:p>
            <a:pPr marL="571500" indent="-571500">
              <a:buFont typeface="Wingdings" pitchFamily="2" charset="2"/>
              <a:buChar char="Ø"/>
            </a:pPr>
            <a:r>
              <a:rPr lang="zh-TW" altLang="en-US" dirty="0" smtClean="0">
                <a:latin typeface="標楷體" pitchFamily="65" charset="-120"/>
                <a:ea typeface="標楷體" pitchFamily="65" charset="-120"/>
              </a:rPr>
              <a:t>實地訪談</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295871" y="1484784"/>
            <a:ext cx="8229600" cy="4325112"/>
          </a:xfrm>
        </p:spPr>
        <p:txBody>
          <a:bodyPr/>
          <a:lstStyle/>
          <a:p>
            <a:pPr marL="109728" indent="0">
              <a:buNone/>
            </a:pPr>
            <a:r>
              <a:rPr lang="zh-TW" altLang="en-US" dirty="0">
                <a:latin typeface="標楷體" pitchFamily="65" charset="-120"/>
                <a:ea typeface="標楷體" pitchFamily="65" charset="-120"/>
              </a:rPr>
              <a:t>二零一七年二月八號，在一個風和日麗的早晨，和兩位當代樂坊的靈魂人物相約在總監的菜園，感謝藝術總監陳文隆先生及執行長李建興老師提供的書面資料及清楚的口頭簡介，讓我們對當代樂坊有了更深的認識。</a:t>
            </a:r>
          </a:p>
          <a:p>
            <a:pPr marL="109728" indent="0">
              <a:buNone/>
            </a:pPr>
            <a:endParaRPr lang="zh-TW" altLang="en-US" dirty="0"/>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18</a:t>
            </a:fld>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429000"/>
            <a:ext cx="1465064" cy="320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429000"/>
            <a:ext cx="4283197" cy="320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67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548680"/>
            <a:ext cx="8229600" cy="1066800"/>
          </a:xfrm>
        </p:spPr>
        <p:txBody>
          <a:bodyPr/>
          <a:lstStyle/>
          <a:p>
            <a:pPr marL="571500" indent="-571500">
              <a:buFont typeface="Wingdings" pitchFamily="2" charset="2"/>
              <a:buChar char="Ø"/>
            </a:pPr>
            <a:r>
              <a:rPr lang="zh-TW" altLang="en-US" dirty="0">
                <a:latin typeface="標楷體" pitchFamily="65" charset="-120"/>
                <a:ea typeface="標楷體" pitchFamily="65" charset="-120"/>
              </a:rPr>
              <a:t>資料蒐集及製作簡報過程</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4824"/>
            <a:ext cx="457090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910" y="3789040"/>
            <a:ext cx="4910887" cy="276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sz="quarter" idx="12"/>
          </p:nvPr>
        </p:nvSpPr>
        <p:spPr/>
        <p:txBody>
          <a:bodyPr/>
          <a:lstStyle/>
          <a:p>
            <a:fld id="{C5346600-2C0F-45E6-B762-043761E9B566}" type="slidenum">
              <a:rPr lang="zh-TW" altLang="en-US" smtClean="0"/>
              <a:t>19</a:t>
            </a:fld>
            <a:endParaRPr lang="zh-TW" altLang="en-US"/>
          </a:p>
        </p:txBody>
      </p:sp>
    </p:spTree>
    <p:extLst>
      <p:ext uri="{BB962C8B-B14F-4D97-AF65-F5344CB8AC3E}">
        <p14:creationId xmlns:p14="http://schemas.microsoft.com/office/powerpoint/2010/main" val="27771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48680"/>
            <a:ext cx="8229600" cy="1066800"/>
          </a:xfrm>
        </p:spPr>
        <p:txBody>
          <a:bodyPr/>
          <a:lstStyle/>
          <a:p>
            <a:r>
              <a:rPr lang="zh-TW" altLang="en-US" dirty="0" smtClean="0">
                <a:latin typeface="標楷體" pitchFamily="65" charset="-120"/>
                <a:ea typeface="標楷體" pitchFamily="65" charset="-120"/>
              </a:rPr>
              <a:t>目次</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611560" y="1916832"/>
            <a:ext cx="8229600" cy="4325112"/>
          </a:xfrm>
        </p:spPr>
        <p:txBody>
          <a:bodyPr>
            <a:normAutofit/>
          </a:bodyPr>
          <a:lstStyle/>
          <a:p>
            <a:pPr marL="457200" indent="-457200">
              <a:buFont typeface="Wingdings" pitchFamily="2" charset="2"/>
              <a:buChar char="Ø"/>
            </a:pPr>
            <a:r>
              <a:rPr lang="zh-TW" altLang="en-US" sz="3200" dirty="0" smtClean="0">
                <a:latin typeface="標楷體" pitchFamily="65" charset="-120"/>
                <a:ea typeface="標楷體" pitchFamily="65" charset="-120"/>
              </a:rPr>
              <a:t>訪談動機及過程</a:t>
            </a:r>
            <a:endParaRPr lang="en-US" altLang="zh-TW" sz="3200" dirty="0">
              <a:latin typeface="標楷體" pitchFamily="65" charset="-120"/>
              <a:ea typeface="標楷體" pitchFamily="65" charset="-120"/>
            </a:endParaRPr>
          </a:p>
          <a:p>
            <a:pPr marL="457200" indent="-457200">
              <a:buFont typeface="Wingdings" pitchFamily="2" charset="2"/>
              <a:buChar char="Ø"/>
            </a:pPr>
            <a:r>
              <a:rPr lang="zh-TW" altLang="en-US" sz="3200" dirty="0" smtClean="0">
                <a:latin typeface="標楷體" pitchFamily="65" charset="-120"/>
                <a:ea typeface="標楷體" pitchFamily="65" charset="-120"/>
              </a:rPr>
              <a:t>當代樂坊</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緣起</a:t>
            </a:r>
            <a:endParaRPr lang="en-US" altLang="zh-TW" sz="3200" dirty="0">
              <a:latin typeface="標楷體" pitchFamily="65" charset="-120"/>
              <a:ea typeface="標楷體" pitchFamily="65" charset="-120"/>
            </a:endParaRPr>
          </a:p>
          <a:p>
            <a:pPr marL="457200" indent="-457200">
              <a:buFont typeface="Wingdings" pitchFamily="2" charset="2"/>
              <a:buChar char="Ø"/>
            </a:pPr>
            <a:r>
              <a:rPr lang="zh-TW" altLang="en-US" sz="3200" dirty="0" smtClean="0">
                <a:latin typeface="標楷體" pitchFamily="65" charset="-120"/>
                <a:ea typeface="標楷體" pitchFamily="65" charset="-120"/>
              </a:rPr>
              <a:t>當代樂坊</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簡介</a:t>
            </a:r>
            <a:endParaRPr lang="en-US" altLang="zh-TW" sz="3200" dirty="0">
              <a:latin typeface="標楷體" pitchFamily="65" charset="-120"/>
              <a:ea typeface="標楷體" pitchFamily="65" charset="-120"/>
            </a:endParaRPr>
          </a:p>
          <a:p>
            <a:pPr marL="457200" indent="-457200">
              <a:buFont typeface="Wingdings" pitchFamily="2" charset="2"/>
              <a:buChar char="Ø"/>
            </a:pPr>
            <a:r>
              <a:rPr lang="zh-TW" altLang="en-US" sz="3200" dirty="0" smtClean="0">
                <a:latin typeface="標楷體" pitchFamily="65" charset="-120"/>
                <a:ea typeface="標楷體" pitchFamily="65" charset="-120"/>
              </a:rPr>
              <a:t>當代樂坊</a:t>
            </a:r>
            <a:r>
              <a:rPr lang="en-US" altLang="zh-TW" sz="3200" dirty="0" smtClean="0">
                <a:latin typeface="標楷體" pitchFamily="65" charset="-120"/>
                <a:ea typeface="標楷體" pitchFamily="65" charset="-120"/>
              </a:rPr>
              <a:t>---</a:t>
            </a:r>
            <a:r>
              <a:rPr lang="zh-TW" altLang="en-US" sz="3200" dirty="0">
                <a:latin typeface="標楷體" pitchFamily="65" charset="-120"/>
                <a:ea typeface="標楷體" pitchFamily="65" charset="-120"/>
              </a:rPr>
              <a:t>遠洋</a:t>
            </a:r>
            <a:r>
              <a:rPr lang="zh-TW" altLang="en-US" sz="3200" dirty="0" smtClean="0">
                <a:latin typeface="標楷體" pitchFamily="65" charset="-120"/>
                <a:ea typeface="標楷體" pitchFamily="65" charset="-120"/>
              </a:rPr>
              <a:t>國際</a:t>
            </a:r>
            <a:endParaRPr lang="en-US" altLang="zh-TW" sz="3200" dirty="0">
              <a:latin typeface="標楷體" pitchFamily="65" charset="-120"/>
              <a:ea typeface="標楷體" pitchFamily="65" charset="-120"/>
            </a:endParaRPr>
          </a:p>
          <a:p>
            <a:pPr marL="457200" indent="-457200">
              <a:buFont typeface="Wingdings" pitchFamily="2" charset="2"/>
              <a:buChar char="Ø"/>
            </a:pPr>
            <a:r>
              <a:rPr lang="zh-TW" altLang="en-US" sz="3200" dirty="0" smtClean="0">
                <a:latin typeface="標楷體" pitchFamily="65" charset="-120"/>
                <a:ea typeface="標楷體" pitchFamily="65" charset="-120"/>
              </a:rPr>
              <a:t>當代</a:t>
            </a:r>
            <a:r>
              <a:rPr lang="zh-TW" altLang="en-US" sz="3200" dirty="0">
                <a:latin typeface="標楷體" pitchFamily="65" charset="-120"/>
                <a:ea typeface="標楷體" pitchFamily="65" charset="-120"/>
              </a:rPr>
              <a:t>樂坊</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殊榮</a:t>
            </a:r>
            <a:endParaRPr lang="en-US" altLang="zh-TW" sz="3200" dirty="0" smtClean="0">
              <a:latin typeface="標楷體" pitchFamily="65" charset="-120"/>
              <a:ea typeface="標楷體" pitchFamily="65" charset="-120"/>
            </a:endParaRPr>
          </a:p>
          <a:p>
            <a:pPr marL="457200" indent="-457200">
              <a:buFont typeface="Wingdings" pitchFamily="2" charset="2"/>
              <a:buChar char="Ø"/>
            </a:pPr>
            <a:r>
              <a:rPr lang="zh-TW" altLang="en-US" sz="3200" dirty="0">
                <a:latin typeface="標楷體" pitchFamily="65" charset="-120"/>
                <a:ea typeface="標楷體" pitchFamily="65" charset="-120"/>
              </a:rPr>
              <a:t>當代樂坊</a:t>
            </a:r>
            <a:r>
              <a:rPr lang="en-US" altLang="zh-TW" sz="3200" dirty="0">
                <a:latin typeface="標楷體" pitchFamily="65" charset="-120"/>
                <a:ea typeface="標楷體" pitchFamily="65" charset="-120"/>
              </a:rPr>
              <a:t>---</a:t>
            </a:r>
            <a:r>
              <a:rPr lang="zh-TW" altLang="en-US" sz="3200" dirty="0" smtClean="0">
                <a:latin typeface="標楷體" pitchFamily="65" charset="-120"/>
                <a:ea typeface="標楷體" pitchFamily="65" charset="-120"/>
              </a:rPr>
              <a:t>瓶頸</a:t>
            </a:r>
            <a:endParaRPr lang="en-US" altLang="zh-TW" sz="3200" dirty="0" smtClean="0">
              <a:latin typeface="標楷體" pitchFamily="65" charset="-120"/>
              <a:ea typeface="標楷體" pitchFamily="65" charset="-120"/>
            </a:endParaRPr>
          </a:p>
          <a:p>
            <a:pPr marL="0" indent="0">
              <a:buNone/>
            </a:pPr>
            <a:endParaRPr lang="zh-TW" altLang="en-US" sz="3200" dirty="0" smtClean="0">
              <a:latin typeface="標楷體" pitchFamily="65" charset="-120"/>
              <a:ea typeface="標楷體" pitchFamily="65" charset="-120"/>
            </a:endParaRPr>
          </a:p>
          <a:p>
            <a:pPr marL="0" indent="0">
              <a:buNone/>
            </a:pPr>
            <a:endParaRPr lang="en-US" altLang="zh-TW" dirty="0" smtClean="0">
              <a:latin typeface="標楷體" pitchFamily="65" charset="-120"/>
              <a:ea typeface="標楷體" pitchFamily="65" charset="-120"/>
            </a:endParaRP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2</a:t>
            </a:fld>
            <a:endParaRPr lang="zh-TW" altLang="en-US"/>
          </a:p>
        </p:txBody>
      </p:sp>
    </p:spTree>
    <p:extLst>
      <p:ext uri="{BB962C8B-B14F-4D97-AF65-F5344CB8AC3E}">
        <p14:creationId xmlns:p14="http://schemas.microsoft.com/office/powerpoint/2010/main" val="209658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48680"/>
            <a:ext cx="8229600" cy="1066800"/>
          </a:xfrm>
        </p:spPr>
        <p:txBody>
          <a:bodyPr/>
          <a:lstStyle/>
          <a:p>
            <a:pPr marL="571500" indent="-571500">
              <a:buFont typeface="Wingdings" pitchFamily="2" charset="2"/>
              <a:buChar char="Ø"/>
            </a:pPr>
            <a:r>
              <a:rPr lang="zh-TW" altLang="en-US" dirty="0" smtClean="0">
                <a:latin typeface="標楷體" pitchFamily="65" charset="-120"/>
                <a:ea typeface="標楷體" pitchFamily="65" charset="-120"/>
              </a:rPr>
              <a:t>心得</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395536" y="1628800"/>
            <a:ext cx="8435280" cy="4873728"/>
          </a:xfrm>
        </p:spPr>
        <p:txBody>
          <a:bodyPr>
            <a:normAutofit/>
          </a:bodyPr>
          <a:lstStyle/>
          <a:p>
            <a:pPr marL="109728" indent="0">
              <a:buNone/>
            </a:pPr>
            <a:r>
              <a:rPr lang="zh-TW" altLang="en-US" dirty="0" smtClean="0">
                <a:latin typeface="標楷體" pitchFamily="65" charset="-120"/>
                <a:ea typeface="標楷體" pitchFamily="65" charset="-120"/>
              </a:rPr>
              <a:t>透過此次的訪談讓我們深入的了解到當代樂坊創</a:t>
            </a:r>
            <a:r>
              <a:rPr lang="zh-TW" altLang="en-US" dirty="0">
                <a:latin typeface="標楷體" pitchFamily="65" charset="-120"/>
                <a:ea typeface="標楷體" pitchFamily="65" charset="-120"/>
              </a:rPr>
              <a:t>團的初衷及</a:t>
            </a:r>
            <a:r>
              <a:rPr lang="zh-TW" altLang="en-US" dirty="0" smtClean="0">
                <a:latin typeface="標楷體" pitchFamily="65" charset="-120"/>
                <a:ea typeface="標楷體" pitchFamily="65" charset="-120"/>
              </a:rPr>
              <a:t>其中所經歷</a:t>
            </a:r>
            <a:r>
              <a:rPr lang="zh-TW" altLang="en-US" dirty="0">
                <a:latin typeface="標楷體" pitchFamily="65" charset="-120"/>
                <a:ea typeface="標楷體" pitchFamily="65" charset="-120"/>
              </a:rPr>
              <a:t>的種種難題</a:t>
            </a:r>
            <a:r>
              <a:rPr lang="zh-TW" altLang="en-US" dirty="0" smtClean="0">
                <a:latin typeface="標楷體" pitchFamily="65" charset="-120"/>
                <a:ea typeface="標楷體" pitchFamily="65" charset="-120"/>
              </a:rPr>
              <a:t>，更</a:t>
            </a:r>
            <a:r>
              <a:rPr lang="zh-TW" altLang="en-US" dirty="0">
                <a:latin typeface="標楷體" pitchFamily="65" charset="-120"/>
                <a:ea typeface="標楷體" pitchFamily="65" charset="-120"/>
              </a:rPr>
              <a:t>讓我們學習</a:t>
            </a:r>
            <a:r>
              <a:rPr lang="zh-TW" altLang="en-US" dirty="0" smtClean="0">
                <a:latin typeface="標楷體" pitchFamily="65" charset="-120"/>
                <a:ea typeface="標楷體" pitchFamily="65" charset="-120"/>
              </a:rPr>
              <a:t>到了藝術</a:t>
            </a:r>
            <a:r>
              <a:rPr lang="zh-TW" altLang="en-US" dirty="0">
                <a:latin typeface="標楷體" pitchFamily="65" charset="-120"/>
                <a:ea typeface="標楷體" pitchFamily="65" charset="-120"/>
              </a:rPr>
              <a:t>總監陳文隆先生及執行長李建興老師等人對於音樂</a:t>
            </a:r>
            <a:r>
              <a:rPr lang="zh-TW" altLang="en-US" dirty="0" smtClean="0">
                <a:latin typeface="標楷體" pitchFamily="65" charset="-120"/>
                <a:ea typeface="標楷體" pitchFamily="65" charset="-120"/>
              </a:rPr>
              <a:t>的</a:t>
            </a:r>
            <a:r>
              <a:rPr lang="zh-TW" altLang="en-US" dirty="0">
                <a:latin typeface="標楷體" pitchFamily="65" charset="-120"/>
                <a:ea typeface="標楷體" pitchFamily="65" charset="-120"/>
              </a:rPr>
              <a:t>執著</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這種無私奉獻的精神，值得我們效仿</a:t>
            </a:r>
            <a:r>
              <a:rPr lang="zh-TW" altLang="en-US" dirty="0" smtClean="0">
                <a:latin typeface="標楷體" pitchFamily="65" charset="-120"/>
                <a:ea typeface="標楷體" pitchFamily="65" charset="-120"/>
              </a:rPr>
              <a:t>。所以我們深信，只要做自己想做的事，並且堅持，一點一滴慢慢前進，假以時日，一定</a:t>
            </a:r>
            <a:r>
              <a:rPr lang="zh-TW" altLang="en-US" dirty="0">
                <a:latin typeface="標楷體" pitchFamily="65" charset="-120"/>
                <a:ea typeface="標楷體" pitchFamily="65" charset="-120"/>
              </a:rPr>
              <a:t>會到達夢想的終點</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109728" indent="0">
              <a:buNone/>
            </a:pPr>
            <a:r>
              <a:rPr lang="zh-TW" altLang="en-US" dirty="0" smtClean="0">
                <a:latin typeface="標楷體" pitchFamily="65" charset="-120"/>
                <a:ea typeface="標楷體" pitchFamily="65" charset="-120"/>
              </a:rPr>
              <a:t>音樂</a:t>
            </a:r>
            <a:r>
              <a:rPr lang="zh-TW" altLang="en-US" dirty="0">
                <a:latin typeface="標楷體" pitchFamily="65" charset="-120"/>
                <a:ea typeface="標楷體" pitchFamily="65" charset="-120"/>
              </a:rPr>
              <a:t>，是跨越國際的語言</a:t>
            </a:r>
            <a:r>
              <a:rPr lang="zh-TW" altLang="en-US" dirty="0" smtClean="0">
                <a:latin typeface="標楷體" pitchFamily="65" charset="-120"/>
                <a:ea typeface="標楷體" pitchFamily="65" charset="-120"/>
              </a:rPr>
              <a:t>，當代樂坊用</a:t>
            </a:r>
            <a:r>
              <a:rPr lang="zh-TW" altLang="en-US" dirty="0">
                <a:latin typeface="標楷體" pitchFamily="65" charset="-120"/>
                <a:ea typeface="標楷體" pitchFamily="65" charset="-120"/>
              </a:rPr>
              <a:t>美麗的</a:t>
            </a:r>
            <a:r>
              <a:rPr lang="zh-TW" altLang="en-US" dirty="0" smtClean="0">
                <a:latin typeface="標楷體" pitchFamily="65" charset="-120"/>
                <a:ea typeface="標楷體" pitchFamily="65" charset="-120"/>
              </a:rPr>
              <a:t>音符</a:t>
            </a:r>
            <a:endParaRPr lang="en-US" altLang="zh-TW" dirty="0" smtClean="0">
              <a:latin typeface="標楷體" pitchFamily="65" charset="-120"/>
              <a:ea typeface="標楷體" pitchFamily="65" charset="-120"/>
            </a:endParaRPr>
          </a:p>
          <a:p>
            <a:pPr marL="109728" indent="0">
              <a:buNone/>
            </a:pPr>
            <a:r>
              <a:rPr lang="zh-TW" altLang="en-US" dirty="0" smtClean="0">
                <a:latin typeface="標楷體" pitchFamily="65" charset="-120"/>
                <a:ea typeface="標楷體" pitchFamily="65" charset="-120"/>
              </a:rPr>
              <a:t>，消彌不同</a:t>
            </a:r>
            <a:r>
              <a:rPr lang="zh-TW" altLang="en-US" dirty="0">
                <a:latin typeface="標楷體" pitchFamily="65" charset="-120"/>
                <a:ea typeface="標楷體" pitchFamily="65" charset="-120"/>
              </a:rPr>
              <a:t>文化、膚色、年齡間的差異，讓社會大眾「聽見」生命的</a:t>
            </a:r>
            <a:r>
              <a:rPr lang="zh-TW" altLang="en-US" dirty="0" smtClean="0">
                <a:latin typeface="標楷體" pitchFamily="65" charset="-120"/>
                <a:ea typeface="標楷體" pitchFamily="65" charset="-120"/>
              </a:rPr>
              <a:t>感動。</a:t>
            </a: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20</a:t>
            </a:fld>
            <a:endParaRPr lang="zh-TW" altLang="en-US"/>
          </a:p>
        </p:txBody>
      </p:sp>
    </p:spTree>
    <p:extLst>
      <p:ext uri="{BB962C8B-B14F-4D97-AF65-F5344CB8AC3E}">
        <p14:creationId xmlns:p14="http://schemas.microsoft.com/office/powerpoint/2010/main" val="16024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145"/>
          <a:stretch/>
        </p:blipFill>
        <p:spPr bwMode="auto">
          <a:xfrm>
            <a:off x="2555776" y="3140968"/>
            <a:ext cx="3717800" cy="233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457200" y="1143000"/>
            <a:ext cx="154360" cy="53752"/>
          </a:xfrm>
        </p:spPr>
        <p:txBody>
          <a:bodyPr>
            <a:normAutofit fontScale="90000"/>
          </a:bodyPr>
          <a:lstStyle/>
          <a:p>
            <a:endParaRPr lang="zh-TW" altLang="en-US" dirty="0"/>
          </a:p>
        </p:txBody>
      </p:sp>
      <p:sp>
        <p:nvSpPr>
          <p:cNvPr id="3" name="內容版面配置區 2"/>
          <p:cNvSpPr>
            <a:spLocks noGrp="1"/>
          </p:cNvSpPr>
          <p:nvPr>
            <p:ph idx="1"/>
          </p:nvPr>
        </p:nvSpPr>
        <p:spPr>
          <a:xfrm>
            <a:off x="2574627" y="1556792"/>
            <a:ext cx="3816424" cy="1251584"/>
          </a:xfrm>
        </p:spPr>
        <p:txBody>
          <a:bodyPr>
            <a:normAutofit/>
          </a:bodyPr>
          <a:lstStyle/>
          <a:p>
            <a:pPr marL="109728" indent="0">
              <a:buNone/>
            </a:pPr>
            <a:r>
              <a:rPr lang="zh-TW" altLang="en-US" sz="6600" dirty="0" smtClean="0">
                <a:latin typeface="標楷體" pitchFamily="65" charset="-120"/>
                <a:ea typeface="標楷體" pitchFamily="65" charset="-120"/>
              </a:rPr>
              <a:t>謝謝</a:t>
            </a:r>
            <a:r>
              <a:rPr lang="zh-TW" altLang="en-US" sz="6600" dirty="0">
                <a:latin typeface="標楷體" pitchFamily="65" charset="-120"/>
                <a:ea typeface="標楷體" pitchFamily="65" charset="-120"/>
              </a:rPr>
              <a:t>大家</a:t>
            </a:r>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21</a:t>
            </a:fld>
            <a:endParaRPr lang="zh-TW" altLang="en-US"/>
          </a:p>
        </p:txBody>
      </p:sp>
    </p:spTree>
    <p:extLst>
      <p:ext uri="{BB962C8B-B14F-4D97-AF65-F5344CB8AC3E}">
        <p14:creationId xmlns:p14="http://schemas.microsoft.com/office/powerpoint/2010/main" val="39051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548680"/>
            <a:ext cx="8229600" cy="1066800"/>
          </a:xfrm>
        </p:spPr>
        <p:txBody>
          <a:bodyPr/>
          <a:lstStyle/>
          <a:p>
            <a:r>
              <a:rPr lang="zh-TW" altLang="en-US" dirty="0" smtClean="0">
                <a:latin typeface="標楷體" pitchFamily="65" charset="-120"/>
                <a:ea typeface="標楷體" pitchFamily="65" charset="-120"/>
              </a:rPr>
              <a:t>目次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續</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67544" y="1916832"/>
            <a:ext cx="8229600" cy="4325112"/>
          </a:xfrm>
        </p:spPr>
        <p:txBody>
          <a:bodyPr>
            <a:normAutofit/>
          </a:bodyPr>
          <a:lstStyle/>
          <a:p>
            <a:pPr>
              <a:buFont typeface="Wingdings" pitchFamily="2" charset="2"/>
              <a:buChar char="Ø"/>
            </a:pPr>
            <a:r>
              <a:rPr lang="zh-TW" altLang="en-US" sz="3200" dirty="0" smtClean="0">
                <a:latin typeface="標楷體" pitchFamily="65" charset="-120"/>
                <a:ea typeface="標楷體" pitchFamily="65" charset="-120"/>
              </a:rPr>
              <a:t> 當代</a:t>
            </a:r>
            <a:r>
              <a:rPr lang="zh-TW" altLang="en-US" sz="3200" dirty="0">
                <a:latin typeface="標楷體" pitchFamily="65" charset="-120"/>
                <a:ea typeface="標楷體" pitchFamily="65" charset="-120"/>
              </a:rPr>
              <a:t>樂坊</a:t>
            </a:r>
            <a:r>
              <a:rPr lang="en-US" altLang="zh-TW" sz="3200" dirty="0">
                <a:latin typeface="標楷體" pitchFamily="65" charset="-120"/>
                <a:ea typeface="標楷體" pitchFamily="65" charset="-120"/>
              </a:rPr>
              <a:t>---</a:t>
            </a:r>
            <a:r>
              <a:rPr lang="zh-TW" altLang="en-US" sz="3200" dirty="0" smtClean="0">
                <a:latin typeface="標楷體" pitchFamily="65" charset="-120"/>
                <a:ea typeface="標楷體" pitchFamily="65" charset="-120"/>
              </a:rPr>
              <a:t>轉型</a:t>
            </a:r>
            <a:endParaRPr lang="en-US" altLang="zh-TW" sz="3200" dirty="0" smtClean="0">
              <a:latin typeface="標楷體" pitchFamily="65" charset="-120"/>
              <a:ea typeface="標楷體" pitchFamily="65" charset="-120"/>
            </a:endParaRPr>
          </a:p>
          <a:p>
            <a:pPr>
              <a:buFont typeface="Wingdings" pitchFamily="2" charset="2"/>
              <a:buChar char="Ø"/>
            </a:pPr>
            <a:r>
              <a:rPr lang="zh-TW" altLang="en-US" sz="3200" dirty="0" smtClean="0">
                <a:latin typeface="標楷體" pitchFamily="65" charset="-120"/>
                <a:ea typeface="標楷體" pitchFamily="65" charset="-120"/>
              </a:rPr>
              <a:t> 當代</a:t>
            </a:r>
            <a:r>
              <a:rPr lang="zh-TW" altLang="en-US" sz="3200" dirty="0">
                <a:latin typeface="標楷體" pitchFamily="65" charset="-120"/>
                <a:ea typeface="標楷體" pitchFamily="65" charset="-120"/>
              </a:rPr>
              <a:t>樂坊</a:t>
            </a:r>
            <a:r>
              <a:rPr lang="en-US" altLang="zh-TW" sz="3200" dirty="0" smtClean="0">
                <a:latin typeface="標楷體" pitchFamily="65" charset="-120"/>
                <a:ea typeface="標楷體" pitchFamily="65" charset="-120"/>
              </a:rPr>
              <a:t>---</a:t>
            </a:r>
            <a:r>
              <a:rPr lang="zh-TW" altLang="en-US" sz="3200" dirty="0">
                <a:latin typeface="標楷體" pitchFamily="65" charset="-120"/>
                <a:ea typeface="標楷體" pitchFamily="65" charset="-120"/>
              </a:rPr>
              <a:t>在地</a:t>
            </a:r>
            <a:r>
              <a:rPr lang="zh-TW" altLang="en-US" sz="3200" dirty="0" smtClean="0">
                <a:latin typeface="標楷體" pitchFamily="65" charset="-120"/>
                <a:ea typeface="標楷體" pitchFamily="65" charset="-120"/>
              </a:rPr>
              <a:t>全球化</a:t>
            </a:r>
            <a:endParaRPr lang="en-US" altLang="zh-TW" sz="3200" dirty="0" smtClean="0">
              <a:latin typeface="標楷體" pitchFamily="65" charset="-120"/>
              <a:ea typeface="標楷體" pitchFamily="65" charset="-120"/>
            </a:endParaRPr>
          </a:p>
          <a:p>
            <a:pPr>
              <a:buFont typeface="Wingdings" pitchFamily="2" charset="2"/>
              <a:buChar char="Ø"/>
            </a:pPr>
            <a:r>
              <a:rPr lang="zh-TW" altLang="en-US" sz="3200" dirty="0">
                <a:latin typeface="標楷體" pitchFamily="65" charset="-120"/>
                <a:ea typeface="標楷體" pitchFamily="65" charset="-120"/>
              </a:rPr>
              <a:t> </a:t>
            </a:r>
            <a:r>
              <a:rPr lang="zh-TW" altLang="en-US" sz="3200" dirty="0" smtClean="0">
                <a:latin typeface="標楷體" pitchFamily="65" charset="-120"/>
                <a:ea typeface="標楷體" pitchFamily="65" charset="-120"/>
              </a:rPr>
              <a:t>當代</a:t>
            </a:r>
            <a:r>
              <a:rPr lang="zh-TW" altLang="en-US" sz="3200" dirty="0">
                <a:latin typeface="標楷體" pitchFamily="65" charset="-120"/>
                <a:ea typeface="標楷體" pitchFamily="65" charset="-120"/>
              </a:rPr>
              <a:t>樂坊</a:t>
            </a:r>
            <a:r>
              <a:rPr lang="en-US" altLang="zh-TW" sz="3200" dirty="0" smtClean="0">
                <a:latin typeface="標楷體" pitchFamily="65" charset="-120"/>
                <a:ea typeface="標楷體" pitchFamily="65" charset="-120"/>
              </a:rPr>
              <a:t>---</a:t>
            </a:r>
            <a:r>
              <a:rPr lang="zh-TW" altLang="en-US" sz="3200" dirty="0">
                <a:latin typeface="標楷體" pitchFamily="65" charset="-120"/>
                <a:ea typeface="標楷體" pitchFamily="65" charset="-120"/>
              </a:rPr>
              <a:t>現今當代</a:t>
            </a:r>
          </a:p>
          <a:p>
            <a:pPr>
              <a:buFont typeface="Wingdings" pitchFamily="2" charset="2"/>
              <a:buChar char="Ø"/>
            </a:pPr>
            <a:r>
              <a:rPr lang="zh-TW" altLang="en-US" sz="3200" dirty="0" smtClean="0">
                <a:latin typeface="標楷體" pitchFamily="65" charset="-120"/>
                <a:ea typeface="標楷體" pitchFamily="65" charset="-120"/>
              </a:rPr>
              <a:t> 一位愛樂人士的冀望</a:t>
            </a:r>
            <a:endParaRPr lang="en-US" altLang="zh-TW" sz="3200" dirty="0" smtClean="0">
              <a:latin typeface="標楷體" pitchFamily="65" charset="-120"/>
              <a:ea typeface="標楷體" pitchFamily="65" charset="-120"/>
            </a:endParaRPr>
          </a:p>
          <a:p>
            <a:pPr>
              <a:buFont typeface="Wingdings" pitchFamily="2" charset="2"/>
              <a:buChar char="Ø"/>
            </a:pPr>
            <a:r>
              <a:rPr lang="zh-TW" altLang="en-US" sz="3200" dirty="0" smtClean="0">
                <a:latin typeface="標楷體" pitchFamily="65" charset="-120"/>
                <a:ea typeface="標楷體" pitchFamily="65" charset="-120"/>
              </a:rPr>
              <a:t> 實地</a:t>
            </a:r>
            <a:r>
              <a:rPr lang="zh-TW" altLang="en-US" sz="3200" dirty="0">
                <a:latin typeface="標楷體" pitchFamily="65" charset="-120"/>
                <a:ea typeface="標楷體" pitchFamily="65" charset="-120"/>
              </a:rPr>
              <a:t>訪談</a:t>
            </a:r>
            <a:endParaRPr lang="en-US" altLang="zh-TW" sz="3200" dirty="0" smtClean="0">
              <a:latin typeface="標楷體" pitchFamily="65" charset="-120"/>
              <a:ea typeface="標楷體" pitchFamily="65" charset="-120"/>
            </a:endParaRPr>
          </a:p>
          <a:p>
            <a:pPr>
              <a:buFont typeface="Wingdings" pitchFamily="2" charset="2"/>
              <a:buChar char="Ø"/>
            </a:pPr>
            <a:r>
              <a:rPr lang="zh-TW" altLang="en-US" sz="3200" dirty="0" smtClean="0">
                <a:latin typeface="標楷體" pitchFamily="65" charset="-120"/>
                <a:ea typeface="標楷體" pitchFamily="65" charset="-120"/>
              </a:rPr>
              <a:t> 資料</a:t>
            </a:r>
            <a:r>
              <a:rPr lang="zh-TW" altLang="en-US" sz="3200" dirty="0">
                <a:latin typeface="標楷體" pitchFamily="65" charset="-120"/>
                <a:ea typeface="標楷體" pitchFamily="65" charset="-120"/>
              </a:rPr>
              <a:t>蒐集及製作簡報</a:t>
            </a:r>
            <a:r>
              <a:rPr lang="zh-TW" altLang="en-US" sz="3200" dirty="0" smtClean="0">
                <a:latin typeface="標楷體" pitchFamily="65" charset="-120"/>
                <a:ea typeface="標楷體" pitchFamily="65" charset="-120"/>
              </a:rPr>
              <a:t>過程</a:t>
            </a:r>
            <a:endParaRPr lang="en-US" altLang="zh-TW" sz="3200" dirty="0" smtClean="0">
              <a:latin typeface="標楷體" pitchFamily="65" charset="-120"/>
              <a:ea typeface="標楷體" pitchFamily="65" charset="-120"/>
            </a:endParaRPr>
          </a:p>
          <a:p>
            <a:pPr>
              <a:buFont typeface="Wingdings" pitchFamily="2" charset="2"/>
              <a:buChar char="Ø"/>
            </a:pPr>
            <a:r>
              <a:rPr lang="zh-TW" altLang="en-US" sz="3200" dirty="0" smtClean="0">
                <a:latin typeface="標楷體" pitchFamily="65" charset="-120"/>
                <a:ea typeface="標楷體" pitchFamily="65" charset="-120"/>
              </a:rPr>
              <a:t> 心得</a:t>
            </a:r>
            <a:endParaRPr lang="zh-TW" altLang="en-US" sz="3200" dirty="0">
              <a:latin typeface="標楷體" pitchFamily="65" charset="-120"/>
              <a:ea typeface="標楷體" pitchFamily="65" charset="-120"/>
            </a:endParaRPr>
          </a:p>
          <a:p>
            <a:pPr>
              <a:buFont typeface="Wingdings" pitchFamily="2" charset="2"/>
              <a:buChar char="Ø"/>
            </a:pPr>
            <a:endParaRPr lang="zh-TW" altLang="en-US" sz="3200" dirty="0"/>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3</a:t>
            </a:fld>
            <a:endParaRPr lang="zh-TW" altLang="en-US"/>
          </a:p>
        </p:txBody>
      </p:sp>
    </p:spTree>
    <p:extLst>
      <p:ext uri="{BB962C8B-B14F-4D97-AF65-F5344CB8AC3E}">
        <p14:creationId xmlns:p14="http://schemas.microsoft.com/office/powerpoint/2010/main" val="173038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229600" cy="1066800"/>
          </a:xfrm>
        </p:spPr>
        <p:txBody>
          <a:bodyPr/>
          <a:lstStyle/>
          <a:p>
            <a:pPr marL="571500" indent="-571500">
              <a:buFont typeface="Wingdings" pitchFamily="2" charset="2"/>
              <a:buChar char="Ø"/>
            </a:pPr>
            <a:r>
              <a:rPr lang="zh-TW" altLang="en-US" dirty="0" smtClean="0">
                <a:latin typeface="標楷體" pitchFamily="65" charset="-120"/>
                <a:ea typeface="標楷體" pitchFamily="65" charset="-120"/>
              </a:rPr>
              <a:t>訪談動機及過程</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611560" y="1700808"/>
            <a:ext cx="7848872" cy="4325112"/>
          </a:xfrm>
        </p:spPr>
        <p:txBody>
          <a:bodyPr/>
          <a:lstStyle/>
          <a:p>
            <a:pPr marL="0" indent="0">
              <a:buNone/>
            </a:pPr>
            <a:r>
              <a:rPr lang="zh-TW" altLang="en-US" dirty="0" smtClean="0">
                <a:latin typeface="標楷體" pitchFamily="65" charset="-120"/>
                <a:ea typeface="標楷體" pitchFamily="65" charset="-120"/>
              </a:rPr>
              <a:t>因小組成員對於音樂的熱愛及慨嘆現今音樂團體之眾多，而有此想法。當代樂坊為宜蘭民間樂團的</a:t>
            </a:r>
            <a:r>
              <a:rPr lang="zh-TW" altLang="en-US" dirty="0">
                <a:latin typeface="標楷體" pitchFamily="65" charset="-120"/>
                <a:ea typeface="標楷體" pitchFamily="65" charset="-120"/>
              </a:rPr>
              <a:t>代表</a:t>
            </a:r>
            <a:r>
              <a:rPr lang="zh-TW" altLang="en-US" dirty="0" smtClean="0">
                <a:latin typeface="標楷體" pitchFamily="65" charset="-120"/>
                <a:ea typeface="標楷體" pitchFamily="65" charset="-120"/>
              </a:rPr>
              <a:t>，歷史悠久且致力於推廣音樂至全球，此次有幸邀請到</a:t>
            </a:r>
            <a:r>
              <a:rPr lang="zh-TW" altLang="en-US" dirty="0" smtClean="0">
                <a:latin typeface="標楷體" pitchFamily="65" charset="-120"/>
                <a:ea typeface="標楷體" pitchFamily="65" charset="-120"/>
                <a:hlinkClick r:id="rId2" action="ppaction://hlinksldjump"/>
              </a:rPr>
              <a:t>音樂總監陳文隆先生</a:t>
            </a:r>
            <a:r>
              <a:rPr lang="zh-TW" altLang="en-US" dirty="0" smtClean="0">
                <a:latin typeface="標楷體" pitchFamily="65" charset="-120"/>
                <a:ea typeface="標楷體" pitchFamily="65" charset="-120"/>
              </a:rPr>
              <a:t>及</a:t>
            </a:r>
            <a:r>
              <a:rPr lang="zh-TW" altLang="en-US" dirty="0" smtClean="0">
                <a:latin typeface="標楷體" pitchFamily="65" charset="-120"/>
                <a:ea typeface="標楷體" pitchFamily="65" charset="-120"/>
                <a:hlinkClick r:id="rId3" action="ppaction://hlinksldjump"/>
              </a:rPr>
              <a:t>執行長李建興老師</a:t>
            </a:r>
            <a:r>
              <a:rPr lang="zh-TW" altLang="en-US" dirty="0" smtClean="0">
                <a:latin typeface="標楷體" pitchFamily="65" charset="-120"/>
                <a:ea typeface="標楷體" pitchFamily="65" charset="-120"/>
              </a:rPr>
              <a:t>，透過簡單的訪談，了解到創團的初衷，希望能透過簡報將樂團理念傳達給各位，並喚醒大家對音樂最初的悸動。</a:t>
            </a: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4</a:t>
            </a:fld>
            <a:endParaRPr lang="zh-TW" altLang="en-US"/>
          </a:p>
        </p:txBody>
      </p:sp>
    </p:spTree>
    <p:extLst>
      <p:ext uri="{BB962C8B-B14F-4D97-AF65-F5344CB8AC3E}">
        <p14:creationId xmlns:p14="http://schemas.microsoft.com/office/powerpoint/2010/main" val="89208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7200800" cy="1066800"/>
          </a:xfrm>
        </p:spPr>
        <p:txBody>
          <a:bodyPr/>
          <a:lstStyle/>
          <a:p>
            <a:r>
              <a:rPr lang="zh-TW" altLang="en-US" dirty="0" smtClean="0">
                <a:latin typeface="標楷體" pitchFamily="65" charset="-120"/>
                <a:ea typeface="標楷體" pitchFamily="65" charset="-120"/>
              </a:rPr>
              <a:t>音樂總監陳文隆先生</a:t>
            </a: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628800"/>
            <a:ext cx="3600400" cy="4802700"/>
          </a:xfrm>
        </p:spPr>
      </p:pic>
      <p:sp>
        <p:nvSpPr>
          <p:cNvPr id="5" name="矩形 4"/>
          <p:cNvSpPr/>
          <p:nvPr/>
        </p:nvSpPr>
        <p:spPr>
          <a:xfrm>
            <a:off x="4644008" y="2060848"/>
            <a:ext cx="3744416" cy="3539430"/>
          </a:xfrm>
          <a:prstGeom prst="rect">
            <a:avLst/>
          </a:prstGeom>
        </p:spPr>
        <p:txBody>
          <a:bodyPr wrap="square">
            <a:spAutoFit/>
          </a:bodyPr>
          <a:lstStyle/>
          <a:p>
            <a:r>
              <a:rPr lang="zh-TW" altLang="en-US" sz="2800" dirty="0">
                <a:latin typeface="標楷體" pitchFamily="65" charset="-120"/>
                <a:ea typeface="標楷體" pitchFamily="65" charset="-120"/>
              </a:rPr>
              <a:t>曾擔任宜蘭縣水利會工程師，</a:t>
            </a:r>
            <a:r>
              <a:rPr lang="zh-TW" altLang="en-US" sz="2800" dirty="0" smtClean="0">
                <a:latin typeface="標楷體" pitchFamily="65" charset="-120"/>
                <a:ea typeface="標楷體" pitchFamily="65" charset="-120"/>
              </a:rPr>
              <a:t>因為</a:t>
            </a:r>
            <a:r>
              <a:rPr lang="zh-TW" altLang="en-US" sz="2800" dirty="0">
                <a:latin typeface="標楷體" pitchFamily="65" charset="-120"/>
                <a:ea typeface="標楷體" pitchFamily="65" charset="-120"/>
              </a:rPr>
              <a:t>對於音樂的一片</a:t>
            </a:r>
            <a:r>
              <a:rPr lang="zh-TW" altLang="en-US" sz="2800" dirty="0" smtClean="0">
                <a:latin typeface="標楷體" pitchFamily="65" charset="-120"/>
                <a:ea typeface="標楷體" pitchFamily="65" charset="-120"/>
              </a:rPr>
              <a:t>癡迷及基於</a:t>
            </a:r>
            <a:r>
              <a:rPr lang="zh-TW" altLang="en-US" sz="2800" dirty="0">
                <a:latin typeface="標楷體" pitchFamily="65" charset="-120"/>
                <a:ea typeface="標楷體" pitchFamily="65" charset="-120"/>
              </a:rPr>
              <a:t>改革社會的使命感</a:t>
            </a:r>
            <a:r>
              <a:rPr lang="zh-TW" altLang="en-US" sz="2800" dirty="0" smtClean="0">
                <a:latin typeface="標楷體" pitchFamily="65" charset="-120"/>
                <a:ea typeface="標楷體" pitchFamily="65" charset="-120"/>
              </a:rPr>
              <a:t>，四處奔波</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，出錢出力</a:t>
            </a:r>
            <a:r>
              <a:rPr lang="zh-TW" altLang="en-US" sz="2800" dirty="0">
                <a:latin typeface="標楷體" pitchFamily="65" charset="-120"/>
                <a:ea typeface="標楷體" pitchFamily="65" charset="-120"/>
              </a:rPr>
              <a:t>籌組</a:t>
            </a:r>
            <a:r>
              <a:rPr lang="zh-TW" altLang="en-US" sz="2800" dirty="0" smtClean="0">
                <a:latin typeface="標楷體" pitchFamily="65" charset="-120"/>
                <a:ea typeface="標楷體" pitchFamily="65" charset="-120"/>
              </a:rPr>
              <a:t>當代樂坊，對於樂團的成立功不可沒。</a:t>
            </a:r>
            <a:endParaRPr lang="zh-TW" altLang="en-US" sz="2800" dirty="0">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fld id="{C5346600-2C0F-45E6-B762-043761E9B566}" type="slidenum">
              <a:rPr lang="zh-TW" altLang="en-US" smtClean="0"/>
              <a:t>5</a:t>
            </a:fld>
            <a:endParaRPr lang="zh-TW" altLang="en-US"/>
          </a:p>
        </p:txBody>
      </p:sp>
    </p:spTree>
    <p:extLst>
      <p:ext uri="{BB962C8B-B14F-4D97-AF65-F5344CB8AC3E}">
        <p14:creationId xmlns:p14="http://schemas.microsoft.com/office/powerpoint/2010/main" val="285450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4770314" cy="1066800"/>
          </a:xfrm>
        </p:spPr>
        <p:txBody>
          <a:bodyPr/>
          <a:lstStyle/>
          <a:p>
            <a:r>
              <a:rPr lang="zh-TW" altLang="en-US" dirty="0" smtClean="0">
                <a:latin typeface="標楷體" pitchFamily="65" charset="-120"/>
                <a:ea typeface="標楷體" pitchFamily="65" charset="-120"/>
              </a:rPr>
              <a:t>執行長李建興老師</a:t>
            </a:r>
            <a:endParaRPr lang="zh-TW" altLang="en-US" dirty="0">
              <a:latin typeface="標楷體" pitchFamily="65" charset="-120"/>
              <a:ea typeface="標楷體" pitchFamily="65" charset="-120"/>
            </a:endParaRPr>
          </a:p>
        </p:txBody>
      </p:sp>
      <p:sp>
        <p:nvSpPr>
          <p:cNvPr id="5" name="矩形 4"/>
          <p:cNvSpPr/>
          <p:nvPr/>
        </p:nvSpPr>
        <p:spPr>
          <a:xfrm>
            <a:off x="4644008" y="1772816"/>
            <a:ext cx="4032448" cy="5262979"/>
          </a:xfrm>
          <a:prstGeom prst="rect">
            <a:avLst/>
          </a:prstGeom>
        </p:spPr>
        <p:txBody>
          <a:bodyPr wrap="square">
            <a:spAutoFit/>
          </a:bodyPr>
          <a:lstStyle/>
          <a:p>
            <a:r>
              <a:rPr lang="zh-TW" altLang="en-US" sz="2800" dirty="0" smtClean="0">
                <a:latin typeface="標楷體" pitchFamily="65" charset="-120"/>
                <a:ea typeface="標楷體" pitchFamily="65" charset="-120"/>
              </a:rPr>
              <a:t>指揮家、作曲家、音樂製作人，是個多面向的音樂工作者，現任</a:t>
            </a:r>
            <a:r>
              <a:rPr lang="zh-TW" altLang="en-US" sz="2800" dirty="0">
                <a:latin typeface="標楷體" pitchFamily="65" charset="-120"/>
                <a:ea typeface="標楷體" pitchFamily="65" charset="-120"/>
              </a:rPr>
              <a:t>當代樂坊執行</a:t>
            </a:r>
            <a:r>
              <a:rPr lang="zh-TW" altLang="en-US" sz="2800" dirty="0" smtClean="0">
                <a:latin typeface="標楷體" pitchFamily="65" charset="-120"/>
                <a:ea typeface="標楷體" pitchFamily="65" charset="-120"/>
              </a:rPr>
              <a:t>長。李建興</a:t>
            </a:r>
            <a:r>
              <a:rPr lang="zh-TW" altLang="en-US" sz="2800" dirty="0">
                <a:latin typeface="標楷體" pitchFamily="65" charset="-120"/>
                <a:ea typeface="標楷體" pitchFamily="65" charset="-120"/>
              </a:rPr>
              <a:t>老師長期以來致力於音樂教育及推廣</a:t>
            </a:r>
            <a:r>
              <a:rPr lang="zh-TW" altLang="en-US" sz="2800" dirty="0" smtClean="0">
                <a:latin typeface="標楷體" pitchFamily="65" charset="-120"/>
                <a:ea typeface="標楷體" pitchFamily="65" charset="-120"/>
              </a:rPr>
              <a:t>，不僅輔導成立當代樂坊，更曾和多國音樂家共同合作，完成多次成功的民間外交。</a:t>
            </a:r>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pPr marL="457200" indent="-457200">
              <a:buFont typeface="Arial" pitchFamily="34" charset="0"/>
              <a:buChar char="•"/>
            </a:pPr>
            <a:endParaRPr lang="zh-TW" altLang="en-US" sz="2800" dirty="0">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fld id="{C5346600-2C0F-45E6-B762-043761E9B566}" type="slidenum">
              <a:rPr lang="zh-TW" altLang="en-US" smtClean="0"/>
              <a:t>6</a:t>
            </a:fld>
            <a:endParaRPr lang="zh-TW" altLang="en-US"/>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556792"/>
            <a:ext cx="3600400" cy="4802700"/>
          </a:xfrm>
        </p:spPr>
      </p:pic>
    </p:spTree>
    <p:extLst>
      <p:ext uri="{BB962C8B-B14F-4D97-AF65-F5344CB8AC3E}">
        <p14:creationId xmlns:p14="http://schemas.microsoft.com/office/powerpoint/2010/main" val="16676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229600" cy="1066800"/>
          </a:xfrm>
        </p:spPr>
        <p:txBody>
          <a:bodyPr/>
          <a:lstStyle/>
          <a:p>
            <a:pPr marL="571500" indent="-571500">
              <a:buFont typeface="Wingdings" pitchFamily="2" charset="2"/>
              <a:buChar char="Ø"/>
            </a:pPr>
            <a:r>
              <a:rPr lang="zh-TW" altLang="en-US" dirty="0" smtClean="0">
                <a:latin typeface="標楷體" pitchFamily="65" charset="-120"/>
                <a:ea typeface="標楷體" pitchFamily="65" charset="-120"/>
              </a:rPr>
              <a:t>當代樂坊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緣起</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323528" y="1772816"/>
            <a:ext cx="8229600" cy="4325112"/>
          </a:xfrm>
        </p:spPr>
        <p:txBody>
          <a:bodyPr/>
          <a:lstStyle/>
          <a:p>
            <a:pPr marL="0" indent="0">
              <a:buNone/>
            </a:pPr>
            <a:r>
              <a:rPr lang="zh-TW" altLang="en-US" dirty="0" smtClean="0">
                <a:latin typeface="標楷體" pitchFamily="65" charset="-120"/>
                <a:ea typeface="標楷體" pitchFamily="65" charset="-120"/>
              </a:rPr>
              <a:t>「當代」一詞代表時空的意義，即是真實反映這個時代的音樂風格與潮流，在積極學習並勇於創作發表的基礎上，做傳承與發揚的工作。</a:t>
            </a:r>
            <a:endParaRPr lang="en-US" altLang="zh-TW"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音樂之於人心，恰似嚴冬裡乍現的陽光，暖身亦暖情。秉持</a:t>
            </a:r>
            <a:r>
              <a:rPr lang="zh-TW" altLang="en-US" dirty="0">
                <a:latin typeface="標楷體" pitchFamily="65" charset="-120"/>
                <a:ea typeface="標楷體" pitchFamily="65" charset="-120"/>
              </a:rPr>
              <a:t>著</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音樂是豐富生命的</a:t>
            </a:r>
            <a:r>
              <a:rPr lang="zh-TW" altLang="en-US" dirty="0" smtClean="0">
                <a:latin typeface="標楷體" pitchFamily="65" charset="-120"/>
                <a:ea typeface="標楷體" pitchFamily="65" charset="-120"/>
              </a:rPr>
              <a:t>活水」的信念，希望以雅俗兼具的方向，普及純美的音樂文化。</a:t>
            </a: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7</a:t>
            </a:fld>
            <a:endParaRPr lang="zh-TW" altLang="en-US"/>
          </a:p>
        </p:txBody>
      </p:sp>
    </p:spTree>
    <p:extLst>
      <p:ext uri="{BB962C8B-B14F-4D97-AF65-F5344CB8AC3E}">
        <p14:creationId xmlns:p14="http://schemas.microsoft.com/office/powerpoint/2010/main" val="211083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066800"/>
          </a:xfrm>
        </p:spPr>
        <p:txBody>
          <a:bodyPr/>
          <a:lstStyle/>
          <a:p>
            <a:pPr marL="571500" indent="-571500">
              <a:buFont typeface="Wingdings" pitchFamily="2" charset="2"/>
              <a:buChar char="Ø"/>
            </a:pPr>
            <a:r>
              <a:rPr lang="zh-TW" altLang="en-US" dirty="0" smtClean="0">
                <a:latin typeface="標楷體" pitchFamily="65" charset="-120"/>
                <a:ea typeface="標楷體" pitchFamily="65" charset="-120"/>
              </a:rPr>
              <a:t>當代樂坊</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簡介</a:t>
            </a:r>
          </a:p>
        </p:txBody>
      </p:sp>
      <p:sp>
        <p:nvSpPr>
          <p:cNvPr id="3" name="內容版面配置區 2"/>
          <p:cNvSpPr>
            <a:spLocks noGrp="1"/>
          </p:cNvSpPr>
          <p:nvPr>
            <p:ph idx="1"/>
          </p:nvPr>
        </p:nvSpPr>
        <p:spPr>
          <a:xfrm>
            <a:off x="467544" y="1844824"/>
            <a:ext cx="8229600" cy="4325112"/>
          </a:xfrm>
        </p:spPr>
        <p:txBody>
          <a:bodyPr>
            <a:normAutofit/>
          </a:bodyPr>
          <a:lstStyle/>
          <a:p>
            <a:pPr marL="0" indent="0">
              <a:buNone/>
            </a:pPr>
            <a:r>
              <a:rPr lang="zh-TW" altLang="en-US" sz="2800" dirty="0">
                <a:latin typeface="標楷體" pitchFamily="65" charset="-120"/>
                <a:ea typeface="標楷體" pitchFamily="65" charset="-120"/>
              </a:rPr>
              <a:t>在風中聞</a:t>
            </a:r>
            <a:r>
              <a:rPr lang="zh-TW" altLang="en-US" sz="2800" dirty="0" smtClean="0">
                <a:latin typeface="標楷體" pitchFamily="65" charset="-120"/>
                <a:ea typeface="標楷體" pitchFamily="65" charset="-120"/>
              </a:rPr>
              <a:t>笛，在雲裡聽弦，這般閒情，可以抒懷，可以無憂。民國</a:t>
            </a:r>
            <a:r>
              <a:rPr lang="en-US" altLang="zh-TW" sz="2800" dirty="0">
                <a:latin typeface="標楷體" pitchFamily="65" charset="-120"/>
                <a:ea typeface="標楷體" pitchFamily="65" charset="-120"/>
              </a:rPr>
              <a:t>83</a:t>
            </a:r>
            <a:r>
              <a:rPr lang="zh-TW" altLang="en-US" sz="2800" dirty="0" smtClean="0">
                <a:latin typeface="標楷體" pitchFamily="65" charset="-120"/>
                <a:ea typeface="標楷體" pitchFamily="65" charset="-120"/>
              </a:rPr>
              <a:t>年，當代</a:t>
            </a:r>
            <a:r>
              <a:rPr lang="zh-TW" altLang="en-US" sz="2800" dirty="0">
                <a:latin typeface="標楷體" pitchFamily="65" charset="-120"/>
                <a:ea typeface="標楷體" pitchFamily="65" charset="-120"/>
              </a:rPr>
              <a:t>樂</a:t>
            </a:r>
            <a:r>
              <a:rPr lang="zh-TW" altLang="en-US" sz="2800" dirty="0" smtClean="0">
                <a:latin typeface="標楷體" pitchFamily="65" charset="-120"/>
                <a:ea typeface="標楷體" pitchFamily="65" charset="-120"/>
              </a:rPr>
              <a:t>坊在陳文隆先生等多位熱心文化人士奔走下，沒有財力，憑著毅力及熱忱，為了散播音樂的種子，於</a:t>
            </a:r>
            <a:r>
              <a:rPr lang="zh-TW" altLang="en-US" sz="2800" dirty="0">
                <a:latin typeface="標楷體" pitchFamily="65" charset="-120"/>
                <a:ea typeface="標楷體" pitchFamily="65" charset="-120"/>
              </a:rPr>
              <a:t>宜蘭縣</a:t>
            </a:r>
            <a:r>
              <a:rPr lang="zh-TW" altLang="en-US" sz="2800" dirty="0" smtClean="0">
                <a:latin typeface="標楷體" pitchFamily="65" charset="-120"/>
                <a:ea typeface="標楷體" pitchFamily="65" charset="-120"/>
              </a:rPr>
              <a:t>成立</a:t>
            </a:r>
            <a:r>
              <a:rPr lang="zh-TW" altLang="en-US" sz="2800" dirty="0">
                <a:latin typeface="標楷體" pitchFamily="65" charset="-120"/>
                <a:ea typeface="標楷體" pitchFamily="65" charset="-120"/>
              </a:rPr>
              <a:t>。</a:t>
            </a:r>
            <a:r>
              <a:rPr lang="zh-TW" altLang="en-US" sz="2800" dirty="0" smtClean="0">
                <a:latin typeface="標楷體" pitchFamily="65" charset="-120"/>
                <a:ea typeface="標楷體" pitchFamily="65" charset="-120"/>
              </a:rPr>
              <a:t>二年多來，當代樂坊陸續組成</a:t>
            </a:r>
            <a:r>
              <a:rPr lang="zh-TW" altLang="en-US" sz="2800" dirty="0" smtClean="0">
                <a:latin typeface="標楷體" pitchFamily="65" charset="-120"/>
                <a:ea typeface="標楷體" pitchFamily="65" charset="-120"/>
                <a:hlinkClick r:id="rId3" action="ppaction://hlinksldjump"/>
              </a:rPr>
              <a:t>當代絲竹、當代青少年絲竹及當代室內樂團</a:t>
            </a:r>
            <a:r>
              <a:rPr lang="zh-TW" altLang="en-US" sz="2800" dirty="0" smtClean="0">
                <a:latin typeface="標楷體" pitchFamily="65" charset="-120"/>
                <a:ea typeface="標楷體" pitchFamily="65" charset="-120"/>
              </a:rPr>
              <a:t>等三個樂團，不論在</a:t>
            </a:r>
            <a:r>
              <a:rPr lang="zh-TW" altLang="en-US" sz="2800" dirty="0" smtClean="0">
                <a:latin typeface="標楷體" pitchFamily="65" charset="-120"/>
                <a:ea typeface="標楷體" pitchFamily="65" charset="-120"/>
                <a:hlinkClick r:id="rId4" action="ppaction://hlinksldjump"/>
              </a:rPr>
              <a:t>演藝廳、廟口</a:t>
            </a:r>
            <a:endParaRPr lang="en-US" altLang="zh-TW" sz="2800" dirty="0" smtClean="0">
              <a:latin typeface="標楷體" pitchFamily="65" charset="-120"/>
              <a:ea typeface="標楷體" pitchFamily="65" charset="-120"/>
              <a:hlinkClick r:id="rId4" action="ppaction://hlinksldjump"/>
            </a:endParaRPr>
          </a:p>
          <a:p>
            <a:pPr marL="0" indent="0">
              <a:buNone/>
            </a:pPr>
            <a:r>
              <a:rPr lang="zh-TW" altLang="en-US" sz="2800" dirty="0" smtClean="0">
                <a:latin typeface="標楷體" pitchFamily="65" charset="-120"/>
                <a:ea typeface="標楷體" pitchFamily="65" charset="-120"/>
                <a:hlinkClick r:id="rId4" action="ppaction://hlinksldjump"/>
              </a:rPr>
              <a:t>、風景區、孤兒院</a:t>
            </a:r>
            <a:r>
              <a:rPr lang="zh-TW" altLang="en-US" sz="2800" dirty="0">
                <a:latin typeface="標楷體" pitchFamily="65" charset="-120"/>
                <a:ea typeface="標楷體" pitchFamily="65" charset="-120"/>
                <a:hlinkClick r:id="rId4" action="ppaction://hlinksldjump"/>
              </a:rPr>
              <a:t>以及</a:t>
            </a:r>
            <a:r>
              <a:rPr lang="zh-TW" altLang="en-US" sz="2800" dirty="0" smtClean="0">
                <a:latin typeface="標楷體" pitchFamily="65" charset="-120"/>
                <a:ea typeface="標楷體" pitchFamily="65" charset="-120"/>
                <a:hlinkClick r:id="rId4" action="ppaction://hlinksldjump"/>
              </a:rPr>
              <a:t>養老院</a:t>
            </a:r>
            <a:r>
              <a:rPr lang="zh-TW" altLang="en-US" sz="2800" dirty="0" smtClean="0">
                <a:latin typeface="標楷體" pitchFamily="65" charset="-120"/>
                <a:ea typeface="標楷體" pitchFamily="65" charset="-120"/>
              </a:rPr>
              <a:t>都可以看到當代的身影。而當代對於樂界的貢獻大家都有目共睹，其音樂也</a:t>
            </a:r>
            <a:r>
              <a:rPr lang="zh-TW" altLang="en-US" sz="2800" dirty="0">
                <a:latin typeface="標楷體" pitchFamily="65" charset="-120"/>
                <a:ea typeface="標楷體" pitchFamily="65" charset="-120"/>
              </a:rPr>
              <a:t>深</a:t>
            </a:r>
            <a:r>
              <a:rPr lang="zh-TW" altLang="en-US" sz="2800" dirty="0" smtClean="0">
                <a:latin typeface="標楷體" pitchFamily="65" charset="-120"/>
                <a:ea typeface="標楷體" pitchFamily="65" charset="-120"/>
              </a:rPr>
              <a:t>植</a:t>
            </a:r>
            <a:r>
              <a:rPr lang="zh-TW" altLang="en-US" sz="2800" dirty="0">
                <a:latin typeface="標楷體" pitchFamily="65" charset="-120"/>
                <a:ea typeface="標楷體" pitchFamily="65" charset="-120"/>
              </a:rPr>
              <a:t>宜</a:t>
            </a:r>
            <a:r>
              <a:rPr lang="zh-TW" altLang="en-US" sz="2800" dirty="0" smtClean="0">
                <a:latin typeface="標楷體" pitchFamily="65" charset="-120"/>
                <a:ea typeface="標楷體" pitchFamily="65" charset="-120"/>
              </a:rPr>
              <a:t>蘭人心中。</a:t>
            </a:r>
            <a:endParaRPr lang="zh-TW" altLang="en-US" sz="28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8</a:t>
            </a:fld>
            <a:endParaRPr lang="zh-TW" altLang="en-US"/>
          </a:p>
        </p:txBody>
      </p:sp>
    </p:spTree>
    <p:extLst>
      <p:ext uri="{BB962C8B-B14F-4D97-AF65-F5344CB8AC3E}">
        <p14:creationId xmlns:p14="http://schemas.microsoft.com/office/powerpoint/2010/main" val="3397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flipH="1">
            <a:off x="395536" y="404664"/>
            <a:ext cx="1763688" cy="1066800"/>
          </a:xfrm>
        </p:spPr>
        <p:txBody>
          <a:bodyPr>
            <a:normAutofit/>
          </a:bodyPr>
          <a:lstStyle/>
          <a:p>
            <a:r>
              <a:rPr lang="zh-TW" altLang="en-US" dirty="0" smtClean="0">
                <a:latin typeface="標楷體" pitchFamily="65" charset="-120"/>
                <a:ea typeface="標楷體" pitchFamily="65" charset="-120"/>
              </a:rPr>
              <a:t>分支</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323528" y="1412776"/>
            <a:ext cx="8640960" cy="5112568"/>
          </a:xfrm>
        </p:spPr>
        <p:txBody>
          <a:bodyPr>
            <a:normAutofit/>
          </a:bodyPr>
          <a:lstStyle/>
          <a:p>
            <a:r>
              <a:rPr lang="zh-TW" altLang="en-US" dirty="0">
                <a:latin typeface="標楷體" pitchFamily="65" charset="-120"/>
                <a:ea typeface="標楷體" pitchFamily="65" charset="-120"/>
              </a:rPr>
              <a:t>當代</a:t>
            </a:r>
            <a:r>
              <a:rPr lang="zh-TW" altLang="en-US" dirty="0" smtClean="0">
                <a:latin typeface="標楷體" pitchFamily="65" charset="-120"/>
                <a:ea typeface="標楷體" pitchFamily="65" charset="-120"/>
              </a:rPr>
              <a:t>絲竹樂團   </a:t>
            </a:r>
            <a:r>
              <a:rPr lang="zh-TW" altLang="en-US" sz="2000" dirty="0" smtClean="0">
                <a:latin typeface="標楷體" pitchFamily="65" charset="-120"/>
                <a:ea typeface="標楷體" pitchFamily="65" charset="-120"/>
              </a:rPr>
              <a:t>團長</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林光義</a:t>
            </a:r>
            <a:endParaRPr lang="en-US" altLang="zh-TW" sz="2000" dirty="0">
              <a:latin typeface="標楷體" pitchFamily="65" charset="-120"/>
              <a:ea typeface="標楷體" pitchFamily="65" charset="-120"/>
            </a:endParaRPr>
          </a:p>
          <a:p>
            <a:pPr marL="109728" indent="0">
              <a:buNone/>
            </a:pPr>
            <a:r>
              <a:rPr lang="zh-TW" altLang="en-US" sz="2300" dirty="0" smtClean="0">
                <a:latin typeface="標楷體" pitchFamily="65" charset="-120"/>
                <a:ea typeface="標楷體" pitchFamily="65" charset="-120"/>
              </a:rPr>
              <a:t>為當代</a:t>
            </a:r>
            <a:r>
              <a:rPr lang="zh-TW" altLang="en-US" sz="2300" dirty="0">
                <a:latin typeface="標楷體" pitchFamily="65" charset="-120"/>
                <a:ea typeface="標楷體" pitchFamily="65" charset="-120"/>
              </a:rPr>
              <a:t>樂</a:t>
            </a:r>
            <a:r>
              <a:rPr lang="zh-TW" altLang="en-US" sz="2300" dirty="0" smtClean="0">
                <a:latin typeface="標楷體" pitchFamily="65" charset="-120"/>
                <a:ea typeface="標楷體" pitchFamily="65" charset="-120"/>
              </a:rPr>
              <a:t>坊最早</a:t>
            </a:r>
            <a:r>
              <a:rPr lang="zh-TW" altLang="en-US" sz="2300" dirty="0">
                <a:latin typeface="標楷體" pitchFamily="65" charset="-120"/>
                <a:ea typeface="標楷體" pitchFamily="65" charset="-120"/>
              </a:rPr>
              <a:t>成立的樂團</a:t>
            </a:r>
            <a:r>
              <a:rPr lang="zh-TW" altLang="en-US" sz="2300" dirty="0" smtClean="0">
                <a:latin typeface="標楷體" pitchFamily="65" charset="-120"/>
                <a:ea typeface="標楷體" pitchFamily="65" charset="-120"/>
              </a:rPr>
              <a:t>，由一群科班出身</a:t>
            </a:r>
            <a:r>
              <a:rPr lang="zh-TW" altLang="en-US" sz="2300" dirty="0">
                <a:latin typeface="標楷體" pitchFamily="65" charset="-120"/>
                <a:ea typeface="標楷體" pitchFamily="65" charset="-120"/>
              </a:rPr>
              <a:t>的</a:t>
            </a:r>
            <a:r>
              <a:rPr lang="zh-TW" altLang="en-US" sz="2300" dirty="0" smtClean="0">
                <a:latin typeface="標楷體" pitchFamily="65" charset="-120"/>
                <a:ea typeface="標楷體" pitchFamily="65" charset="-120"/>
              </a:rPr>
              <a:t>演奏家所組成，</a:t>
            </a:r>
            <a:r>
              <a:rPr lang="zh-TW" altLang="en-US" sz="2300" dirty="0">
                <a:latin typeface="標楷體" pitchFamily="65" charset="-120"/>
                <a:ea typeface="標楷體" pitchFamily="65" charset="-120"/>
              </a:rPr>
              <a:t>藉由精湛的琴藝，吸引宜蘭縣愛樂者的</a:t>
            </a:r>
            <a:r>
              <a:rPr lang="zh-TW" altLang="en-US" sz="2300" dirty="0" smtClean="0">
                <a:latin typeface="標楷體" pitchFamily="65" charset="-120"/>
                <a:ea typeface="標楷體" pitchFamily="65" charset="-120"/>
              </a:rPr>
              <a:t>矚目。</a:t>
            </a:r>
            <a:endParaRPr lang="en-US" altLang="zh-TW" sz="2300"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當代青少年絲竹樂團   </a:t>
            </a:r>
            <a:r>
              <a:rPr lang="zh-TW" altLang="en-US" sz="2000" dirty="0" smtClean="0">
                <a:latin typeface="標楷體" pitchFamily="65" charset="-120"/>
                <a:ea typeface="標楷體" pitchFamily="65" charset="-120"/>
              </a:rPr>
              <a:t>團長</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吳振東</a:t>
            </a:r>
            <a:endParaRPr lang="en-US" altLang="zh-TW" sz="2000" dirty="0" smtClean="0">
              <a:latin typeface="標楷體" pitchFamily="65" charset="-120"/>
              <a:ea typeface="標楷體" pitchFamily="65" charset="-120"/>
            </a:endParaRPr>
          </a:p>
          <a:p>
            <a:pPr marL="109728" indent="0">
              <a:buNone/>
            </a:pPr>
            <a:r>
              <a:rPr lang="zh-TW" altLang="en-US" sz="2300" dirty="0" smtClean="0">
                <a:latin typeface="標楷體" pitchFamily="65" charset="-120"/>
                <a:ea typeface="標楷體" pitchFamily="65" charset="-120"/>
              </a:rPr>
              <a:t>當</a:t>
            </a:r>
            <a:r>
              <a:rPr lang="zh-TW" altLang="en-US" sz="2300" dirty="0">
                <a:latin typeface="標楷體" pitchFamily="65" charset="-120"/>
                <a:ea typeface="標楷體" pitchFamily="65" charset="-120"/>
              </a:rPr>
              <a:t>夢想如大樹日漸成蔭</a:t>
            </a:r>
            <a:r>
              <a:rPr lang="zh-TW" altLang="en-US" sz="2300" dirty="0" smtClean="0">
                <a:latin typeface="標楷體" pitchFamily="65" charset="-120"/>
                <a:ea typeface="標楷體" pitchFamily="65" charset="-120"/>
              </a:rPr>
              <a:t>，他們也極</a:t>
            </a:r>
            <a:r>
              <a:rPr lang="zh-TW" altLang="en-US" sz="2300" dirty="0">
                <a:latin typeface="標楷體" pitchFamily="65" charset="-120"/>
                <a:ea typeface="標楷體" pitchFamily="65" charset="-120"/>
              </a:rPr>
              <a:t>思讓幼苗也能萌芽茁壯</a:t>
            </a:r>
            <a:r>
              <a:rPr lang="zh-TW" altLang="en-US" sz="2300" dirty="0" smtClean="0">
                <a:latin typeface="標楷體" pitchFamily="65" charset="-120"/>
                <a:ea typeface="標楷體" pitchFamily="65" charset="-120"/>
              </a:rPr>
              <a:t>，於是當代</a:t>
            </a:r>
            <a:r>
              <a:rPr lang="zh-TW" altLang="en-US" sz="2300" dirty="0">
                <a:latin typeface="標楷體" pitchFamily="65" charset="-120"/>
                <a:ea typeface="標楷體" pitchFamily="65" charset="-120"/>
              </a:rPr>
              <a:t>青少年絲竹</a:t>
            </a:r>
            <a:r>
              <a:rPr lang="zh-TW" altLang="en-US" sz="2300" dirty="0" smtClean="0">
                <a:latin typeface="標楷體" pitchFamily="65" charset="-120"/>
                <a:ea typeface="標楷體" pitchFamily="65" charset="-120"/>
              </a:rPr>
              <a:t>樂團於</a:t>
            </a:r>
            <a:r>
              <a:rPr lang="zh-TW" altLang="en-US" sz="2300" dirty="0">
                <a:latin typeface="標楷體" pitchFamily="65" charset="-120"/>
                <a:ea typeface="標楷體" pitchFamily="65" charset="-120"/>
              </a:rPr>
              <a:t>焉</a:t>
            </a:r>
            <a:r>
              <a:rPr lang="zh-TW" altLang="en-US" sz="2300" dirty="0" smtClean="0">
                <a:latin typeface="標楷體" pitchFamily="65" charset="-120"/>
                <a:ea typeface="標楷體" pitchFamily="65" charset="-120"/>
              </a:rPr>
              <a:t>誕生。一群</a:t>
            </a:r>
            <a:r>
              <a:rPr lang="zh-TW" altLang="en-US" sz="2300" dirty="0">
                <a:latin typeface="標楷體" pitchFamily="65" charset="-120"/>
                <a:ea typeface="標楷體" pitchFamily="65" charset="-120"/>
              </a:rPr>
              <a:t>喜愛音樂的</a:t>
            </a:r>
            <a:r>
              <a:rPr lang="zh-TW" altLang="en-US" sz="2300" dirty="0" smtClean="0">
                <a:latin typeface="標楷體" pitchFamily="65" charset="-120"/>
                <a:ea typeface="標楷體" pitchFamily="65" charset="-120"/>
              </a:rPr>
              <a:t>孩子，</a:t>
            </a:r>
            <a:r>
              <a:rPr lang="zh-TW" altLang="en-US" sz="2300" dirty="0">
                <a:latin typeface="標楷體" pitchFamily="65" charset="-120"/>
                <a:ea typeface="標楷體" pitchFamily="65" charset="-120"/>
              </a:rPr>
              <a:t>宛如活力無限的音符</a:t>
            </a:r>
            <a:r>
              <a:rPr lang="zh-TW" altLang="en-US" sz="2300" dirty="0" smtClean="0">
                <a:latin typeface="標楷體" pitchFamily="65" charset="-120"/>
                <a:ea typeface="標楷體" pitchFamily="65" charset="-120"/>
              </a:rPr>
              <a:t>，不斷超越</a:t>
            </a:r>
            <a:r>
              <a:rPr lang="zh-TW" altLang="en-US" sz="2300" dirty="0">
                <a:latin typeface="標楷體" pitchFamily="65" charset="-120"/>
                <a:ea typeface="標楷體" pitchFamily="65" charset="-120"/>
              </a:rPr>
              <a:t>自我</a:t>
            </a:r>
            <a:r>
              <a:rPr lang="zh-TW" altLang="en-US" sz="2300" dirty="0" smtClean="0">
                <a:latin typeface="標楷體" pitchFamily="65" charset="-120"/>
                <a:ea typeface="標楷體" pitchFamily="65" charset="-120"/>
              </a:rPr>
              <a:t>，而他們更成為</a:t>
            </a:r>
            <a:r>
              <a:rPr lang="zh-TW" altLang="en-US" sz="2300" dirty="0">
                <a:latin typeface="標楷體" pitchFamily="65" charset="-120"/>
                <a:ea typeface="標楷體" pitchFamily="65" charset="-120"/>
              </a:rPr>
              <a:t>宜蘭縣第一個登上國家演奏廳演出的青少年樂團。 </a:t>
            </a:r>
            <a:endParaRPr lang="en-US" altLang="zh-TW" sz="2300"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當代</a:t>
            </a:r>
            <a:r>
              <a:rPr lang="zh-TW" altLang="en-US" dirty="0">
                <a:latin typeface="標楷體" pitchFamily="65" charset="-120"/>
                <a:ea typeface="標楷體" pitchFamily="65" charset="-120"/>
              </a:rPr>
              <a:t>室內</a:t>
            </a:r>
            <a:r>
              <a:rPr lang="zh-TW" altLang="en-US" dirty="0" smtClean="0">
                <a:latin typeface="標楷體" pitchFamily="65" charset="-120"/>
                <a:ea typeface="標楷體" pitchFamily="65" charset="-120"/>
              </a:rPr>
              <a:t>樂團</a:t>
            </a: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團長</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許祈財</a:t>
            </a:r>
            <a:endParaRPr lang="en-US" altLang="zh-TW" sz="2400" dirty="0" smtClean="0">
              <a:latin typeface="標楷體" pitchFamily="65" charset="-120"/>
              <a:ea typeface="標楷體" pitchFamily="65" charset="-120"/>
            </a:endParaRPr>
          </a:p>
          <a:p>
            <a:pPr marL="109728" indent="0">
              <a:buNone/>
            </a:pPr>
            <a:r>
              <a:rPr lang="zh-TW" altLang="en-US" sz="2300" dirty="0" smtClean="0">
                <a:latin typeface="標楷體" pitchFamily="65" charset="-120"/>
                <a:ea typeface="標楷體" pitchFamily="65" charset="-120"/>
              </a:rPr>
              <a:t>遨</a:t>
            </a:r>
            <a:r>
              <a:rPr lang="zh-TW" altLang="en-US" sz="2300" dirty="0">
                <a:latin typeface="標楷體" pitchFamily="65" charset="-120"/>
                <a:ea typeface="標楷體" pitchFamily="65" charset="-120"/>
              </a:rPr>
              <a:t>翔於東方絲竹的音樂殿堂</a:t>
            </a:r>
            <a:r>
              <a:rPr lang="zh-TW" altLang="en-US" sz="2300" dirty="0" smtClean="0">
                <a:latin typeface="標楷體" pitchFamily="65" charset="-120"/>
                <a:ea typeface="標楷體" pitchFamily="65" charset="-120"/>
              </a:rPr>
              <a:t>，亦</a:t>
            </a:r>
            <a:r>
              <a:rPr lang="zh-TW" altLang="en-US" sz="2300" dirty="0">
                <a:latin typeface="標楷體" pitchFamily="65" charset="-120"/>
                <a:ea typeface="標楷體" pitchFamily="65" charset="-120"/>
              </a:rPr>
              <a:t>不忘引領愛樂者神遊西樂之美，於是</a:t>
            </a:r>
            <a:r>
              <a:rPr lang="zh-TW" altLang="en-US" sz="2300" dirty="0" smtClean="0">
                <a:latin typeface="標楷體" pitchFamily="65" charset="-120"/>
                <a:ea typeface="標楷體" pitchFamily="65" charset="-120"/>
              </a:rPr>
              <a:t>組成當代</a:t>
            </a:r>
            <a:r>
              <a:rPr lang="zh-TW" altLang="en-US" sz="2300" dirty="0">
                <a:latin typeface="標楷體" pitchFamily="65" charset="-120"/>
                <a:ea typeface="標楷體" pitchFamily="65" charset="-120"/>
              </a:rPr>
              <a:t>室內</a:t>
            </a:r>
            <a:r>
              <a:rPr lang="zh-TW" altLang="en-US" sz="2300" dirty="0" smtClean="0">
                <a:latin typeface="標楷體" pitchFamily="65" charset="-120"/>
                <a:ea typeface="標楷體" pitchFamily="65" charset="-120"/>
              </a:rPr>
              <a:t>樂團。以</a:t>
            </a:r>
            <a:r>
              <a:rPr lang="zh-TW" altLang="en-US" sz="2300" dirty="0">
                <a:latin typeface="標楷體" pitchFamily="65" charset="-120"/>
                <a:ea typeface="標楷體" pitchFamily="65" charset="-120"/>
              </a:rPr>
              <a:t>和諧唯美的優雅姿態，融合古典與通俗曲目</a:t>
            </a:r>
            <a:r>
              <a:rPr lang="zh-TW" altLang="en-US" sz="2300" dirty="0" smtClean="0">
                <a:latin typeface="標楷體" pitchFamily="65" charset="-120"/>
                <a:ea typeface="標楷體" pitchFamily="65" charset="-120"/>
              </a:rPr>
              <a:t>，獲</a:t>
            </a:r>
            <a:r>
              <a:rPr lang="zh-TW" altLang="en-US" sz="2300" dirty="0">
                <a:latin typeface="標楷體" pitchFamily="65" charset="-120"/>
                <a:ea typeface="標楷體" pitchFamily="65" charset="-120"/>
              </a:rPr>
              <a:t>愛樂者的肯定。 </a:t>
            </a:r>
            <a:endParaRPr lang="en-US" altLang="zh-TW" sz="230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C5346600-2C0F-45E6-B762-043761E9B566}" type="slidenum">
              <a:rPr lang="zh-TW" altLang="en-US" smtClean="0"/>
              <a:t>9</a:t>
            </a:fld>
            <a:endParaRPr lang="zh-TW" altLang="en-US"/>
          </a:p>
        </p:txBody>
      </p:sp>
    </p:spTree>
    <p:extLst>
      <p:ext uri="{BB962C8B-B14F-4D97-AF65-F5344CB8AC3E}">
        <p14:creationId xmlns:p14="http://schemas.microsoft.com/office/powerpoint/2010/main" val="337715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會">
  <a:themeElements>
    <a:clrScheme name="清晰度">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808</TotalTime>
  <Words>1422</Words>
  <Application>Microsoft Office PowerPoint</Application>
  <PresentationFormat>如螢幕大小 (4:3)</PresentationFormat>
  <Paragraphs>91</Paragraphs>
  <Slides>21</Slides>
  <Notes>1</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都會</vt:lpstr>
      <vt:lpstr>當代樂坊 一 個 在 地 全 球 化 的 樂 團</vt:lpstr>
      <vt:lpstr>目次</vt:lpstr>
      <vt:lpstr>目次---續</vt:lpstr>
      <vt:lpstr>訪談動機及過程</vt:lpstr>
      <vt:lpstr>音樂總監陳文隆先生</vt:lpstr>
      <vt:lpstr>執行長李建興老師</vt:lpstr>
      <vt:lpstr>當代樂坊---緣起</vt:lpstr>
      <vt:lpstr>當代樂坊---簡介</vt:lpstr>
      <vt:lpstr>分支</vt:lpstr>
      <vt:lpstr>揚善當代---孤兒院、養老院溫馨演出</vt:lpstr>
      <vt:lpstr>當代樂坊---遠洋國際 </vt:lpstr>
      <vt:lpstr>當代樂坊---殊榮</vt:lpstr>
      <vt:lpstr>當代樂坊---瓶頸</vt:lpstr>
      <vt:lpstr>當代樂坊---轉型 </vt:lpstr>
      <vt:lpstr>當代樂坊---在地全球化</vt:lpstr>
      <vt:lpstr>當代樂坊---現今當代</vt:lpstr>
      <vt:lpstr>一位愛樂人士的冀望</vt:lpstr>
      <vt:lpstr>實地訪談</vt:lpstr>
      <vt:lpstr>資料蒐集及製作簡報過程</vt:lpstr>
      <vt:lpstr>心得</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Administrator</cp:lastModifiedBy>
  <cp:revision>82</cp:revision>
  <dcterms:created xsi:type="dcterms:W3CDTF">2017-02-08T02:43:51Z</dcterms:created>
  <dcterms:modified xsi:type="dcterms:W3CDTF">2017-05-31T01:24:00Z</dcterms:modified>
</cp:coreProperties>
</file>