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8" r:id="rId4"/>
    <p:sldId id="258" r:id="rId5"/>
    <p:sldId id="259" r:id="rId6"/>
    <p:sldId id="272" r:id="rId7"/>
    <p:sldId id="263" r:id="rId8"/>
    <p:sldId id="262" r:id="rId9"/>
    <p:sldId id="260" r:id="rId10"/>
    <p:sldId id="284" r:id="rId11"/>
    <p:sldId id="277" r:id="rId12"/>
    <p:sldId id="278" r:id="rId13"/>
    <p:sldId id="279" r:id="rId14"/>
    <p:sldId id="268" r:id="rId15"/>
    <p:sldId id="273" r:id="rId16"/>
    <p:sldId id="269" r:id="rId17"/>
    <p:sldId id="270" r:id="rId18"/>
    <p:sldId id="280" r:id="rId19"/>
    <p:sldId id="271" r:id="rId20"/>
    <p:sldId id="267" r:id="rId21"/>
    <p:sldId id="276" r:id="rId22"/>
    <p:sldId id="266" r:id="rId23"/>
    <p:sldId id="275" r:id="rId24"/>
    <p:sldId id="283" r:id="rId25"/>
    <p:sldId id="282" r:id="rId26"/>
    <p:sldId id="285" r:id="rId27"/>
    <p:sldId id="287" r:id="rId28"/>
    <p:sldId id="286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380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276B1BDD-71A8-4A0E-B987-C412C435FDC5}" type="datetimeFigureOut">
              <a:rPr lang="zh-TW" altLang="en-US" smtClean="0"/>
              <a:t>2018/12/17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A236D657-68CF-4021-8DC6-D7B7C16E34E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失傳的</a:t>
            </a:r>
            <a:r>
              <a:rPr lang="zh-TW" altLang="en-US" dirty="0"/>
              <a:t>手工</a:t>
            </a:r>
            <a:r>
              <a:rPr lang="zh-TW" altLang="en-US" dirty="0" smtClean="0"/>
              <a:t>技藝</a:t>
            </a:r>
            <a:r>
              <a:rPr lang="en-US" altLang="zh-TW" dirty="0" smtClean="0"/>
              <a:t>-----</a:t>
            </a:r>
            <a:br>
              <a:rPr lang="en-US" altLang="zh-TW" dirty="0" smtClean="0"/>
            </a:br>
            <a:r>
              <a:rPr lang="zh-TW" altLang="en-US" dirty="0" smtClean="0"/>
              <a:t>神</a:t>
            </a:r>
            <a:r>
              <a:rPr lang="zh-TW" altLang="en-US" dirty="0"/>
              <a:t>將</a:t>
            </a:r>
            <a:r>
              <a:rPr lang="zh-TW" altLang="en-US" dirty="0" smtClean="0"/>
              <a:t>化妝師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55776" y="4581128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2000" dirty="0" smtClean="0"/>
              <a:t>組員</a:t>
            </a:r>
            <a:r>
              <a:rPr lang="en-US" altLang="zh-TW" sz="2000" dirty="0" smtClean="0"/>
              <a:t>:206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24</a:t>
            </a:r>
            <a:r>
              <a:rPr lang="zh-TW" altLang="en-US" sz="2000" dirty="0" smtClean="0"/>
              <a:t>陳韻伃</a:t>
            </a:r>
            <a:endParaRPr lang="en-US" altLang="zh-TW" sz="2000" dirty="0" smtClean="0"/>
          </a:p>
          <a:p>
            <a:r>
              <a:rPr lang="zh-TW" altLang="en-US" sz="2000" dirty="0" smtClean="0"/>
              <a:t>         </a:t>
            </a:r>
            <a:r>
              <a:rPr lang="en-US" altLang="zh-TW" sz="2000" dirty="0" smtClean="0"/>
              <a:t>208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02</a:t>
            </a:r>
            <a:r>
              <a:rPr lang="zh-TW" altLang="en-US" sz="2000" dirty="0" smtClean="0"/>
              <a:t>石</a:t>
            </a:r>
            <a:r>
              <a:rPr lang="zh-TW" altLang="en-US" sz="2000" dirty="0"/>
              <a:t>欣</a:t>
            </a:r>
            <a:r>
              <a:rPr lang="zh-TW" altLang="en-US" sz="2000" dirty="0" smtClean="0"/>
              <a:t>蕓</a:t>
            </a:r>
            <a:endParaRPr lang="en-US" altLang="zh-TW" sz="2000" dirty="0" smtClean="0"/>
          </a:p>
          <a:p>
            <a:r>
              <a:rPr lang="zh-TW" altLang="en-US" sz="2000" dirty="0" smtClean="0"/>
              <a:t>         </a:t>
            </a:r>
            <a:r>
              <a:rPr lang="en-US" altLang="zh-TW" sz="2000" dirty="0" smtClean="0"/>
              <a:t>211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11</a:t>
            </a:r>
            <a:r>
              <a:rPr lang="zh-TW" altLang="en-US" sz="2000" dirty="0" smtClean="0"/>
              <a:t>林</a:t>
            </a:r>
            <a:r>
              <a:rPr lang="zh-TW" altLang="en-US" sz="2000" dirty="0"/>
              <a:t>郁晴</a:t>
            </a:r>
          </a:p>
        </p:txBody>
      </p:sp>
    </p:spTree>
    <p:extLst>
      <p:ext uri="{BB962C8B-B14F-4D97-AF65-F5344CB8AC3E}">
        <p14:creationId xmlns:p14="http://schemas.microsoft.com/office/powerpoint/2010/main" val="19609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金官繡莊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堅持循古法以手工繡製，甚受各地廟宇信徒的喜愛與信任。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zh-TW" altLang="en-US" dirty="0"/>
              <a:t>其訂單不只宜蘭，乃至全國、香港、東南亞都有客戶前來訂製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0">
            <a:off x="4173963" y="211711"/>
            <a:ext cx="3843422" cy="51245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0">
            <a:off x="1189030" y="1463305"/>
            <a:ext cx="4060080" cy="54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5593826" y="1501498"/>
            <a:ext cx="1800200" cy="310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655676" y="1501498"/>
            <a:ext cx="1080120" cy="25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3312368" cy="441649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56858"/>
            <a:ext cx="3312368" cy="4416491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>
            <a:off x="2092408" y="1909279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481189" y="1442769"/>
            <a:ext cx="136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草稿圖</a:t>
            </a:r>
            <a:endParaRPr lang="en-US" altLang="zh-TW" dirty="0" smtClean="0"/>
          </a:p>
        </p:txBody>
      </p:sp>
      <p:sp>
        <p:nvSpPr>
          <p:cNvPr id="8" name="向右箭號 7"/>
          <p:cNvSpPr/>
          <p:nvPr/>
        </p:nvSpPr>
        <p:spPr>
          <a:xfrm>
            <a:off x="3923928" y="418508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154759"/>
            <a:ext cx="6762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5255"/>
            <a:ext cx="201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593826" y="14721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把草稿畫到布上</a:t>
            </a: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製作方式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771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/>
        </p:nvSpPr>
        <p:spPr>
          <a:xfrm>
            <a:off x="6314472" y="1522905"/>
            <a:ext cx="792088" cy="2447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612543" y="1489124"/>
            <a:ext cx="864096" cy="236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40835"/>
            <a:ext cx="3456384" cy="460851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78351"/>
            <a:ext cx="3430676" cy="4574234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286828" y="3789040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1936579" y="1725168"/>
            <a:ext cx="21602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892" y="1791811"/>
            <a:ext cx="280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612543" y="142247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平繡</a:t>
            </a:r>
            <a:endParaRPr lang="en-US" altLang="zh-TW" dirty="0" smtClean="0"/>
          </a:p>
        </p:txBody>
      </p:sp>
      <p:sp>
        <p:nvSpPr>
          <p:cNvPr id="9" name="文字方塊 8"/>
          <p:cNvSpPr txBox="1"/>
          <p:nvPr/>
        </p:nvSpPr>
        <p:spPr>
          <a:xfrm>
            <a:off x="6314472" y="146061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膨繡</a:t>
            </a:r>
            <a:endParaRPr lang="zh-TW" altLang="en-US" dirty="0"/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製作方式</a:t>
            </a:r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57" y="3755739"/>
            <a:ext cx="5365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07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完成</a:t>
            </a:r>
            <a:r>
              <a:rPr lang="en-US" altLang="zh-TW" dirty="0" smtClean="0"/>
              <a:t>!!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3960440" cy="5280587"/>
          </a:xfrm>
        </p:spPr>
      </p:pic>
    </p:spTree>
    <p:extLst>
      <p:ext uri="{BB962C8B-B14F-4D97-AF65-F5344CB8AC3E}">
        <p14:creationId xmlns:p14="http://schemas.microsoft.com/office/powerpoint/2010/main" val="400592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百年按察司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514725" cy="4686300"/>
          </a:xfrm>
        </p:spPr>
      </p:pic>
      <p:sp>
        <p:nvSpPr>
          <p:cNvPr id="5" name="文字方塊 4"/>
          <p:cNvSpPr txBox="1"/>
          <p:nvPr/>
        </p:nvSpPr>
        <p:spPr>
          <a:xfrm>
            <a:off x="323528" y="1772816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陳金官</a:t>
            </a:r>
            <a:r>
              <a:rPr lang="zh-TW" altLang="en-US" sz="2400" dirty="0" smtClean="0"/>
              <a:t>先生於</a:t>
            </a:r>
            <a:r>
              <a:rPr lang="en-US" altLang="zh-TW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1945</a:t>
            </a:r>
            <a:r>
              <a:rPr lang="zh-TW" altLang="en-US" sz="2400" dirty="0" smtClean="0"/>
              <a:t>年來</a:t>
            </a:r>
            <a:r>
              <a:rPr lang="zh-TW" altLang="en-US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宜蘭</a:t>
            </a:r>
            <a:r>
              <a:rPr lang="zh-TW" altLang="en-US" sz="2400" dirty="0" smtClean="0"/>
              <a:t>創業、</a:t>
            </a:r>
            <a:endParaRPr lang="en-US" altLang="zh-TW" sz="2400" dirty="0" smtClean="0"/>
          </a:p>
          <a:p>
            <a:r>
              <a:rPr lang="zh-TW" altLang="en-US" sz="2400" dirty="0" smtClean="0"/>
              <a:t>成立</a:t>
            </a:r>
            <a:r>
              <a:rPr lang="en-US" altLang="zh-TW" sz="2400" dirty="0" smtClean="0"/>
              <a:t>”</a:t>
            </a:r>
            <a:r>
              <a:rPr lang="zh-TW" altLang="en-US" sz="2400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金官繡莊</a:t>
            </a:r>
            <a:r>
              <a:rPr lang="en-US" altLang="zh-TW" sz="2400" dirty="0" smtClean="0"/>
              <a:t>”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zh-TW" altLang="en-US" sz="2400" dirty="0" smtClean="0"/>
              <a:t>當時為感念家鄉的刺繡手藝傳承，特地於</a:t>
            </a:r>
            <a:r>
              <a:rPr lang="zh-TW" altLang="en-US" sz="2400" b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福州</a:t>
            </a:r>
            <a:r>
              <a:rPr lang="zh-TW" altLang="en-US" sz="2400" dirty="0" smtClean="0"/>
              <a:t>移請按察司神ㄤ，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 smtClean="0"/>
              <a:t>初期還由</a:t>
            </a:r>
            <a:r>
              <a:rPr lang="zh-TW" altLang="en-US" sz="2400" b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福州鄉親</a:t>
            </a:r>
            <a:r>
              <a:rPr lang="zh-TW" altLang="en-US" sz="2400" dirty="0" smtClean="0"/>
              <a:t>募款並定期廟會出巡。</a:t>
            </a:r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zh-TW" altLang="en-US" sz="2400" dirty="0" smtClean="0"/>
              <a:t>其神ㄤ</a:t>
            </a:r>
            <a:r>
              <a:rPr lang="zh-TW" altLang="en-US" sz="2400" b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雕工細緻、刺繡精密</a:t>
            </a:r>
            <a:r>
              <a:rPr lang="zh-TW" altLang="en-US" sz="2400" dirty="0" smtClean="0"/>
              <a:t>，非後輩手藝所能及，也成為金官繡莊諸多刺繡技法及構思來源。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9768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按察司的側面與背面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3456384" cy="4608512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35580"/>
            <a:ext cx="3514725" cy="4686300"/>
          </a:xfrm>
        </p:spPr>
      </p:pic>
    </p:spTree>
    <p:extLst>
      <p:ext uri="{BB962C8B-B14F-4D97-AF65-F5344CB8AC3E}">
        <p14:creationId xmlns:p14="http://schemas.microsoft.com/office/powerpoint/2010/main" val="42223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樊梨花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0808"/>
            <a:ext cx="4906888" cy="4585712"/>
          </a:xfrm>
        </p:spPr>
        <p:txBody>
          <a:bodyPr/>
          <a:lstStyle/>
          <a:p>
            <a:r>
              <a:rPr lang="zh-TW" altLang="en-US" dirty="0" smtClean="0"/>
              <a:t>金官繡莊不只有做過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男形象的神將，也有做過</a:t>
            </a:r>
            <a:r>
              <a:rPr lang="zh-TW" altLang="en-US" b="1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女形象</a:t>
            </a:r>
            <a:r>
              <a:rPr lang="zh-TW" altLang="en-US" dirty="0" smtClean="0"/>
              <a:t>的神將。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>
                <a:latin typeface="MS UI Gothic" panose="020B0600070205080204" pitchFamily="34" charset="-128"/>
                <a:ea typeface="MS UI Gothic" panose="020B0600070205080204" pitchFamily="34" charset="-128"/>
              </a:rPr>
              <a:t>樊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梨花</a:t>
            </a:r>
            <a:r>
              <a:rPr lang="zh-TW" altLang="en-US" dirty="0" smtClean="0"/>
              <a:t>是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全國第一尊</a:t>
            </a:r>
            <a:r>
              <a:rPr lang="zh-TW" altLang="en-US" dirty="0" smtClean="0"/>
              <a:t>女形象的大神ㄤ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72816"/>
            <a:ext cx="3488584" cy="46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9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萬人傘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來自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頭城慶元宮媽祖廟</a:t>
            </a:r>
            <a:endParaRPr lang="en-US" altLang="zh-TW" dirty="0" smtClean="0"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endParaRPr lang="en-US" altLang="zh-TW" dirty="0" smtClean="0"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r>
              <a:rPr lang="zh-TW" altLang="en-US" dirty="0"/>
              <a:t>媽祖出巡</a:t>
            </a:r>
            <a:r>
              <a:rPr lang="zh-TW" altLang="en-US" dirty="0" smtClean="0"/>
              <a:t>時為了遮</a:t>
            </a:r>
            <a:r>
              <a:rPr lang="zh-TW" altLang="en-US" dirty="0"/>
              <a:t>天</a:t>
            </a:r>
            <a:r>
              <a:rPr lang="zh-TW" altLang="en-US" dirty="0" smtClean="0"/>
              <a:t>穢而撐</a:t>
            </a:r>
            <a:r>
              <a:rPr lang="zh-TW" altLang="en-US" dirty="0"/>
              <a:t>的</a:t>
            </a:r>
            <a:r>
              <a:rPr lang="zh-TW" altLang="en-US" dirty="0" smtClean="0"/>
              <a:t>傘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/>
              <a:t>意義</a:t>
            </a:r>
            <a:r>
              <a:rPr lang="en-US" altLang="zh-TW" dirty="0" smtClean="0"/>
              <a:t>:</a:t>
            </a:r>
            <a:r>
              <a:rPr lang="zh-TW" altLang="en-US" dirty="0" smtClean="0"/>
              <a:t>萬人傘是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眾多信眾</a:t>
            </a:r>
            <a:r>
              <a:rPr lang="zh-TW" altLang="en-US" dirty="0" smtClean="0"/>
              <a:t>集資訂做的，傘的上半部繡有宮名， 而與普通黃涼傘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不同的是</a:t>
            </a:r>
            <a:r>
              <a:rPr lang="zh-TW" altLang="en-US" dirty="0" smtClean="0"/>
              <a:t>，傘的流蘇部分則改用布條，上面繡有這些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信眾的姓名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630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>
            <a:off x="4355976" y="1052736"/>
            <a:ext cx="1800200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169715" y="2502225"/>
            <a:ext cx="23762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6632"/>
            <a:ext cx="2226406" cy="314158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1" y="1844824"/>
            <a:ext cx="3511550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22" y="3501008"/>
            <a:ext cx="4254337" cy="318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4169715" y="25556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取代流蘇的萬人布條</a:t>
            </a:r>
            <a:endParaRPr lang="zh-TW" altLang="en-US" dirty="0"/>
          </a:p>
        </p:txBody>
      </p:sp>
      <p:sp>
        <p:nvSpPr>
          <p:cNvPr id="15" name="向下箭號 14"/>
          <p:cNvSpPr/>
          <p:nvPr/>
        </p:nvSpPr>
        <p:spPr>
          <a:xfrm>
            <a:off x="5239558" y="3080895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4355976" y="105273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涼傘，外型與萬人傘相差不多</a:t>
            </a:r>
            <a:endParaRPr lang="zh-TW" altLang="en-US" dirty="0"/>
          </a:p>
        </p:txBody>
      </p:sp>
      <p:sp>
        <p:nvSpPr>
          <p:cNvPr id="18" name="向右箭號 17"/>
          <p:cNvSpPr/>
          <p:nvPr/>
        </p:nvSpPr>
        <p:spPr>
          <a:xfrm>
            <a:off x="6300192" y="126876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50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5238074" y="1665272"/>
            <a:ext cx="1656184" cy="487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3510389" cy="46805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5847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950042" y="17243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上繡有宮名</a:t>
            </a:r>
            <a:endParaRPr lang="zh-TW" altLang="en-US" dirty="0"/>
          </a:p>
        </p:txBody>
      </p:sp>
      <p:sp>
        <p:nvSpPr>
          <p:cNvPr id="6" name="向下箭號 5"/>
          <p:cNvSpPr/>
          <p:nvPr/>
        </p:nvSpPr>
        <p:spPr>
          <a:xfrm>
            <a:off x="5904148" y="2348880"/>
            <a:ext cx="32403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/>
          <p:cNvSpPr/>
          <p:nvPr/>
        </p:nvSpPr>
        <p:spPr>
          <a:xfrm>
            <a:off x="4157954" y="1785750"/>
            <a:ext cx="792088" cy="3079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09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3131840" y="5214391"/>
            <a:ext cx="1800200" cy="923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什麼是神將</a:t>
            </a:r>
            <a:r>
              <a:rPr lang="en-US" altLang="zh-TW" dirty="0"/>
              <a:t>??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84784"/>
          </a:xfrm>
        </p:spPr>
        <p:txBody>
          <a:bodyPr/>
          <a:lstStyle/>
          <a:p>
            <a:pPr lvl="1"/>
            <a:r>
              <a:rPr lang="zh-TW" altLang="en-US" dirty="0" smtClean="0"/>
              <a:t>俗稱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大神ㄤ</a:t>
            </a:r>
            <a:endParaRPr lang="en-US" altLang="zh-TW" dirty="0" smtClean="0"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pPr lvl="1"/>
            <a:r>
              <a:rPr lang="zh-TW" altLang="en-US" dirty="0"/>
              <a:t>依據神</a:t>
            </a:r>
            <a:r>
              <a:rPr lang="zh-TW" altLang="en-US" dirty="0" smtClean="0"/>
              <a:t>祇模樣</a:t>
            </a:r>
            <a:r>
              <a:rPr lang="zh-TW" altLang="en-US" dirty="0"/>
              <a:t>製作</a:t>
            </a:r>
            <a:r>
              <a:rPr lang="zh-TW" altLang="en-US" dirty="0" smtClean="0"/>
              <a:t>的巨大布偶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常在各地方廟宇繞境時看見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48161"/>
            <a:ext cx="3149546" cy="417646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95836" y="521439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金官繡莊店內供奉的其中一位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百年按察司</a:t>
            </a:r>
            <a:endParaRPr lang="zh-TW" altLang="en-US" dirty="0"/>
          </a:p>
        </p:txBody>
      </p:sp>
      <p:sp>
        <p:nvSpPr>
          <p:cNvPr id="6" name="向右箭號 5"/>
          <p:cNvSpPr/>
          <p:nvPr/>
        </p:nvSpPr>
        <p:spPr>
          <a:xfrm>
            <a:off x="5076056" y="5445224"/>
            <a:ext cx="576064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0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問題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Q: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當初陳金官先生為何選擇此項技藝謀生呢</a:t>
            </a:r>
            <a:r>
              <a:rPr lang="en-US" altLang="zh-TW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?</a:t>
            </a:r>
          </a:p>
          <a:p>
            <a:endParaRPr lang="en-US" altLang="zh-TW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r>
              <a:rPr lang="en-US" altLang="zh-TW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A: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因為那時的中國大陸</a:t>
            </a:r>
            <a:r>
              <a:rPr lang="zh-TW" altLang="en-US" u="sng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生活艱苦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，為了謀求生路，陳金官選擇透過親戚的介紹，離開家鄉前往台灣，謀求一個包吃住、偶爾還有些零花錢的工作。這個工作就是刺繡。</a:t>
            </a:r>
            <a:endParaRPr lang="zh-TW" altLang="en-US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15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問題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MS UI Gothic" panose="020B0600070205080204" pitchFamily="34" charset="-128"/>
                <a:ea typeface="MS UI Gothic" panose="020B0600070205080204" pitchFamily="34" charset="-128"/>
              </a:rPr>
              <a:t>Q:</a:t>
            </a:r>
            <a:r>
              <a:rPr lang="zh-TW" altLang="en-US" dirty="0">
                <a:latin typeface="MS UI Gothic" panose="020B0600070205080204" pitchFamily="34" charset="-128"/>
                <a:ea typeface="MS UI Gothic" panose="020B0600070205080204" pitchFamily="34" charset="-128"/>
              </a:rPr>
              <a:t>平均一個神衣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、神冠</a:t>
            </a:r>
            <a:r>
              <a:rPr lang="zh-TW" altLang="en-US" dirty="0">
                <a:latin typeface="MS UI Gothic" panose="020B0600070205080204" pitchFamily="34" charset="-128"/>
                <a:ea typeface="MS UI Gothic" panose="020B0600070205080204" pitchFamily="34" charset="-128"/>
              </a:rPr>
              <a:t>要用多少時間</a:t>
            </a:r>
            <a:r>
              <a:rPr lang="en-US" altLang="zh-TW" dirty="0">
                <a:latin typeface="MS UI Gothic" panose="020B0600070205080204" pitchFamily="34" charset="-128"/>
                <a:ea typeface="MS UI Gothic" panose="020B0600070205080204" pitchFamily="34" charset="-128"/>
              </a:rPr>
              <a:t>?</a:t>
            </a:r>
          </a:p>
          <a:p>
            <a:endParaRPr lang="en-US" altLang="zh-TW" dirty="0" smtClean="0"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r>
              <a:rPr lang="en-US" altLang="zh-TW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A: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神衣跟神冠都要花</a:t>
            </a:r>
            <a:r>
              <a:rPr lang="zh-TW" altLang="en-US" u="sng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四個月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的時間才能完成。</a:t>
            </a:r>
            <a:endParaRPr lang="zh-TW" altLang="en-US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問題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Q: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如果以一個初學者，學這項技藝要用多少時間才能獨立完成</a:t>
            </a:r>
            <a:r>
              <a:rPr lang="en-US" altLang="zh-TW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?</a:t>
            </a:r>
          </a:p>
          <a:p>
            <a:endParaRPr lang="en-US" altLang="zh-TW" dirty="0" smtClean="0">
              <a:latin typeface="MS UI Gothic" panose="020B0600070205080204" pitchFamily="34" charset="-128"/>
              <a:ea typeface="MS UI Gothic" panose="020B0600070205080204" pitchFamily="34" charset="-128"/>
            </a:endParaRPr>
          </a:p>
          <a:p>
            <a:r>
              <a:rPr lang="en-US" altLang="zh-TW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A: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三年又四個月</a:t>
            </a:r>
            <a:endParaRPr lang="zh-TW" altLang="en-US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7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動機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因為我們想要考察一些不一樣的東西，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又加上組員</a:t>
            </a:r>
            <a:r>
              <a:rPr lang="en-US" altLang="zh-TW" dirty="0" smtClean="0"/>
              <a:t>---</a:t>
            </a:r>
            <a:r>
              <a:rPr lang="zh-TW" altLang="en-US" dirty="0" smtClean="0"/>
              <a:t>陳韻伃的祖父是金官繡莊的傳人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所以我們決定考察</a:t>
            </a:r>
            <a:r>
              <a:rPr lang="en-US" altLang="zh-TW" dirty="0" smtClean="0"/>
              <a:t>“</a:t>
            </a:r>
            <a:r>
              <a:rPr lang="zh-TW" altLang="en-US" dirty="0" smtClean="0"/>
              <a:t>神將化妝師</a:t>
            </a:r>
            <a:r>
              <a:rPr lang="en-US" altLang="zh-TW" dirty="0" smtClean="0"/>
              <a:t>”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這個早期風雲一時，但現代人都不太熟悉的職業。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867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dirty="0" smtClean="0"/>
              <a:t>林郁晴</a:t>
            </a:r>
            <a:r>
              <a:rPr lang="en-US" altLang="zh-TW" dirty="0" smtClean="0"/>
              <a:t>:</a:t>
            </a:r>
            <a:r>
              <a:rPr lang="zh-TW" altLang="en-US" dirty="0" smtClean="0"/>
              <a:t>到目的地的時候，會發現整個空間是很扁平的，左右兩邊的玻璃窗子都擺滿了神尊或着神尊的衣服，還有一些像是刺繡的衣冠，這些都是以前的人家經常會來這裡的目的</a:t>
            </a:r>
            <a:r>
              <a:rPr lang="en-US" altLang="zh-TW" dirty="0" smtClean="0"/>
              <a:t>(</a:t>
            </a:r>
            <a:r>
              <a:rPr lang="zh-TW" altLang="en-US" dirty="0" smtClean="0"/>
              <a:t>為了家中神尊的衣冠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，爺爺人很好，為我們介紹了店中最高聳，且只有半身卻比我們都還高的神尊，聽說身上穿的、戴的，都是爺爺以及衣些老師傅的手藝。</a:t>
            </a:r>
            <a:endParaRPr lang="en-US" altLang="zh-TW" dirty="0" smtClean="0"/>
          </a:p>
          <a:p>
            <a:r>
              <a:rPr lang="zh-TW" altLang="en-US" dirty="0" smtClean="0"/>
              <a:t>窗櫃，以及一步一步教人如何進行的刺繡，至今，只剩下被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展示的藝術品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的地位了，現代社會的確</a:t>
            </a:r>
            <a:r>
              <a:rPr lang="zh-TW" altLang="en-US" dirty="0"/>
              <a:t>是</a:t>
            </a:r>
            <a:r>
              <a:rPr lang="zh-TW" altLang="en-US" dirty="0" smtClean="0"/>
              <a:t>非常進步，可是</a:t>
            </a:r>
            <a:r>
              <a:rPr lang="zh-TW" altLang="en-US" dirty="0"/>
              <a:t>這些進步使得有些人失去了</a:t>
            </a:r>
            <a:r>
              <a:rPr lang="zh-TW" altLang="en-US" dirty="0" smtClean="0"/>
              <a:t>什麼，</a:t>
            </a:r>
            <a:r>
              <a:rPr lang="zh-TW" altLang="en-US" dirty="0"/>
              <a:t>不僅僅是職業，還有本身的</a:t>
            </a:r>
            <a:r>
              <a:rPr lang="zh-TW" altLang="en-US" dirty="0" smtClean="0"/>
              <a:t>價值。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66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 smtClean="0"/>
              <a:t>石欣蕓</a:t>
            </a:r>
            <a:r>
              <a:rPr lang="en-US" altLang="zh-TW" dirty="0" smtClean="0"/>
              <a:t>:</a:t>
            </a:r>
            <a:r>
              <a:rPr lang="zh-TW" altLang="en-US" dirty="0" smtClean="0"/>
              <a:t>這次人文行動考察讓我收穫頗豐，在去訪問阿公的路上讓我很興奮也很緊張，很怕會尷尬，但是再到阿公的繡莊之後，發現阿公反而很親切，對於我們問不完的問題，阿公都很耐心地一一為我們解答，甚至還告訴我們很多關於他小時候的記憶還有故事，讓我了解到老一輩人的辛苦。繡莊裡的大神尪，炯炯有神還可以拜拜</a:t>
            </a:r>
            <a:r>
              <a:rPr lang="en-US" altLang="zh-TW" dirty="0" smtClean="0"/>
              <a:t>…...</a:t>
            </a:r>
          </a:p>
          <a:p>
            <a:r>
              <a:rPr lang="zh-TW" altLang="en-US" dirty="0" smtClean="0"/>
              <a:t>還有軟身媽祖、</a:t>
            </a:r>
            <a:r>
              <a:rPr lang="zh-TW" altLang="en-US" dirty="0"/>
              <a:t>土地</a:t>
            </a:r>
            <a:r>
              <a:rPr lang="zh-TW" altLang="en-US" dirty="0" smtClean="0"/>
              <a:t>公、</a:t>
            </a:r>
            <a:r>
              <a:rPr lang="zh-TW" altLang="en-US" dirty="0"/>
              <a:t>萬人</a:t>
            </a:r>
            <a:r>
              <a:rPr lang="zh-TW" altLang="en-US" dirty="0" smtClean="0"/>
              <a:t>傘等等</a:t>
            </a:r>
            <a:r>
              <a:rPr lang="zh-TW" altLang="en-US" dirty="0"/>
              <a:t>巨</a:t>
            </a:r>
            <a:r>
              <a:rPr lang="zh-TW" altLang="en-US" dirty="0" smtClean="0"/>
              <a:t>作，都會讓</a:t>
            </a:r>
            <a:r>
              <a:rPr lang="zh-TW" altLang="en-US" dirty="0"/>
              <a:t>我驚嘆不已，竟然有如此巧奪天工的作品，感嘆民間手工藝的厲害之</a:t>
            </a:r>
            <a:r>
              <a:rPr lang="zh-TW" altLang="en-US" dirty="0" smtClean="0"/>
              <a:t>處</a:t>
            </a:r>
            <a:r>
              <a:rPr lang="en-US" altLang="zh-TW" dirty="0" smtClean="0"/>
              <a:t>!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26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陳韻伃</a:t>
            </a:r>
            <a:r>
              <a:rPr lang="en-US" altLang="zh-TW" dirty="0" smtClean="0"/>
              <a:t>:</a:t>
            </a:r>
            <a:r>
              <a:rPr lang="zh-TW" altLang="en-US" dirty="0" smtClean="0"/>
              <a:t>這次的考察不僅僅是了解神將化妝師，而是我深入了解家業的一個機會，經過這次的考察，我的確更加的重視這個神聖的職業，同時，也為這個職業的落默而感到心酸。家裡沒有一個人願意繼承這項家業，所以我盡量把這項報告作到完整無缺，至少在最後的傳人消失後，後人，或有興趣的人，可以循著這一絲絲的線索，找回其他民間信仰下的產物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673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來源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金官繡莊</a:t>
            </a:r>
            <a:r>
              <a:rPr lang="en-US" altLang="zh-TW" dirty="0" smtClean="0"/>
              <a:t>(</a:t>
            </a:r>
            <a:r>
              <a:rPr lang="zh-TW" altLang="en-US" dirty="0" smtClean="0"/>
              <a:t>宜蘭市光復路</a:t>
            </a:r>
            <a:r>
              <a:rPr lang="en-US" altLang="zh-TW" dirty="0" smtClean="0"/>
              <a:t>57</a:t>
            </a:r>
            <a:r>
              <a:rPr lang="zh-TW" altLang="en-US" dirty="0" smtClean="0"/>
              <a:t>號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zh-TW" altLang="en-US" dirty="0"/>
              <a:t>圖片</a:t>
            </a:r>
            <a:r>
              <a:rPr lang="zh-TW" altLang="en-US" dirty="0" smtClean="0"/>
              <a:t>來源</a:t>
            </a:r>
            <a:r>
              <a:rPr lang="en-US" altLang="zh-TW" dirty="0" smtClean="0"/>
              <a:t>:</a:t>
            </a:r>
            <a:r>
              <a:rPr lang="zh-TW" altLang="en-US" dirty="0" smtClean="0"/>
              <a:t>金官繡莊、</a:t>
            </a:r>
            <a:r>
              <a:rPr lang="en-US" altLang="zh-TW" dirty="0" smtClean="0"/>
              <a:t>google</a:t>
            </a:r>
          </a:p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19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感謝你的閱讀</a:t>
            </a:r>
            <a:r>
              <a:rPr lang="en-US" altLang="zh-TW" dirty="0" smtClean="0"/>
              <a:t>!!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600200"/>
            <a:ext cx="4686300" cy="46863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76672"/>
            <a:ext cx="9252520" cy="596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600400" cy="480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77534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577773" y="4263479"/>
            <a:ext cx="1872208" cy="851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什麼是神將化妝師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為神將製作神將衣、神冠、令旗等相關物件的人。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51" y="3573016"/>
            <a:ext cx="5712634" cy="4284476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2483768" y="458112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13777" y="4227475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早期金官繡莊的員工正在刺繡</a:t>
            </a:r>
            <a:endParaRPr lang="en-US" altLang="zh-TW" dirty="0" smtClean="0"/>
          </a:p>
          <a:p>
            <a:r>
              <a:rPr lang="zh-TW" altLang="en-US" dirty="0" smtClean="0"/>
              <a:t>神將衣。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364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5004048" y="4365974"/>
            <a:ext cx="1584176" cy="5743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金官繡莊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開山祖師為來自福州的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陳金官</a:t>
            </a:r>
            <a:r>
              <a:rPr lang="zh-TW" altLang="en-US" dirty="0" smtClean="0"/>
              <a:t>先生</a:t>
            </a:r>
            <a:endParaRPr lang="en-US" altLang="zh-TW" dirty="0" smtClean="0"/>
          </a:p>
          <a:p>
            <a:r>
              <a:rPr lang="en-US" altLang="zh-TW" dirty="0" smtClean="0"/>
              <a:t>1932</a:t>
            </a:r>
            <a:r>
              <a:rPr lang="zh-TW" altLang="en-US" dirty="0" smtClean="0"/>
              <a:t>年與其伯母在台北迪化街學習刺繡</a:t>
            </a:r>
            <a:endParaRPr lang="en-US" altLang="zh-TW" dirty="0" smtClean="0"/>
          </a:p>
          <a:p>
            <a:r>
              <a:rPr lang="zh-TW" altLang="en-US" dirty="0"/>
              <a:t>戰後</a:t>
            </a:r>
            <a:r>
              <a:rPr lang="zh-TW" altLang="en-US" dirty="0" smtClean="0"/>
              <a:t>遷</a:t>
            </a:r>
            <a:r>
              <a:rPr lang="zh-TW" altLang="en-US" dirty="0"/>
              <a:t>到</a:t>
            </a:r>
            <a:r>
              <a:rPr lang="zh-TW" altLang="en-US" dirty="0">
                <a:latin typeface="MS UI Gothic" panose="020B0600070205080204" pitchFamily="34" charset="-128"/>
                <a:ea typeface="MS UI Gothic" panose="020B0600070205080204" pitchFamily="34" charset="-128"/>
              </a:rPr>
              <a:t>宜蘭</a:t>
            </a:r>
            <a:r>
              <a:rPr lang="zh-TW" altLang="en-US" dirty="0"/>
              <a:t>成立</a:t>
            </a:r>
            <a:r>
              <a:rPr lang="zh-TW" altLang="en-US" dirty="0">
                <a:latin typeface="MS UI Gothic" panose="020B0600070205080204" pitchFamily="34" charset="-128"/>
                <a:ea typeface="MS UI Gothic" panose="020B0600070205080204" pitchFamily="34" charset="-128"/>
              </a:rPr>
              <a:t>金官繡莊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2009"/>
            <a:ext cx="3939902" cy="5253203"/>
          </a:xfrm>
          <a:prstGeom prst="rect">
            <a:avLst/>
          </a:prstGeom>
        </p:spPr>
      </p:pic>
      <p:sp>
        <p:nvSpPr>
          <p:cNvPr id="5" name="向左箭號 4"/>
          <p:cNvSpPr/>
          <p:nvPr/>
        </p:nvSpPr>
        <p:spPr>
          <a:xfrm>
            <a:off x="4355976" y="4509120"/>
            <a:ext cx="50405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076056" y="436597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陳金官先生</a:t>
            </a:r>
            <a:r>
              <a:rPr lang="en-US" altLang="zh-TW" dirty="0" smtClean="0"/>
              <a:t>(1916~2000)</a:t>
            </a:r>
          </a:p>
        </p:txBody>
      </p:sp>
    </p:spTree>
    <p:extLst>
      <p:ext uri="{BB962C8B-B14F-4D97-AF65-F5344CB8AC3E}">
        <p14:creationId xmlns:p14="http://schemas.microsoft.com/office/powerpoint/2010/main" val="48357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金官繡莊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金官繡莊早年是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宜蘭地區唯一</a:t>
            </a:r>
            <a:r>
              <a:rPr lang="zh-TW" altLang="en-US" dirty="0" smtClean="0"/>
              <a:t>的繡莊</a:t>
            </a:r>
            <a:endParaRPr lang="en-US" altLang="zh-TW" dirty="0" smtClean="0"/>
          </a:p>
          <a:p>
            <a:endParaRPr lang="en-US" altLang="zh-TW" dirty="0" smtClean="0"/>
          </a:p>
          <a:p>
            <a:pPr lvl="0">
              <a:buClr>
                <a:srgbClr val="4E3B30"/>
              </a:buClr>
            </a:pPr>
            <a:r>
              <a:rPr lang="zh-TW" altLang="en-US" dirty="0">
                <a:solidFill>
                  <a:prstClr val="black"/>
                </a:solidFill>
              </a:rPr>
              <a:t>台灣民間廟會頻繁，當時就已經有神將化妝師的職業，但是都是</a:t>
            </a:r>
            <a:r>
              <a:rPr lang="zh-TW" altLang="en-US" dirty="0">
                <a:solidFill>
                  <a:prstClr val="black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平面</a:t>
            </a:r>
            <a:r>
              <a:rPr lang="zh-TW" altLang="en-US" dirty="0">
                <a:solidFill>
                  <a:prstClr val="black"/>
                </a:solidFill>
              </a:rPr>
              <a:t>的刺繡</a:t>
            </a:r>
            <a:endParaRPr lang="en-US" altLang="zh-TW" dirty="0">
              <a:solidFill>
                <a:prstClr val="black"/>
              </a:solidFill>
            </a:endParaRPr>
          </a:p>
          <a:p>
            <a:pPr marL="0" lvl="0" indent="0">
              <a:buClr>
                <a:srgbClr val="4E3B30"/>
              </a:buClr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pPr lvl="0">
              <a:buClr>
                <a:srgbClr val="4E3B30"/>
              </a:buClr>
            </a:pPr>
            <a:r>
              <a:rPr lang="zh-TW" altLang="en-US" dirty="0">
                <a:solidFill>
                  <a:prstClr val="black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陳金官</a:t>
            </a:r>
            <a:r>
              <a:rPr lang="zh-TW" altLang="en-US" dirty="0">
                <a:solidFill>
                  <a:prstClr val="black"/>
                </a:solidFill>
              </a:rPr>
              <a:t>先生</a:t>
            </a:r>
            <a:r>
              <a:rPr lang="zh-TW" altLang="en-US" dirty="0" smtClean="0">
                <a:solidFill>
                  <a:prstClr val="black"/>
                </a:solidFill>
              </a:rPr>
              <a:t>隨即把</a:t>
            </a:r>
            <a:r>
              <a:rPr lang="zh-TW" altLang="en-US" dirty="0" smtClean="0">
                <a:solidFill>
                  <a:prstClr val="black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膨繡</a:t>
            </a:r>
            <a:r>
              <a:rPr lang="en-US" altLang="zh-TW" dirty="0" smtClean="0">
                <a:solidFill>
                  <a:prstClr val="black"/>
                </a:solidFill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</a:rPr>
              <a:t>立體凸形刺繡</a:t>
            </a:r>
            <a:r>
              <a:rPr lang="en-US" altLang="zh-TW" dirty="0" smtClean="0">
                <a:solidFill>
                  <a:prstClr val="black"/>
                </a:solidFill>
              </a:rPr>
              <a:t>)</a:t>
            </a:r>
            <a:r>
              <a:rPr lang="zh-TW" altLang="en-US" dirty="0" smtClean="0">
                <a:solidFill>
                  <a:prstClr val="black"/>
                </a:solidFill>
              </a:rPr>
              <a:t>運用在繡製神衣上，極</a:t>
            </a:r>
            <a:r>
              <a:rPr lang="zh-TW" altLang="en-US" dirty="0">
                <a:solidFill>
                  <a:prstClr val="black"/>
                </a:solidFill>
              </a:rPr>
              <a:t>受</a:t>
            </a:r>
            <a:r>
              <a:rPr lang="zh-TW" altLang="en-US" dirty="0" smtClean="0">
                <a:solidFill>
                  <a:prstClr val="black"/>
                </a:solidFill>
              </a:rPr>
              <a:t>歡迎</a:t>
            </a:r>
            <a:endParaRPr lang="zh-TW" altLang="en-US" dirty="0">
              <a:solidFill>
                <a:prstClr val="black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64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144945" y="2569403"/>
            <a:ext cx="1474725" cy="1128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6336704" cy="4592593"/>
          </a:xfrm>
        </p:spPr>
      </p:pic>
      <p:sp>
        <p:nvSpPr>
          <p:cNvPr id="5" name="文字方塊 4"/>
          <p:cNvSpPr txBox="1"/>
          <p:nvPr/>
        </p:nvSpPr>
        <p:spPr>
          <a:xfrm>
            <a:off x="90219" y="2759828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圖下半部為</a:t>
            </a:r>
            <a:r>
              <a:rPr lang="zh-TW" altLang="en-US" sz="2400" dirty="0"/>
              <a:t>膨繡</a:t>
            </a:r>
            <a:endParaRPr lang="en-US" altLang="zh-TW" sz="2400" dirty="0" smtClean="0"/>
          </a:p>
        </p:txBody>
      </p:sp>
      <p:sp>
        <p:nvSpPr>
          <p:cNvPr id="6" name="向右箭號 5"/>
          <p:cNvSpPr/>
          <p:nvPr/>
        </p:nvSpPr>
        <p:spPr>
          <a:xfrm>
            <a:off x="1716642" y="2996952"/>
            <a:ext cx="576064" cy="273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047"/>
            <a:ext cx="5472608" cy="56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金官繡莊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4E3B30"/>
              </a:buClr>
            </a:pPr>
            <a:endParaRPr lang="en-US" altLang="zh-TW" sz="3000" dirty="0" smtClean="0">
              <a:solidFill>
                <a:prstClr val="black"/>
              </a:solidFill>
            </a:endParaRPr>
          </a:p>
          <a:p>
            <a:pPr lvl="0">
              <a:buClr>
                <a:srgbClr val="4E3B30"/>
              </a:buClr>
            </a:pPr>
            <a:r>
              <a:rPr lang="zh-TW" altLang="en-US" sz="3000" dirty="0" smtClean="0">
                <a:solidFill>
                  <a:prstClr val="black"/>
                </a:solidFill>
              </a:rPr>
              <a:t>早年</a:t>
            </a:r>
            <a:r>
              <a:rPr lang="zh-TW" altLang="en-US" sz="3000" dirty="0">
                <a:solidFill>
                  <a:prstClr val="black"/>
                </a:solidFill>
              </a:rPr>
              <a:t>曾經有過上千名學徒，其中以女弟子</a:t>
            </a:r>
            <a:r>
              <a:rPr lang="zh-TW" altLang="en-US" sz="3000" dirty="0" smtClean="0">
                <a:solidFill>
                  <a:prstClr val="black"/>
                </a:solidFill>
              </a:rPr>
              <a:t>居多。</a:t>
            </a:r>
            <a:endParaRPr lang="en-US" altLang="zh-TW" sz="3000" dirty="0">
              <a:solidFill>
                <a:prstClr val="black"/>
              </a:solidFill>
            </a:endParaRPr>
          </a:p>
          <a:p>
            <a:pPr lvl="0">
              <a:buClr>
                <a:srgbClr val="4E3B30"/>
              </a:buClr>
            </a:pPr>
            <a:endParaRPr lang="en-US" altLang="zh-TW" sz="3000" dirty="0" smtClean="0">
              <a:solidFill>
                <a:prstClr val="black"/>
              </a:solidFill>
            </a:endParaRPr>
          </a:p>
          <a:p>
            <a:pPr lvl="0">
              <a:buClr>
                <a:srgbClr val="4E3B30"/>
              </a:buClr>
            </a:pPr>
            <a:r>
              <a:rPr lang="zh-TW" altLang="en-US" sz="3000" dirty="0" smtClean="0">
                <a:solidFill>
                  <a:prstClr val="black"/>
                </a:solidFill>
              </a:rPr>
              <a:t>難度</a:t>
            </a:r>
            <a:r>
              <a:rPr lang="en-US" altLang="zh-TW" sz="3000" dirty="0">
                <a:solidFill>
                  <a:prstClr val="black"/>
                </a:solidFill>
              </a:rPr>
              <a:t>:</a:t>
            </a:r>
            <a:r>
              <a:rPr lang="zh-TW" altLang="en-US" sz="3000" dirty="0">
                <a:solidFill>
                  <a:prstClr val="black"/>
                </a:solidFill>
              </a:rPr>
              <a:t>要求</a:t>
            </a:r>
            <a:r>
              <a:rPr lang="zh-TW" altLang="en-US" sz="3000" dirty="0">
                <a:solidFill>
                  <a:prstClr val="black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精巧</a:t>
            </a:r>
            <a:r>
              <a:rPr lang="zh-TW" altLang="en-US" sz="3000" dirty="0">
                <a:solidFill>
                  <a:prstClr val="black"/>
                </a:solidFill>
              </a:rPr>
              <a:t>，除了</a:t>
            </a:r>
            <a:r>
              <a:rPr lang="zh-TW" altLang="en-US" sz="3000" dirty="0">
                <a:solidFill>
                  <a:prstClr val="black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熟練、細心</a:t>
            </a:r>
            <a:r>
              <a:rPr lang="zh-TW" altLang="en-US" sz="3000" dirty="0">
                <a:solidFill>
                  <a:prstClr val="black"/>
                </a:solidFill>
              </a:rPr>
              <a:t>外，還得有幾分</a:t>
            </a:r>
            <a:r>
              <a:rPr lang="zh-TW" altLang="en-US" sz="3000" dirty="0">
                <a:solidFill>
                  <a:prstClr val="black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慧心</a:t>
            </a:r>
            <a:r>
              <a:rPr lang="zh-TW" altLang="en-US" sz="3000" dirty="0">
                <a:solidFill>
                  <a:prstClr val="black"/>
                </a:solidFill>
              </a:rPr>
              <a:t>，像繪製</a:t>
            </a:r>
            <a:r>
              <a:rPr lang="zh-TW" altLang="en-US" sz="3000" dirty="0">
                <a:solidFill>
                  <a:prstClr val="black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圖樣、花飾、配色</a:t>
            </a:r>
            <a:r>
              <a:rPr lang="zh-TW" altLang="en-US" sz="3000" dirty="0">
                <a:solidFill>
                  <a:prstClr val="black"/>
                </a:solidFill>
              </a:rPr>
              <a:t>，有些是不容易學得來的。</a:t>
            </a:r>
            <a:endParaRPr lang="en-US" altLang="zh-TW" sz="3000" dirty="0">
              <a:solidFill>
                <a:prstClr val="black"/>
              </a:solidFill>
            </a:endParaRPr>
          </a:p>
          <a:p>
            <a:pPr lvl="0">
              <a:buClr>
                <a:srgbClr val="4E3B30"/>
              </a:buClr>
            </a:pPr>
            <a:endParaRPr lang="en-US" altLang="zh-TW" sz="3000" dirty="0">
              <a:solidFill>
                <a:prstClr val="black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4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金官繡莊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0892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如今第二代傳人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陳本川</a:t>
            </a:r>
            <a:r>
              <a:rPr lang="zh-TW" altLang="en-US" dirty="0" smtClean="0"/>
              <a:t>先生</a:t>
            </a:r>
            <a:endParaRPr lang="en-US" altLang="zh-TW" dirty="0" smtClean="0"/>
          </a:p>
          <a:p>
            <a:r>
              <a:rPr lang="zh-TW" altLang="en-US" dirty="0" smtClean="0"/>
              <a:t>和其兄弟姊妹</a:t>
            </a:r>
            <a:r>
              <a:rPr lang="en-US" altLang="zh-TW" dirty="0" smtClean="0"/>
              <a:t>(</a:t>
            </a:r>
            <a:r>
              <a:rPr lang="zh-TW" altLang="en-US" dirty="0" smtClean="0"/>
              <a:t>尤其妹妹</a:t>
            </a:r>
            <a:r>
              <a:rPr lang="zh-TW" altLang="en-US" dirty="0" smtClean="0">
                <a:latin typeface="MS UI Gothic" panose="020B0600070205080204" pitchFamily="34" charset="-128"/>
                <a:ea typeface="MS UI Gothic" panose="020B0600070205080204" pitchFamily="34" charset="-128"/>
              </a:rPr>
              <a:t>陳愛珠</a:t>
            </a:r>
            <a:r>
              <a:rPr lang="zh-TW" altLang="en-US" dirty="0" smtClean="0"/>
              <a:t>女士能畫擅繡</a:t>
            </a:r>
            <a:r>
              <a:rPr lang="en-US" altLang="zh-TW" dirty="0" smtClean="0"/>
              <a:t>)</a:t>
            </a:r>
            <a:r>
              <a:rPr lang="zh-TW" altLang="en-US" dirty="0" smtClean="0"/>
              <a:t>守護</a:t>
            </a:r>
            <a:r>
              <a:rPr lang="zh-TW" altLang="en-US" dirty="0"/>
              <a:t>傳承的</a:t>
            </a:r>
            <a:r>
              <a:rPr lang="zh-TW" altLang="en-US" dirty="0" smtClean="0"/>
              <a:t>金字招牌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15" y="2852936"/>
            <a:ext cx="2311861" cy="386104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56792"/>
            <a:ext cx="64922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撲面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暗香撲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527</TotalTime>
  <Words>1154</Words>
  <Application>Microsoft Office PowerPoint</Application>
  <PresentationFormat>如螢幕大小 (4:3)</PresentationFormat>
  <Paragraphs>152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暗香撲面</vt:lpstr>
      <vt:lpstr>失傳的手工技藝----- 神將化妝師</vt:lpstr>
      <vt:lpstr>什麼是神將??</vt:lpstr>
      <vt:lpstr>PowerPoint 簡報</vt:lpstr>
      <vt:lpstr>什麼是神將化妝師?</vt:lpstr>
      <vt:lpstr>金官繡莊</vt:lpstr>
      <vt:lpstr>金官繡莊</vt:lpstr>
      <vt:lpstr>PowerPoint 簡報</vt:lpstr>
      <vt:lpstr>金官繡莊</vt:lpstr>
      <vt:lpstr>金官繡莊</vt:lpstr>
      <vt:lpstr>金官繡莊</vt:lpstr>
      <vt:lpstr>製作方式</vt:lpstr>
      <vt:lpstr>製作方式</vt:lpstr>
      <vt:lpstr>完成!!</vt:lpstr>
      <vt:lpstr>百年按察司</vt:lpstr>
      <vt:lpstr>按察司的側面與背面</vt:lpstr>
      <vt:lpstr>樊梨花</vt:lpstr>
      <vt:lpstr>萬人傘</vt:lpstr>
      <vt:lpstr>PowerPoint 簡報</vt:lpstr>
      <vt:lpstr>PowerPoint 簡報</vt:lpstr>
      <vt:lpstr>問題</vt:lpstr>
      <vt:lpstr>問題</vt:lpstr>
      <vt:lpstr>問題</vt:lpstr>
      <vt:lpstr>動機</vt:lpstr>
      <vt:lpstr>心得</vt:lpstr>
      <vt:lpstr>心得</vt:lpstr>
      <vt:lpstr>心得</vt:lpstr>
      <vt:lpstr>來源</vt:lpstr>
      <vt:lpstr>感謝你的閱讀!!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失傳的手工技藝</dc:title>
  <dc:creator>pychen2</dc:creator>
  <cp:lastModifiedBy>Administrator</cp:lastModifiedBy>
  <cp:revision>67</cp:revision>
  <dcterms:created xsi:type="dcterms:W3CDTF">2018-09-10T13:21:05Z</dcterms:created>
  <dcterms:modified xsi:type="dcterms:W3CDTF">2018-12-17T14:46:56Z</dcterms:modified>
</cp:coreProperties>
</file>