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6" r:id="rId10"/>
    <p:sldId id="265" r:id="rId11"/>
    <p:sldId id="267" r:id="rId12"/>
    <p:sldId id="268" r:id="rId13"/>
    <p:sldId id="272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6B92F-F586-47DC-8184-0A61F0956CC2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ECE06-8A76-4FE4-BB41-F15DDE8854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33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81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1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3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89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05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371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05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286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0803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41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48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8E138-F875-4E8D-B7A2-3F2FA869E52B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8D61E-646F-4448-8609-21DA7F9113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93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846640" cy="3168352"/>
          </a:xfrm>
        </p:spPr>
        <p:txBody>
          <a:bodyPr>
            <a:noAutofit/>
          </a:bodyPr>
          <a:lstStyle/>
          <a:p>
            <a:r>
              <a:rPr lang="zh-TW" altLang="en-US" sz="8800" b="1" dirty="0" smtClean="0">
                <a:solidFill>
                  <a:schemeClr val="bg2"/>
                </a:solidFill>
                <a:latin typeface="華康楷書體W3(P)" pitchFamily="66" charset="-120"/>
                <a:ea typeface="華康楷書體W3(P)" pitchFamily="66" charset="-120"/>
              </a:rPr>
              <a:t>人文行動考察心得</a:t>
            </a:r>
            <a:endParaRPr lang="zh-TW" altLang="en-US" sz="8800" b="1" dirty="0">
              <a:solidFill>
                <a:schemeClr val="bg2"/>
              </a:solidFill>
              <a:latin typeface="華康楷書體W3(P)" pitchFamily="66" charset="-120"/>
              <a:ea typeface="華康楷書體W3(P)" pitchFamily="66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87624" y="4509120"/>
            <a:ext cx="7264896" cy="17526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綠色經濟的崛起  </a:t>
            </a:r>
            <a:endParaRPr lang="en-US" altLang="zh-TW" sz="5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altLang="zh-TW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zh-TW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-----</a:t>
            </a:r>
            <a:r>
              <a:rPr lang="zh-TW" alt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宜蘭三星蔥</a:t>
            </a:r>
            <a:endParaRPr lang="zh-TW" altLang="en-US" sz="5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06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43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latin typeface="華康仿宋體W4" pitchFamily="49" charset="-120"/>
                <a:ea typeface="華康仿宋體W4" pitchFamily="49" charset="-120"/>
              </a:rPr>
              <a:t>三星蔥香甜的原因</a:t>
            </a:r>
            <a:endParaRPr lang="zh-TW" altLang="en-US" sz="5400" dirty="0">
              <a:latin typeface="華康仿宋體W4" pitchFamily="49" charset="-120"/>
              <a:ea typeface="華康仿宋體W4" pitchFamily="49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611560" y="1556792"/>
            <a:ext cx="4402832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華康細黑體" pitchFamily="49" charset="-120"/>
                <a:ea typeface="華康細黑體" pitchFamily="49" charset="-120"/>
              </a:rPr>
              <a:t>所產的蔥因有</a:t>
            </a:r>
            <a:r>
              <a:rPr lang="zh-TW" altLang="en-US" dirty="0" smtClean="0">
                <a:solidFill>
                  <a:srgbClr val="FF0000"/>
                </a:solidFill>
                <a:latin typeface="華康細黑體" pitchFamily="49" charset="-120"/>
                <a:ea typeface="華康細黑體" pitchFamily="49" charset="-120"/>
              </a:rPr>
              <a:t>蘭陽溪與安農溪的灌溉</a:t>
            </a:r>
            <a:r>
              <a:rPr lang="zh-TW" altLang="en-US" dirty="0" smtClean="0">
                <a:latin typeface="華康細黑體" pitchFamily="49" charset="-120"/>
                <a:ea typeface="華康細黑體" pitchFamily="49" charset="-120"/>
              </a:rPr>
              <a:t>，所以相較於其他地區，反而帶有一些甜味</a:t>
            </a:r>
            <a:endParaRPr lang="zh-TW" altLang="en-US" dirty="0">
              <a:latin typeface="華康細黑體" pitchFamily="49" charset="-120"/>
              <a:ea typeface="華康細黑體" pitchFamily="49" charset="-120"/>
            </a:endParaRPr>
          </a:p>
        </p:txBody>
      </p:sp>
      <p:pic>
        <p:nvPicPr>
          <p:cNvPr id="6146" name="Picture 2" descr="E:\地理實察\DSC_04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240360" cy="525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44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dirty="0" smtClean="0">
                <a:latin typeface="華康仿宋體W6" pitchFamily="49" charset="-120"/>
                <a:ea typeface="華康仿宋體W6" pitchFamily="49" charset="-120"/>
              </a:rPr>
              <a:t>Step 1. </a:t>
            </a:r>
            <a:r>
              <a:rPr lang="zh-TW" altLang="en-US" sz="6000" dirty="0" smtClean="0">
                <a:latin typeface="華康仿宋體W6" pitchFamily="49" charset="-120"/>
                <a:ea typeface="華康仿宋體W6" pitchFamily="49" charset="-120"/>
              </a:rPr>
              <a:t>拔蔥初體驗</a:t>
            </a:r>
            <a:endParaRPr lang="zh-TW" altLang="en-US" sz="6000" dirty="0">
              <a:latin typeface="華康仿宋體W6" pitchFamily="49" charset="-120"/>
              <a:ea typeface="華康仿宋體W6" pitchFamily="49" charset="-120"/>
            </a:endParaRPr>
          </a:p>
        </p:txBody>
      </p:sp>
      <p:pic>
        <p:nvPicPr>
          <p:cNvPr id="7170" name="Picture 2" descr="E:\地理實察\DSC_0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4980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" name="Produce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6338" y="1600200"/>
            <a:ext cx="6789737" cy="4525963"/>
          </a:xfrm>
        </p:spPr>
      </p:pic>
    </p:spTree>
    <p:extLst>
      <p:ext uri="{BB962C8B-B14F-4D97-AF65-F5344CB8AC3E}">
        <p14:creationId xmlns:p14="http://schemas.microsoft.com/office/powerpoint/2010/main" val="300234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0404" y="1144092"/>
            <a:ext cx="4038600" cy="2271712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16415" y="1144607"/>
            <a:ext cx="4038600" cy="2270682"/>
          </a:xfrm>
        </p:spPr>
      </p:pic>
      <p:pic>
        <p:nvPicPr>
          <p:cNvPr id="4098" name="Picture 2" descr="F:\地理實察\DSC_05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25144"/>
            <a:ext cx="4248472" cy="196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地理實察\DSC_05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5996" y="1880828"/>
            <a:ext cx="58326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94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60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Step 2. </a:t>
            </a:r>
            <a:r>
              <a:rPr lang="zh-TW" altLang="en-US" sz="6000" dirty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洗蔥</a:t>
            </a:r>
          </a:p>
        </p:txBody>
      </p:sp>
      <p:pic>
        <p:nvPicPr>
          <p:cNvPr id="4" name="洗蔥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7944" y="1196752"/>
            <a:ext cx="4752528" cy="3960440"/>
          </a:xfrm>
        </p:spPr>
      </p:pic>
      <p:pic>
        <p:nvPicPr>
          <p:cNvPr id="1026" name="Picture 2" descr="F:\地理實察\DSC_0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2833714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19871" y="6077927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體驗</a:t>
            </a:r>
            <a:r>
              <a:rPr lang="zh-TW" altLang="en-US" sz="2400" dirty="0" smtClean="0">
                <a:latin typeface="華康POP1體W7(P)" panose="040B0700000000000000" pitchFamily="82" charset="-120"/>
                <a:ea typeface="華康POP1體W7(P)" panose="040B0700000000000000" pitchFamily="82" charset="-120"/>
              </a:rPr>
              <a:t>場哥哥正在教我們如何洗蔥</a:t>
            </a:r>
            <a:endParaRPr lang="zh-TW" altLang="en-US" sz="2400" dirty="0">
              <a:latin typeface="華康POP1體W7(P)" panose="040B0700000000000000" pitchFamily="82" charset="-120"/>
              <a:ea typeface="華康POP1體W7(P)" panose="040B0700000000000000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365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精彩 </a:t>
            </a:r>
            <a:r>
              <a:rPr lang="en-US" altLang="zh-TW" sz="48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D I Y -----</a:t>
            </a:r>
            <a:r>
              <a:rPr lang="zh-TW" altLang="en-US" sz="48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自製蔥油餅</a:t>
            </a:r>
            <a:endParaRPr lang="zh-TW" altLang="en-US" sz="48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94830"/>
            <a:ext cx="2544699" cy="3816424"/>
          </a:xfrm>
        </p:spPr>
      </p:pic>
      <p:sp>
        <p:nvSpPr>
          <p:cNvPr id="5" name="文字方塊 4"/>
          <p:cNvSpPr txBox="1"/>
          <p:nvPr/>
        </p:nvSpPr>
        <p:spPr>
          <a:xfrm>
            <a:off x="323528" y="575469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準備完成啦</a:t>
            </a:r>
            <a:endParaRPr lang="zh-TW" altLang="en-US" sz="28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2050" name="Picture 2" descr="F:\地理實察\未命名 -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792"/>
            <a:ext cx="5976664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3779912" y="5816248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體驗場姐姐傳授製作過程中</a:t>
            </a:r>
            <a:endParaRPr lang="zh-TW" altLang="en-US" sz="2400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19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D I Y </a:t>
            </a:r>
            <a:r>
              <a:rPr lang="zh-TW" altLang="en-US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開始囉</a:t>
            </a:r>
            <a:r>
              <a:rPr lang="en-US" altLang="zh-TW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!!</a:t>
            </a:r>
            <a:endParaRPr lang="zh-TW" altLang="en-US" sz="66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3494"/>
            <a:ext cx="4032448" cy="5184576"/>
          </a:xfrm>
        </p:spPr>
      </p:pic>
      <p:pic>
        <p:nvPicPr>
          <p:cNvPr id="3074" name="Picture 2" descr="F:\地理實察\DSC_0531_meitu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05209"/>
            <a:ext cx="4104456" cy="51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79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最後的成品</a:t>
            </a:r>
            <a:r>
              <a:rPr lang="en-US" altLang="zh-TW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!!</a:t>
            </a:r>
            <a:endParaRPr lang="zh-TW" altLang="en-US" sz="66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96" y="1600200"/>
            <a:ext cx="8049807" cy="4525963"/>
          </a:xfrm>
        </p:spPr>
      </p:pic>
    </p:spTree>
    <p:extLst>
      <p:ext uri="{BB962C8B-B14F-4D97-AF65-F5344CB8AC3E}">
        <p14:creationId xmlns:p14="http://schemas.microsoft.com/office/powerpoint/2010/main" val="3231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72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心得</a:t>
            </a:r>
            <a:endParaRPr lang="zh-TW" altLang="en-US" sz="72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   </a:t>
            </a:r>
            <a:r>
              <a:rPr lang="zh-TW" altLang="zh-TW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這次</a:t>
            </a:r>
            <a:r>
              <a:rPr lang="zh-TW" altLang="zh-TW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活動以後，我們體認到，三星蔥之所以能夠成為宜蘭的經濟命脈，背後的付出是不可忽視的，農民的汗水形成我們嚐到的結晶，三星蔥的品質不是一蹴可幾了，是必須經過積年累月下來的保持呵護才可以達到的</a:t>
            </a:r>
            <a:endParaRPr lang="zh-TW" altLang="en-US" b="1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4333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dirty="0" smtClean="0"/>
              <a:t>  </a:t>
            </a:r>
            <a:r>
              <a:rPr lang="zh-TW" altLang="zh-TW" sz="4000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經過</a:t>
            </a:r>
            <a:r>
              <a:rPr lang="zh-TW" altLang="zh-TW" sz="40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多年的輪作休耕，我們清楚了解到和自然共存的重要，美好的生活並非靠奪取才能進步，在台灣這塊寶島上，宜蘭具有的美是外界所無法體認的，我們都是田野中的孩子，唯有尊重自然，保護水源，將宜蘭的美，流傳給下一代的孩子們，才是我們必須行動的。</a:t>
            </a:r>
          </a:p>
          <a:p>
            <a:pPr>
              <a:lnSpc>
                <a:spcPct val="160000"/>
              </a:lnSpc>
            </a:pPr>
            <a:endParaRPr lang="zh-TW" altLang="en-US" sz="40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448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華康仿宋體W6" pitchFamily="49" charset="-120"/>
                <a:ea typeface="華康仿宋體W6" pitchFamily="49" charset="-120"/>
              </a:rPr>
              <a:t>動機</a:t>
            </a:r>
            <a:endParaRPr lang="zh-TW" altLang="en-US" dirty="0">
              <a:latin typeface="華康仿宋體W6" pitchFamily="49" charset="-120"/>
              <a:ea typeface="華康仿宋體W6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b="1" dirty="0" smtClean="0">
                <a:latin typeface="華康細黑體" pitchFamily="49" charset="-120"/>
                <a:ea typeface="華康細黑體" pitchFamily="49" charset="-120"/>
              </a:rPr>
              <a:t>1.</a:t>
            </a:r>
            <a:r>
              <a:rPr lang="zh-TW" altLang="zh-TW" b="1" dirty="0">
                <a:latin typeface="華康細黑體" pitchFamily="49" charset="-120"/>
                <a:ea typeface="華康細黑體" pitchFamily="49" charset="-120"/>
              </a:rPr>
              <a:t>深入研究地方產業特色興盛的</a:t>
            </a:r>
            <a:r>
              <a:rPr lang="zh-TW" altLang="zh-TW" b="1" dirty="0" smtClean="0">
                <a:latin typeface="華康細黑體" pitchFamily="49" charset="-120"/>
                <a:ea typeface="華康細黑體" pitchFamily="49" charset="-120"/>
              </a:rPr>
              <a:t>原因</a:t>
            </a:r>
            <a:endParaRPr lang="en-US" altLang="zh-TW" b="1" dirty="0" smtClean="0">
              <a:latin typeface="華康細黑體" pitchFamily="49" charset="-120"/>
              <a:ea typeface="華康細黑體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b="1" dirty="0" smtClean="0">
                <a:latin typeface="華康細黑體" pitchFamily="49" charset="-120"/>
                <a:ea typeface="華康細黑體" pitchFamily="49" charset="-120"/>
              </a:rPr>
              <a:t>2.</a:t>
            </a:r>
            <a:r>
              <a:rPr lang="zh-TW" altLang="zh-TW" b="1" dirty="0">
                <a:latin typeface="華康細黑體" pitchFamily="49" charset="-120"/>
                <a:ea typeface="華康細黑體" pitchFamily="49" charset="-120"/>
              </a:rPr>
              <a:t>探討如何利用「蔥」發展觀光產業</a:t>
            </a:r>
            <a:r>
              <a:rPr lang="zh-TW" altLang="zh-TW" b="1" dirty="0" smtClean="0">
                <a:latin typeface="華康細黑體" pitchFamily="49" charset="-120"/>
                <a:ea typeface="華康細黑體" pitchFamily="49" charset="-120"/>
              </a:rPr>
              <a:t>，進一步</a:t>
            </a:r>
            <a:r>
              <a:rPr lang="zh-TW" altLang="zh-TW" b="1" dirty="0">
                <a:latin typeface="華康細黑體" pitchFamily="49" charset="-120"/>
                <a:ea typeface="華康細黑體" pitchFamily="49" charset="-120"/>
              </a:rPr>
              <a:t>為宜蘭縣帶來商機</a:t>
            </a:r>
            <a:endParaRPr lang="zh-TW" altLang="en-US" b="1" dirty="0">
              <a:latin typeface="華康細黑體" pitchFamily="49" charset="-120"/>
              <a:ea typeface="華康細黑體" pitchFamily="49" charset="-120"/>
            </a:endParaRPr>
          </a:p>
        </p:txBody>
      </p:sp>
      <p:pic>
        <p:nvPicPr>
          <p:cNvPr id="1026" name="Picture 2" descr="C:\Documents and Settings\user\桌面\ila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38" y="0"/>
            <a:ext cx="239077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桌面\cm20080414e5a5798ed67efc9307efcef54e3d33633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24" y="2955736"/>
            <a:ext cx="2750089" cy="368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5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後續發展</a:t>
            </a:r>
            <a:endParaRPr lang="zh-TW" altLang="en-US" sz="66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　</a:t>
            </a: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　隨著雪隧的開通，交通的革新，越來越多的觀光客湧入，運用特有的鄉村特色發展出獨特的觀光文化，必然是一個不可忽視的潛在經濟，利用傳統的事業，掌握良好的商機，大力發展精緻農業，給原本以第一級產業為主的三星鄉帶來新氣象。</a:t>
            </a:r>
            <a:endParaRPr lang="zh-TW" altLang="en-US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50520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688" y="4077072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仿宋體W2" panose="02020209000000000000" pitchFamily="49" charset="-120"/>
                <a:ea typeface="華康仿宋體W2" panose="02020209000000000000" pitchFamily="49" charset="-120"/>
              </a:rPr>
              <a:t>謝謝大家</a:t>
            </a:r>
            <a:endParaRPr lang="zh-TW" altLang="en-US" sz="8000" dirty="0">
              <a:latin typeface="華康仿宋體W2" panose="02020209000000000000" pitchFamily="49" charset="-120"/>
              <a:ea typeface="華康仿宋體W2" panose="020202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105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7200" dirty="0" smtClean="0">
                <a:latin typeface="華康仿宋體W4" pitchFamily="49" charset="-120"/>
                <a:ea typeface="華康仿宋體W4" pitchFamily="49" charset="-120"/>
              </a:rPr>
              <a:t>過程 </a:t>
            </a:r>
            <a:r>
              <a:rPr lang="en-US" altLang="zh-TW" sz="7200" dirty="0" smtClean="0">
                <a:latin typeface="華康仿宋體W4" pitchFamily="49" charset="-120"/>
                <a:ea typeface="華康仿宋體W4" pitchFamily="49" charset="-120"/>
              </a:rPr>
              <a:t>&amp; </a:t>
            </a:r>
            <a:r>
              <a:rPr lang="zh-TW" altLang="en-US" sz="7200" dirty="0" smtClean="0">
                <a:latin typeface="華康仿宋體W4" pitchFamily="49" charset="-120"/>
                <a:ea typeface="華康仿宋體W4" pitchFamily="49" charset="-120"/>
              </a:rPr>
              <a:t>訪談紀錄</a:t>
            </a:r>
            <a:endParaRPr lang="zh-TW" altLang="en-US" sz="7200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187624" y="3140968"/>
            <a:ext cx="6728792" cy="2423120"/>
          </a:xfrm>
        </p:spPr>
        <p:txBody>
          <a:bodyPr>
            <a:noAutofit/>
          </a:bodyPr>
          <a:lstStyle/>
          <a:p>
            <a:r>
              <a:rPr lang="zh-TW" altLang="zh-TW" sz="6000" dirty="0">
                <a:solidFill>
                  <a:schemeClr val="tx1"/>
                </a:solidFill>
                <a:latin typeface="華康粗黑體" pitchFamily="49" charset="-120"/>
                <a:ea typeface="華康粗黑體" pitchFamily="49" charset="-120"/>
              </a:rPr>
              <a:t>青蔥文化</a:t>
            </a:r>
            <a:r>
              <a:rPr lang="zh-TW" altLang="zh-TW" sz="6000" dirty="0" smtClean="0">
                <a:solidFill>
                  <a:schemeClr val="tx1"/>
                </a:solidFill>
                <a:latin typeface="華康粗黑體" pitchFamily="49" charset="-120"/>
                <a:ea typeface="華康粗黑體" pitchFamily="49" charset="-120"/>
              </a:rPr>
              <a:t>館</a:t>
            </a:r>
            <a:endParaRPr lang="en-US" altLang="zh-TW" sz="6000" dirty="0" smtClean="0">
              <a:solidFill>
                <a:schemeClr val="tx1"/>
              </a:solidFill>
              <a:latin typeface="華康粗黑體" pitchFamily="49" charset="-120"/>
              <a:ea typeface="華康粗黑體" pitchFamily="49" charset="-120"/>
            </a:endParaRPr>
          </a:p>
          <a:p>
            <a:r>
              <a:rPr lang="zh-TW" altLang="zh-TW" sz="6000" dirty="0">
                <a:solidFill>
                  <a:schemeClr val="tx1"/>
                </a:solidFill>
                <a:latin typeface="華康粗黑體" pitchFamily="49" charset="-120"/>
                <a:ea typeface="華康粗黑體" pitchFamily="49" charset="-120"/>
              </a:rPr>
              <a:t>蔥仔寮</a:t>
            </a:r>
            <a:r>
              <a:rPr lang="en-US" altLang="zh-TW" sz="6000" dirty="0">
                <a:solidFill>
                  <a:schemeClr val="tx1"/>
                </a:solidFill>
                <a:latin typeface="華康粗黑體" pitchFamily="49" charset="-120"/>
                <a:ea typeface="華康粗黑體" pitchFamily="49" charset="-120"/>
              </a:rPr>
              <a:t>DIY</a:t>
            </a:r>
            <a:r>
              <a:rPr lang="zh-TW" altLang="zh-TW" sz="6000" dirty="0">
                <a:solidFill>
                  <a:schemeClr val="tx1"/>
                </a:solidFill>
                <a:latin typeface="華康粗黑體" pitchFamily="49" charset="-120"/>
                <a:ea typeface="華康粗黑體" pitchFamily="49" charset="-120"/>
              </a:rPr>
              <a:t>體驗區</a:t>
            </a:r>
            <a:endParaRPr lang="zh-TW" altLang="en-US" sz="6000" dirty="0">
              <a:solidFill>
                <a:schemeClr val="tx1"/>
              </a:solidFill>
              <a:latin typeface="華康粗黑體" pitchFamily="49" charset="-120"/>
              <a:ea typeface="華康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77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908720"/>
            <a:ext cx="8136904" cy="792088"/>
          </a:xfrm>
        </p:spPr>
        <p:txBody>
          <a:bodyPr>
            <a:noAutofit/>
          </a:bodyPr>
          <a:lstStyle/>
          <a:p>
            <a:pPr marL="1371600" lvl="3" indent="0">
              <a:buNone/>
            </a:pPr>
            <a:r>
              <a:rPr lang="en-US" altLang="zh-TW" sz="5400" b="1" dirty="0" smtClean="0">
                <a:latin typeface="華康仿宋體W4" pitchFamily="49" charset="-120"/>
                <a:ea typeface="華康仿宋體W4" pitchFamily="49" charset="-120"/>
              </a:rPr>
              <a:t>1.</a:t>
            </a:r>
            <a:r>
              <a:rPr lang="zh-TW" altLang="en-US" sz="5400" b="1" dirty="0" smtClean="0">
                <a:latin typeface="華康仿宋體W4" pitchFamily="49" charset="-120"/>
                <a:ea typeface="華康仿宋體W4" pitchFamily="49" charset="-120"/>
              </a:rPr>
              <a:t>探訪青蔥文化館</a:t>
            </a:r>
            <a:endParaRPr lang="zh-TW" altLang="en-US" sz="5400" b="1" dirty="0">
              <a:latin typeface="華康仿宋體W4" pitchFamily="49" charset="-120"/>
              <a:ea typeface="華康仿宋體W4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037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地理實察\DSC_04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89004" y="983804"/>
            <a:ext cx="40386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地理實察\DSC_04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65" y="332656"/>
            <a:ext cx="4038600" cy="227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地理實察\DSC_046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160" y="5517231"/>
            <a:ext cx="27581456" cy="1550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E:\地理實察\DSC_04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1347" y="3353713"/>
            <a:ext cx="38140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3275856" y="6195433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細黑體" pitchFamily="49" charset="-120"/>
                <a:ea typeface="華康細黑體" pitchFamily="49" charset="-120"/>
              </a:rPr>
              <a:t>辛苦的農民伯伯正在種蔥</a:t>
            </a:r>
            <a:endParaRPr lang="zh-TW" altLang="en-US" sz="2800" dirty="0">
              <a:latin typeface="華康細黑體" pitchFamily="49" charset="-120"/>
              <a:ea typeface="華康細黑體" pitchFamily="49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187624" y="1772815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華康細黑體" pitchFamily="49" charset="-120"/>
                <a:ea typeface="華康細黑體" pitchFamily="49" charset="-120"/>
              </a:rPr>
              <a:t>三星代表美食</a:t>
            </a:r>
            <a:endParaRPr lang="zh-TW" altLang="en-US" sz="3200" dirty="0">
              <a:solidFill>
                <a:schemeClr val="bg1"/>
              </a:solidFill>
              <a:latin typeface="華康細黑體" pitchFamily="49" charset="-120"/>
              <a:ea typeface="華康細黑體" pitchFamily="49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294941" y="404664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latin typeface="華康細黑體" pitchFamily="49" charset="-120"/>
                <a:ea typeface="華康細黑體" pitchFamily="49" charset="-120"/>
              </a:rPr>
              <a:t>蔥醬</a:t>
            </a:r>
            <a:endParaRPr lang="zh-TW" altLang="en-US" sz="3200" dirty="0">
              <a:solidFill>
                <a:schemeClr val="bg1"/>
              </a:solidFill>
              <a:latin typeface="華康細黑體" pitchFamily="49" charset="-120"/>
              <a:ea typeface="華康細黑體" pitchFamily="49" charset="-120"/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67" y="3140968"/>
            <a:ext cx="3825842" cy="286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55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華康仿宋體W4" pitchFamily="49" charset="-120"/>
                <a:ea typeface="華康仿宋體W4" pitchFamily="49" charset="-120"/>
              </a:rPr>
              <a:t>三星的其他特色</a:t>
            </a:r>
            <a:endParaRPr lang="zh-TW" altLang="en-US" dirty="0">
              <a:latin typeface="華康仿宋體W4" pitchFamily="49" charset="-120"/>
              <a:ea typeface="華康仿宋體W4" pitchFamily="49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1" y="1412776"/>
            <a:ext cx="4038600" cy="4464496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1423" y="2099457"/>
            <a:ext cx="4397697" cy="3168352"/>
          </a:xfrm>
        </p:spPr>
      </p:pic>
      <p:sp>
        <p:nvSpPr>
          <p:cNvPr id="9" name="文字方塊 8"/>
          <p:cNvSpPr txBox="1"/>
          <p:nvPr/>
        </p:nvSpPr>
        <p:spPr>
          <a:xfrm>
            <a:off x="1331640" y="6093296"/>
            <a:ext cx="1979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華康細黑體" pitchFamily="49" charset="-120"/>
                <a:ea typeface="華康細黑體" pitchFamily="49" charset="-120"/>
              </a:rPr>
              <a:t>上將梨</a:t>
            </a:r>
            <a:endParaRPr lang="zh-TW" altLang="en-US" sz="3600" b="1" dirty="0">
              <a:latin typeface="華康細黑體" pitchFamily="49" charset="-120"/>
              <a:ea typeface="華康細黑體" pitchFamily="49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856951" y="609329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latin typeface="華康細黑體" pitchFamily="49" charset="-120"/>
                <a:ea typeface="華康細黑體" pitchFamily="49" charset="-120"/>
              </a:rPr>
              <a:t>特別的銀柳小馬</a:t>
            </a:r>
            <a:endParaRPr lang="zh-TW" altLang="en-US" sz="2800" b="1" dirty="0">
              <a:latin typeface="華康細黑體" pitchFamily="49" charset="-120"/>
              <a:ea typeface="華康細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58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576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latin typeface="華康仿宋體W6" pitchFamily="49" charset="-120"/>
                <a:ea typeface="華康仿宋體W6" pitchFamily="49" charset="-120"/>
              </a:rPr>
              <a:t>蔥系列伴手禮</a:t>
            </a:r>
            <a:endParaRPr lang="zh-TW" altLang="en-US" sz="5400" dirty="0">
              <a:latin typeface="華康仿宋體W6" pitchFamily="49" charset="-120"/>
              <a:ea typeface="華康仿宋體W6" pitchFamily="49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52736"/>
            <a:ext cx="4038600" cy="3028950"/>
          </a:xfrm>
        </p:spPr>
      </p:pic>
      <p:pic>
        <p:nvPicPr>
          <p:cNvPr id="4098" name="Picture 2" descr="C:\Documents and Settings\user\桌面\1313497321-69ac4bc2cadb5a94774b7f579d588fb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15426"/>
            <a:ext cx="4530080" cy="33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user\桌面\1346651438-3070694664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" y="1052736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67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2411760" y="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仿宋體W6" pitchFamily="49" charset="-120"/>
                <a:ea typeface="華康仿宋體W6" pitchFamily="49" charset="-120"/>
              </a:rPr>
              <a:t>2.</a:t>
            </a:r>
            <a:r>
              <a:rPr lang="zh-TW" altLang="zh-TW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仿宋體W6" pitchFamily="49" charset="-120"/>
                <a:ea typeface="華康仿宋體W6" pitchFamily="49" charset="-120"/>
              </a:rPr>
              <a:t>蔥</a:t>
            </a:r>
            <a:r>
              <a:rPr lang="zh-TW" altLang="zh-TW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仿宋體W6" pitchFamily="49" charset="-120"/>
                <a:ea typeface="華康仿宋體W6" pitchFamily="49" charset="-120"/>
              </a:rPr>
              <a:t>仔寮</a:t>
            </a:r>
            <a:r>
              <a:rPr lang="en-US" altLang="zh-TW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仿宋體W6" pitchFamily="49" charset="-120"/>
                <a:ea typeface="華康仿宋體W6" pitchFamily="49" charset="-120"/>
              </a:rPr>
              <a:t>DIY</a:t>
            </a:r>
            <a:r>
              <a:rPr lang="zh-TW" altLang="zh-TW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仿宋體W6" pitchFamily="49" charset="-120"/>
                <a:ea typeface="華康仿宋體W6" pitchFamily="49" charset="-120"/>
              </a:rPr>
              <a:t>體驗區</a:t>
            </a:r>
            <a:endParaRPr lang="zh-TW" alt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仿宋體W6" pitchFamily="49" charset="-120"/>
              <a:ea typeface="華康仿宋體W6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032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-1044624" y="-99392"/>
            <a:ext cx="8229600" cy="1259632"/>
          </a:xfrm>
        </p:spPr>
        <p:txBody>
          <a:bodyPr/>
          <a:lstStyle/>
          <a:p>
            <a:r>
              <a:rPr lang="zh-TW" altLang="en-US" dirty="0" smtClean="0">
                <a:latin typeface="華康仿宋體W6" pitchFamily="49" charset="-120"/>
                <a:ea typeface="華康仿宋體W6" pitchFamily="49" charset="-120"/>
              </a:rPr>
              <a:t>蔥的認知學堂</a:t>
            </a:r>
            <a:endParaRPr lang="zh-TW" altLang="en-US" dirty="0">
              <a:latin typeface="華康仿宋體W6" pitchFamily="49" charset="-120"/>
              <a:ea typeface="華康仿宋體W6" pitchFamily="49" charset="-120"/>
            </a:endParaRPr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50" y="188640"/>
            <a:ext cx="3538538" cy="2376264"/>
          </a:xfrm>
        </p:spPr>
      </p:pic>
      <p:sp>
        <p:nvSpPr>
          <p:cNvPr id="12" name="文字方塊 11"/>
          <p:cNvSpPr txBox="1"/>
          <p:nvPr/>
        </p:nvSpPr>
        <p:spPr>
          <a:xfrm>
            <a:off x="179512" y="979493"/>
            <a:ext cx="5400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 smtClean="0">
                <a:latin typeface="華康細黑體" pitchFamily="49" charset="-120"/>
                <a:ea typeface="華康細黑體" pitchFamily="49" charset="-120"/>
              </a:rPr>
              <a:t>  宜蘭縣處於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三</a:t>
            </a:r>
            <a:r>
              <a:rPr lang="zh-TW" altLang="zh-TW" sz="2800" dirty="0">
                <a:latin typeface="華康細黑體" pitchFamily="49" charset="-120"/>
                <a:ea typeface="華康細黑體" pitchFamily="49" charset="-120"/>
              </a:rPr>
              <a:t>面環山一面環海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的沖積扇</a:t>
            </a:r>
            <a:r>
              <a:rPr lang="zh-TW" altLang="zh-TW" sz="2800" dirty="0">
                <a:latin typeface="華康細黑體" pitchFamily="49" charset="-120"/>
                <a:ea typeface="華康細黑體" pitchFamily="49" charset="-120"/>
              </a:rPr>
              <a:t>，夏季吹西南風，冬季改為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東北風</a:t>
            </a:r>
            <a:r>
              <a:rPr lang="zh-TW" altLang="en-US" sz="2800" dirty="0" smtClean="0">
                <a:latin typeface="華康細黑體" pitchFamily="49" charset="-120"/>
                <a:ea typeface="華康細黑體" pitchFamily="49" charset="-120"/>
              </a:rPr>
              <a:t>，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但是三星</a:t>
            </a:r>
            <a:r>
              <a:rPr lang="zh-TW" altLang="en-US" sz="2800" dirty="0" smtClean="0">
                <a:latin typeface="華康細黑體" pitchFamily="49" charset="-120"/>
                <a:ea typeface="華康細黑體" pitchFamily="49" charset="-120"/>
              </a:rPr>
              <a:t>鄉卻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不</a:t>
            </a:r>
            <a:r>
              <a:rPr lang="zh-TW" altLang="zh-TW" sz="2800" dirty="0">
                <a:latin typeface="華康細黑體" pitchFamily="49" charset="-120"/>
                <a:ea typeface="華康細黑體" pitchFamily="49" charset="-120"/>
              </a:rPr>
              <a:t>受冬季的東北季風</a:t>
            </a:r>
            <a:r>
              <a:rPr lang="zh-TW" altLang="zh-TW" sz="2800" dirty="0" smtClean="0">
                <a:latin typeface="華康細黑體" pitchFamily="49" charset="-120"/>
                <a:ea typeface="華康細黑體" pitchFamily="49" charset="-120"/>
              </a:rPr>
              <a:t>侵擾</a:t>
            </a:r>
            <a:r>
              <a:rPr lang="zh-TW" altLang="en-US" sz="2800" dirty="0" smtClean="0">
                <a:latin typeface="華康細黑體" pitchFamily="49" charset="-120"/>
                <a:ea typeface="華康細黑體" pitchFamily="49" charset="-120"/>
              </a:rPr>
              <a:t>。清晨的山嵐霧氣，因空氣的溫度下降濕度上升，在蔥管上凝結成露珠，增加了三星蔥的脆度，這也是三星蔥之所以在市場中能夠獨占鰲頭的原因。</a:t>
            </a:r>
            <a:endParaRPr lang="zh-TW" altLang="en-US" sz="2800" dirty="0">
              <a:latin typeface="華康細黑體" pitchFamily="49" charset="-120"/>
              <a:ea typeface="華康細黑體" pitchFamily="49" charset="-120"/>
            </a:endParaRPr>
          </a:p>
        </p:txBody>
      </p:sp>
      <p:pic>
        <p:nvPicPr>
          <p:cNvPr id="5122" name="Picture 2" descr="E:\地理實察\DSC_04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062" y="2817649"/>
            <a:ext cx="3384376" cy="399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4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397</Words>
  <Application>Microsoft Office PowerPoint</Application>
  <PresentationFormat>如螢幕大小 (4:3)</PresentationFormat>
  <Paragraphs>36</Paragraphs>
  <Slides>21</Slides>
  <Notes>0</Notes>
  <HiddenSlides>0</HiddenSlides>
  <MMClips>2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人文行動考察心得</vt:lpstr>
      <vt:lpstr>動機</vt:lpstr>
      <vt:lpstr>過程 &amp; 訪談紀錄</vt:lpstr>
      <vt:lpstr>PowerPoint 簡報</vt:lpstr>
      <vt:lpstr>PowerPoint 簡報</vt:lpstr>
      <vt:lpstr>三星的其他特色</vt:lpstr>
      <vt:lpstr>蔥系列伴手禮</vt:lpstr>
      <vt:lpstr>2.蔥仔寮DIY體驗區</vt:lpstr>
      <vt:lpstr>蔥的認知學堂</vt:lpstr>
      <vt:lpstr>三星蔥香甜的原因</vt:lpstr>
      <vt:lpstr>Step 1. 拔蔥初體驗</vt:lpstr>
      <vt:lpstr>PowerPoint 簡報</vt:lpstr>
      <vt:lpstr>PowerPoint 簡報</vt:lpstr>
      <vt:lpstr>Step 2. 洗蔥</vt:lpstr>
      <vt:lpstr>精彩 D I Y -----自製蔥油餅</vt:lpstr>
      <vt:lpstr>D I Y 開始囉!!</vt:lpstr>
      <vt:lpstr>最後的成品!!</vt:lpstr>
      <vt:lpstr>心得</vt:lpstr>
      <vt:lpstr>PowerPoint 簡報</vt:lpstr>
      <vt:lpstr>後續發展</vt:lpstr>
      <vt:lpstr>謝謝大家</vt:lpstr>
    </vt:vector>
  </TitlesOfParts>
  <Company>UFO 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人文行動考察心得報告</dc:title>
  <dc:creator>user</dc:creator>
  <cp:lastModifiedBy>Valued Acer Customer</cp:lastModifiedBy>
  <cp:revision>26</cp:revision>
  <dcterms:created xsi:type="dcterms:W3CDTF">2014-08-29T02:16:06Z</dcterms:created>
  <dcterms:modified xsi:type="dcterms:W3CDTF">2014-08-29T06:30:42Z</dcterms:modified>
</cp:coreProperties>
</file>