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76" r:id="rId4"/>
    <p:sldId id="278" r:id="rId5"/>
    <p:sldId id="258" r:id="rId6"/>
    <p:sldId id="259" r:id="rId7"/>
    <p:sldId id="260" r:id="rId8"/>
    <p:sldId id="275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81" r:id="rId20"/>
    <p:sldId id="279" r:id="rId21"/>
    <p:sldId id="280" r:id="rId22"/>
    <p:sldId id="284" r:id="rId23"/>
    <p:sldId id="285" r:id="rId24"/>
    <p:sldId id="272" r:id="rId25"/>
    <p:sldId id="273" r:id="rId26"/>
    <p:sldId id="274" r:id="rId27"/>
  </p:sldIdLst>
  <p:sldSz cx="9144000" cy="6858000" type="screen4x3"/>
  <p:notesSz cx="6858000" cy="9144000"/>
  <p:embeddedFontLst>
    <p:embeddedFont>
      <p:font typeface="DFKai-SB" pitchFamily="65" charset="-120"/>
      <p:regular r:id="rId29"/>
    </p:embeddedFont>
    <p:embeddedFont>
      <p:font typeface="Source Sans Pro" charset="0"/>
      <p:regular r:id="rId30"/>
      <p:bold r:id="rId31"/>
      <p:italic r:id="rId32"/>
      <p:boldItalic r:id="rId33"/>
    </p:embeddedFont>
    <p:embeddedFont>
      <p:font typeface="微軟正黑體" pitchFamily="34" charset="-120"/>
      <p:regular r:id="rId34"/>
      <p:bold r:id="rId35"/>
    </p:embeddedFont>
    <p:embeddedFont>
      <p:font typeface="Franklin Gothic Book" charset="0"/>
      <p:regular r:id="rId36"/>
      <p:italic r:id="rId37"/>
    </p:embeddedFont>
    <p:embeddedFont>
      <p:font typeface="PMingLiu" pitchFamily="18" charset="-12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A8BB452-497D-4681-9D98-91F9ABCE77F4}">
  <a:tblStyle styleId="{5A8BB452-497D-4681-9D98-91F9ABCE77F4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EECE7"/>
          </a:solidFill>
        </a:fill>
      </a:tcStyle>
    </a:wholeTbl>
    <a:band1H>
      <a:tcStyle>
        <a:tcBdr/>
        <a:fill>
          <a:solidFill>
            <a:srgbClr val="DBD8CA"/>
          </a:solidFill>
        </a:fill>
      </a:tcStyle>
    </a:band1H>
    <a:band1V>
      <a:tcStyle>
        <a:tcBdr/>
        <a:fill>
          <a:solidFill>
            <a:srgbClr val="DBD8CA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651" autoAdjust="0"/>
  </p:normalViewPr>
  <p:slideViewPr>
    <p:cSldViewPr>
      <p:cViewPr>
        <p:scale>
          <a:sx n="110" d="100"/>
          <a:sy n="110" d="100"/>
        </p:scale>
        <p:origin x="-164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5257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685800" y="3196685"/>
            <a:ext cx="7772400" cy="180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538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21468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dk2"/>
              </a:buClr>
              <a:buFont typeface="Noto Sans Symbols"/>
              <a:buNone/>
              <a:defRPr sz="3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dk2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 i="0" u="none" strike="noStrike" cap="non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 i="0" u="none" strike="noStrike" cap="none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228839" y="-171440"/>
            <a:ext cx="468631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52400" algn="l" rtl="0">
              <a:spcBef>
                <a:spcPts val="48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945062" y="2544781"/>
            <a:ext cx="6011881" cy="1471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794542" y="-62705"/>
            <a:ext cx="6011881" cy="6686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52400" algn="l" rtl="0">
              <a:spcBef>
                <a:spcPts val="48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52400" algn="l" rtl="0">
              <a:spcBef>
                <a:spcPts val="48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3152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330951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314324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164306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36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320"/>
              </a:spcBef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280"/>
              </a:spcBef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4000" algn="l" rtl="0">
              <a:spcBef>
                <a:spcPts val="5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09550" algn="l" rtl="0">
              <a:spcBef>
                <a:spcPts val="48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71450" algn="l" rtl="0">
              <a:spcBef>
                <a:spcPts val="3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71450" algn="l" rtl="0">
              <a:spcBef>
                <a:spcPts val="3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4000" algn="l" rtl="0">
              <a:spcBef>
                <a:spcPts val="5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09550" algn="l" rtl="0">
              <a:spcBef>
                <a:spcPts val="48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71450" algn="l" rtl="0">
              <a:spcBef>
                <a:spcPts val="3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71450" algn="l" rtl="0">
              <a:spcBef>
                <a:spcPts val="3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66700" algn="l" rtl="0">
              <a:spcBef>
                <a:spcPts val="48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2225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71450" algn="l" rtl="0">
              <a:spcBef>
                <a:spcPts val="3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77800" algn="l" rtl="0">
              <a:spcBef>
                <a:spcPts val="32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77800" algn="l" rtl="0">
              <a:spcBef>
                <a:spcPts val="32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66700" algn="l" rtl="0">
              <a:spcBef>
                <a:spcPts val="48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2225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71450" algn="l" rtl="0">
              <a:spcBef>
                <a:spcPts val="3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77800" algn="l" rtl="0">
              <a:spcBef>
                <a:spcPts val="32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77800" algn="l" rtl="0">
              <a:spcBef>
                <a:spcPts val="32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>
          <a:gsLst>
            <a:gs pos="0">
              <a:srgbClr val="FFFFA6"/>
            </a:gs>
            <a:gs pos="31000">
              <a:srgbClr val="FDFDD0"/>
            </a:gs>
            <a:gs pos="100000">
              <a:srgbClr val="FFFFE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786050" y="1053545"/>
            <a:ext cx="5904000" cy="18000"/>
          </a:xfrm>
          <a:prstGeom prst="rect">
            <a:avLst/>
          </a:prstGeom>
          <a:gradFill>
            <a:gsLst>
              <a:gs pos="0">
                <a:srgbClr val="DBD8CA">
                  <a:alpha val="20000"/>
                </a:srgbClr>
              </a:gs>
              <a:gs pos="50000">
                <a:srgbClr val="918415">
                  <a:alpha val="40000"/>
                </a:srgbClr>
              </a:gs>
              <a:gs pos="100000">
                <a:srgbClr val="DBD8CA">
                  <a:alpha val="49803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786050" y="228600"/>
            <a:ext cx="5900751" cy="8429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786050" y="1142983"/>
            <a:ext cx="5900750" cy="5143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52400" algn="l" rtl="0">
              <a:spcBef>
                <a:spcPts val="48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4" y="1142983"/>
            <a:ext cx="2257408" cy="5143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bg>
      <p:bgPr>
        <a:gradFill>
          <a:gsLst>
            <a:gs pos="0">
              <a:srgbClr val="FFFFA6"/>
            </a:gs>
            <a:gs pos="31000">
              <a:srgbClr val="FDFDD0"/>
            </a:gs>
            <a:gs pos="100000">
              <a:srgbClr val="FFFFE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rgbClr val="DBD8CA"/>
          </a:solidFill>
          <a:ln w="50800" cap="rnd" cmpd="sng">
            <a:solidFill>
              <a:srgbClr val="69600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38100" dir="54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362200" y="5410200"/>
            <a:ext cx="5657888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240"/>
              </a:spcBef>
              <a:buClr>
                <a:schemeClr val="dk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r" rtl="0">
              <a:spcBef>
                <a:spcPts val="240"/>
              </a:spcBef>
              <a:buClr>
                <a:schemeClr val="dk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r" rtl="0">
              <a:spcBef>
                <a:spcPts val="240"/>
              </a:spcBef>
              <a:buClr>
                <a:schemeClr val="dk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r" rtl="0">
              <a:spcBef>
                <a:spcPts val="240"/>
              </a:spcBef>
              <a:buClr>
                <a:schemeClr val="dk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r" rtl="0">
              <a:spcBef>
                <a:spcPts val="240"/>
              </a:spcBef>
              <a:buClr>
                <a:schemeClr val="dk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678000"/>
            <a:ext cx="9144000" cy="179999"/>
          </a:xfrm>
          <a:prstGeom prst="rect">
            <a:avLst/>
          </a:prstGeom>
          <a:gradFill>
            <a:gsLst>
              <a:gs pos="0">
                <a:srgbClr val="918415">
                  <a:alpha val="49803"/>
                </a:srgbClr>
              </a:gs>
              <a:gs pos="50000">
                <a:srgbClr val="EEECE7"/>
              </a:gs>
              <a:gs pos="100000">
                <a:srgbClr val="918415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64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96850" algn="l" rtl="0">
              <a:spcBef>
                <a:spcPts val="56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52400" algn="l" rtl="0">
              <a:spcBef>
                <a:spcPts val="48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5100" algn="l" rtl="0">
              <a:spcBef>
                <a:spcPts val="400"/>
              </a:spcBef>
              <a:buClr>
                <a:schemeClr val="dk2"/>
              </a:buClr>
              <a:buSzPct val="50000"/>
              <a:buFont typeface="Noto Sans Symbols"/>
              <a:buChar char="✱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76200" y="6400800"/>
            <a:ext cx="3200399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334000" y="6400800"/>
            <a:ext cx="37338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 i="0" u="none" strike="noStrike" cap="none">
                <a:solidFill>
                  <a:srgbClr val="6262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zh-TW" sz="1100" b="0" i="0" u="none" strike="noStrike" cap="none">
              <a:solidFill>
                <a:srgbClr val="6262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107999"/>
          </a:xfrm>
          <a:prstGeom prst="rect">
            <a:avLst/>
          </a:prstGeom>
          <a:gradFill>
            <a:gsLst>
              <a:gs pos="0">
                <a:srgbClr val="918415">
                  <a:alpha val="49803"/>
                </a:srgbClr>
              </a:gs>
              <a:gs pos="50000">
                <a:srgbClr val="EEECE7"/>
              </a:gs>
              <a:gs pos="100000">
                <a:srgbClr val="918415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5530" y="-8759"/>
            <a:ext cx="4571999" cy="6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966" y="-8758"/>
            <a:ext cx="4607496" cy="68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-21966" y="764704"/>
            <a:ext cx="5602078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7200" b="1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戲往開蘭</a:t>
            </a:r>
            <a:r>
              <a:rPr lang="zh-TW" sz="72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─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0" y="4238314"/>
            <a:ext cx="3754986" cy="2028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組</a:t>
            </a:r>
            <a:r>
              <a:rPr lang="zh-TW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員：</a:t>
            </a:r>
            <a:endParaRPr lang="en-US" altLang="zh-TW" sz="2000" i="0" u="none" strike="noStrike" cap="none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zh-TW" altLang="en-US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　　　</a:t>
            </a:r>
            <a:r>
              <a:rPr lang="zh-TW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107</a:t>
            </a:r>
            <a:r>
              <a:rPr lang="zh-TW" sz="2000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吳亭</a:t>
            </a:r>
            <a:r>
              <a:rPr lang="zh-TW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葦</a:t>
            </a:r>
            <a:r>
              <a:rPr lang="zh-TW" altLang="en-US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　</a:t>
            </a:r>
            <a:r>
              <a:rPr lang="en-US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107</a:t>
            </a:r>
            <a:r>
              <a:rPr lang="zh-TW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呂芷儀</a:t>
            </a:r>
            <a:endParaRPr lang="en-US" altLang="zh-TW" sz="2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zh-TW" altLang="en-US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　　　</a:t>
            </a:r>
            <a:r>
              <a:rPr lang="en-US" altLang="zh-TW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107</a:t>
            </a:r>
            <a:r>
              <a:rPr lang="zh-TW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黃</a:t>
            </a:r>
            <a:r>
              <a:rPr lang="zh-TW" altLang="en-US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　</a:t>
            </a:r>
            <a:r>
              <a:rPr lang="zh-TW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琳</a:t>
            </a:r>
            <a:r>
              <a:rPr lang="zh-TW" altLang="en-US" sz="2000" i="0" u="none" strike="noStrike" cap="none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　</a:t>
            </a:r>
            <a:r>
              <a:rPr lang="zh-TW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110蔣宜庭</a:t>
            </a:r>
            <a:endParaRPr lang="en-US" altLang="zh-TW" sz="2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　　　</a:t>
            </a:r>
            <a:r>
              <a:rPr lang="en-US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110</a:t>
            </a:r>
            <a:r>
              <a:rPr lang="zh-TW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陳庭怡</a:t>
            </a:r>
            <a:endParaRPr lang="zh-TW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275856" y="1988840"/>
            <a:ext cx="5854968" cy="1656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7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zh-TW" sz="115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436096" y="5745710"/>
            <a:ext cx="331236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sz="24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指導老師：</a:t>
            </a:r>
            <a:r>
              <a:rPr lang="zh-TW" sz="2400" b="1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林秀梅</a:t>
            </a:r>
            <a:r>
              <a:rPr lang="zh-TW" altLang="zh-TW" sz="24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老師</a:t>
            </a:r>
            <a:endParaRPr lang="zh-TW" sz="2400" b="1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21966" y="-8759"/>
            <a:ext cx="9179495" cy="590504"/>
            <a:chOff x="-21966" y="-8759"/>
            <a:chExt cx="9426029" cy="59050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216" y="0"/>
              <a:ext cx="2345847" cy="581745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487" y="-8759"/>
              <a:ext cx="2338729" cy="58625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6"/>
            <a:stretch/>
          </p:blipFill>
          <p:spPr>
            <a:xfrm>
              <a:off x="2343221" y="-8759"/>
              <a:ext cx="2376266" cy="589693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66" y="-8758"/>
              <a:ext cx="2365187" cy="590503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-21966" y="6284538"/>
            <a:ext cx="9179495" cy="590504"/>
            <a:chOff x="-21966" y="-8759"/>
            <a:chExt cx="9426029" cy="5905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216" y="0"/>
              <a:ext cx="2345847" cy="581745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487" y="-8759"/>
              <a:ext cx="2338729" cy="58625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6"/>
            <a:stretch/>
          </p:blipFill>
          <p:spPr>
            <a:xfrm>
              <a:off x="2343221" y="-8759"/>
              <a:ext cx="2376266" cy="589693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66" y="-8758"/>
              <a:ext cx="2365187" cy="590503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5983404" y="662504"/>
            <a:ext cx="3057247" cy="523220"/>
          </a:xfrm>
          <a:prstGeom prst="rect">
            <a:avLst/>
          </a:prstGeom>
          <a:noFill/>
          <a:ln w="6350" cmpd="thickThin">
            <a:solidFill>
              <a:schemeClr val="accent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蘭園人文行動</a:t>
            </a:r>
            <a:r>
              <a:rPr lang="zh-TW" alt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考察</a:t>
            </a:r>
            <a:endParaRPr lang="zh-TW" altLang="en-US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177" y="1447088"/>
            <a:ext cx="8229600" cy="468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sz="32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旦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」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altLang="zh-TW" sz="2800" dirty="0">
                <a:latin typeface="DFKai-SB"/>
                <a:ea typeface="DFKai-SB"/>
                <a:cs typeface="DFKai-SB"/>
                <a:sym typeface="DFKai-SB"/>
              </a:rPr>
              <a:t>指戲劇</a:t>
            </a:r>
            <a:r>
              <a:rPr lang="zh-TW" altLang="zh-TW" sz="2800" dirty="0" smtClean="0">
                <a:latin typeface="DFKai-SB"/>
                <a:ea typeface="DFKai-SB"/>
                <a:cs typeface="DFKai-SB"/>
                <a:sym typeface="DFKai-SB"/>
              </a:rPr>
              <a:t>中</a:t>
            </a:r>
            <a:r>
              <a:rPr lang="zh-TW" altLang="en-US" sz="2800" dirty="0" smtClean="0">
                <a:latin typeface="DFKai-SB"/>
                <a:ea typeface="DFKai-SB"/>
                <a:cs typeface="DFKai-SB"/>
                <a:sym typeface="DFKai-SB"/>
              </a:rPr>
              <a:t>女</a:t>
            </a:r>
            <a:r>
              <a:rPr lang="zh-TW" altLang="zh-TW" sz="2800" dirty="0" smtClean="0">
                <a:latin typeface="DFKai-SB"/>
                <a:ea typeface="DFKai-SB"/>
                <a:cs typeface="DFKai-SB"/>
                <a:sym typeface="DFKai-SB"/>
              </a:rPr>
              <a:t>性</a:t>
            </a:r>
            <a:r>
              <a:rPr lang="zh-TW" altLang="zh-TW" sz="2800" dirty="0">
                <a:latin typeface="DFKai-SB"/>
                <a:ea typeface="DFKai-SB"/>
                <a:cs typeface="DFKai-SB"/>
                <a:sym typeface="DFKai-SB"/>
              </a:rPr>
              <a:t>的主要角色</a:t>
            </a:r>
            <a:endParaRPr lang="zh-TW" sz="28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53" name="Shape 153"/>
          <p:cNvGraphicFramePr/>
          <p:nvPr>
            <p:extLst>
              <p:ext uri="{D42A27DB-BD31-4B8C-83A1-F6EECF244321}">
                <p14:modId xmlns:p14="http://schemas.microsoft.com/office/powerpoint/2010/main" val="895868077"/>
              </p:ext>
            </p:extLst>
          </p:nvPr>
        </p:nvGraphicFramePr>
        <p:xfrm>
          <a:off x="467977" y="2176026"/>
          <a:ext cx="8218800" cy="4248001"/>
        </p:xfrm>
        <a:graphic>
          <a:graphicData uri="http://schemas.openxmlformats.org/drawingml/2006/table">
            <a:tbl>
              <a:tblPr firstRow="1" bandRow="1">
                <a:noFill/>
                <a:tableStyleId>{5A8BB452-497D-4681-9D98-91F9ABCE77F4}</a:tableStyleId>
              </a:tblPr>
              <a:tblGrid>
                <a:gridCol w="1053696"/>
                <a:gridCol w="1791276"/>
                <a:gridCol w="1791276"/>
                <a:gridCol w="1791276"/>
                <a:gridCol w="1791276"/>
              </a:tblGrid>
              <a:tr h="8223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zh-TW" sz="24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花旦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老旦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苦旦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武旦</a:t>
                      </a:r>
                    </a:p>
                  </a:txBody>
                  <a:tcPr marL="91450" marR="91450" marT="45725" marB="45725" anchor="ctr"/>
                </a:tc>
              </a:tr>
              <a:tr h="12118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介紹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DFKai-SB"/>
                          <a:sym typeface="DFKai-SB"/>
                        </a:rPr>
                        <a:t>年輕可愛活潑的角色，其服飾顏色比較鮮明快活。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DFKai-SB"/>
                          <a:sym typeface="DFKai-SB"/>
                        </a:rPr>
                        <a:t>演出年紀較大，和藹可親的樣子，故其服飾以暖色系為主。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DFKai-SB"/>
                          <a:sym typeface="DFKai-SB"/>
                        </a:rPr>
                        <a:t>可憐的角色，她的衣服顏色會顯得陰暗，讓人感覺沉重。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DFKai-SB"/>
                          <a:sym typeface="DFKai-SB"/>
                        </a:rPr>
                        <a:t>詮釋會武功的女性。</a:t>
                      </a:r>
                    </a:p>
                  </a:txBody>
                  <a:tcPr marL="91450" marR="91450" marT="45725" marB="45725"/>
                </a:tc>
              </a:tr>
              <a:tr h="22138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圖片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4217646"/>
            <a:ext cx="1728192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4221088"/>
            <a:ext cx="1728192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6" name="Shape 156"/>
          <p:cNvPicPr preferRelativeResize="0"/>
          <p:nvPr/>
        </p:nvPicPr>
        <p:blipFill rotWithShape="1">
          <a:blip r:embed="rId5">
            <a:alphaModFix/>
          </a:blip>
          <a:srcRect l="31915" r="21788"/>
          <a:stretch/>
        </p:blipFill>
        <p:spPr>
          <a:xfrm>
            <a:off x="5148064" y="4217646"/>
            <a:ext cx="1728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" name="Shape 157"/>
          <p:cNvPicPr preferRelativeResize="0"/>
          <p:nvPr/>
        </p:nvPicPr>
        <p:blipFill rotWithShape="1">
          <a:blip r:embed="rId6">
            <a:alphaModFix/>
          </a:blip>
          <a:srcRect t="9622"/>
          <a:stretch/>
        </p:blipFill>
        <p:spPr>
          <a:xfrm>
            <a:off x="6948264" y="4217646"/>
            <a:ext cx="1728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hape 140"/>
          <p:cNvSpPr txBox="1">
            <a:spLocks/>
          </p:cNvSpPr>
          <p:nvPr/>
        </p:nvSpPr>
        <p:spPr>
          <a:xfrm>
            <a:off x="571500" y="2301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  <a:r>
              <a:rPr 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角色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11" name="Shape 121" descr="擷取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0482" y="185646"/>
            <a:ext cx="4856295" cy="12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90975" y="1417650"/>
            <a:ext cx="8229600" cy="10752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zh-TW" sz="2400" dirty="0" smtClean="0"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zh-TW" sz="2400" b="1" dirty="0">
                <a:latin typeface="DFKai-SB"/>
                <a:ea typeface="DFKai-SB"/>
                <a:cs typeface="DFKai-SB"/>
                <a:sym typeface="DFKai-SB"/>
              </a:rPr>
              <a:t>淨</a:t>
            </a:r>
            <a:r>
              <a:rPr lang="zh-TW" altLang="zh-TW" sz="2400" dirty="0">
                <a:latin typeface="DFKai-SB"/>
                <a:ea typeface="DFKai-SB"/>
                <a:cs typeface="DFKai-SB"/>
                <a:sym typeface="DFKai-SB"/>
              </a:rPr>
              <a:t>」：即是傳統戲曲所稱的「花臉</a:t>
            </a:r>
            <a:r>
              <a:rPr lang="zh-TW" altLang="zh-TW" sz="2400" dirty="0" smtClean="0">
                <a:latin typeface="DFKai-SB"/>
                <a:ea typeface="DFKai-SB"/>
                <a:cs typeface="DFKai-SB"/>
                <a:sym typeface="DFKai-SB"/>
              </a:rPr>
              <a:t>」</a:t>
            </a:r>
            <a:endParaRPr lang="en-US" altLang="zh-TW" sz="2400" dirty="0" smtClean="0">
              <a:latin typeface="DFKai-SB"/>
              <a:ea typeface="DFKai-SB"/>
              <a:cs typeface="DFKai-SB"/>
              <a:sym typeface="DFKai-SB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latin typeface="DFKai-SB"/>
                <a:ea typeface="DFKai-SB"/>
                <a:cs typeface="DFKai-SB"/>
                <a:sym typeface="DFKai-SB"/>
              </a:rPr>
              <a:t>「</a:t>
            </a:r>
            <a:r>
              <a:rPr lang="zh-TW" altLang="en-US" sz="2400" b="1" dirty="0">
                <a:latin typeface="DFKai-SB"/>
                <a:ea typeface="DFKai-SB"/>
                <a:cs typeface="DFKai-SB"/>
                <a:sym typeface="DFKai-SB"/>
              </a:rPr>
              <a:t>丑</a:t>
            </a:r>
            <a:r>
              <a:rPr lang="zh-TW" altLang="en-US" sz="2400" dirty="0">
                <a:latin typeface="DFKai-SB"/>
                <a:ea typeface="DFKai-SB"/>
                <a:cs typeface="DFKai-SB"/>
                <a:sym typeface="DFKai-SB"/>
              </a:rPr>
              <a:t>」</a:t>
            </a:r>
            <a:r>
              <a:rPr lang="en-US" altLang="zh-TW" sz="2400" dirty="0"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2400" dirty="0">
                <a:latin typeface="DFKai-SB"/>
                <a:ea typeface="DFKai-SB"/>
                <a:cs typeface="DFKai-SB"/>
                <a:sym typeface="DFKai-SB"/>
              </a:rPr>
              <a:t>戲劇中的甘草人物</a:t>
            </a:r>
            <a:endParaRPr lang="zh-TW" altLang="zh-TW"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zh-TW" sz="2400" dirty="0" smtClean="0"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64" name="Shape 164"/>
          <p:cNvGraphicFramePr/>
          <p:nvPr>
            <p:extLst>
              <p:ext uri="{D42A27DB-BD31-4B8C-83A1-F6EECF244321}">
                <p14:modId xmlns:p14="http://schemas.microsoft.com/office/powerpoint/2010/main" val="3097936849"/>
              </p:ext>
            </p:extLst>
          </p:nvPr>
        </p:nvGraphicFramePr>
        <p:xfrm>
          <a:off x="827584" y="2206497"/>
          <a:ext cx="7472188" cy="4390855"/>
        </p:xfrm>
        <a:graphic>
          <a:graphicData uri="http://schemas.openxmlformats.org/drawingml/2006/table">
            <a:tbl>
              <a:tblPr firstRow="1" bandRow="1">
                <a:noFill/>
                <a:tableStyleId>{5A8BB452-497D-4681-9D98-91F9ABCE77F4}</a:tableStyleId>
              </a:tblPr>
              <a:tblGrid>
                <a:gridCol w="1248262"/>
                <a:gridCol w="2074642"/>
                <a:gridCol w="2074642"/>
                <a:gridCol w="2074642"/>
              </a:tblGrid>
              <a:tr h="7062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 淨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zh-TW" sz="36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三花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zh-TW" sz="36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彩旦</a:t>
                      </a:r>
                    </a:p>
                  </a:txBody>
                  <a:tcPr marL="91450" marR="91450" marT="45725" marB="45725" anchor="ctr"/>
                </a:tc>
              </a:tr>
              <a:tr h="16452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介紹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DFKai-SB"/>
                          <a:sym typeface="DFKai-SB"/>
                        </a:rPr>
                        <a:t>個性比較強烈</a:t>
                      </a:r>
                      <a:r>
                        <a:rPr lang="zh-TW" sz="1800" b="0" i="0" dirty="0">
                          <a:solidFill>
                            <a:schemeClr val="dk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DFKai-SB"/>
                          <a:sym typeface="DFKai-SB"/>
                        </a:rPr>
                        <a:t>目前歌仔戲演員在扮演淨角時，很少畫臉譜，將五官畫得誇張一些。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zh-TW" sz="18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DFKai-SB"/>
                          <a:sym typeface="DFKai-SB"/>
                        </a:rPr>
                        <a:t>男丑角，頭戴文生巾或武生巾，穿著刻意展現怪異、零亂。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zh-TW" sz="18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DFKai-SB"/>
                          <a:sym typeface="DFKai-SB"/>
                        </a:rPr>
                        <a:t>女丑角，通常為媒婆或劇中三八型的女性人物，多在臉上點一個痣。</a:t>
                      </a:r>
                    </a:p>
                  </a:txBody>
                  <a:tcPr marL="91450" marR="91450" marT="45725" marB="45725"/>
                </a:tc>
              </a:tr>
              <a:tr h="2039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2800" b="1" i="0" u="none" strike="noStrike" cap="non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圖片</a:t>
                      </a:r>
                      <a:endParaRPr lang="zh-TW" sz="2800" b="1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65" name="Shape 165" descr="role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744" y="4581128"/>
            <a:ext cx="1728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6" name="Shape 166" descr="下載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5976" y="4581128"/>
            <a:ext cx="1728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7" name="Shape 167" descr="1422882283435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200" y="4581128"/>
            <a:ext cx="1728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altLang="en-US" sz="4000" b="1" i="0" u="none" strike="noStrike" cap="none" dirty="0" smtClean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  <a:r>
              <a:rPr lang="zh-TW" sz="4000" b="1" i="0" u="none" strike="noStrike" cap="none" dirty="0" smtClean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角色</a:t>
            </a:r>
            <a:endParaRPr lang="zh-TW" sz="4000" b="1" i="0" u="none" strike="noStrike" cap="none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11" name="Shape 127" descr="擷取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5974" y="163125"/>
            <a:ext cx="5030824" cy="125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100" y="213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宜蘭縣推廣歌仔戲重要人士</a:t>
            </a:r>
            <a:endParaRPr 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t="4579" r="16155"/>
          <a:stretch/>
        </p:blipFill>
        <p:spPr>
          <a:xfrm>
            <a:off x="5030190" y="2019947"/>
            <a:ext cx="3657600" cy="4165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39814" y="621218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↑上圖為採訪</a:t>
            </a:r>
            <a:r>
              <a:rPr lang="zh-TW" altLang="en-US" sz="1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游淑惠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校長之紀念合影。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Shape 107" descr="擷取1.PNG"/>
          <p:cNvPicPr preferRelativeResize="0"/>
          <p:nvPr/>
        </p:nvPicPr>
        <p:blipFill rotWithShape="1">
          <a:blip r:embed="rId4">
            <a:alphaModFix/>
          </a:blip>
          <a:srcRect l="75000"/>
          <a:stretch/>
        </p:blipFill>
        <p:spPr>
          <a:xfrm>
            <a:off x="7446104" y="186946"/>
            <a:ext cx="1240694" cy="12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8" b="11499"/>
          <a:stretch/>
        </p:blipFill>
        <p:spPr>
          <a:xfrm>
            <a:off x="323528" y="3765992"/>
            <a:ext cx="4608512" cy="28067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030190" y="1417646"/>
            <a:ext cx="385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二城國小　</a:t>
            </a:r>
            <a:r>
              <a:rPr lang="zh-TW" altLang="zh-TW" sz="2800" u="sng" dirty="0">
                <a:latin typeface="DFKai-SB"/>
                <a:ea typeface="DFKai-SB"/>
                <a:cs typeface="DFKai-SB"/>
                <a:sym typeface="DFKai-SB"/>
              </a:rPr>
              <a:t>游淑惠</a:t>
            </a:r>
            <a:r>
              <a:rPr lang="zh-TW" altLang="zh-TW" sz="2800" dirty="0" smtClean="0">
                <a:latin typeface="DFKai-SB"/>
                <a:ea typeface="DFKai-SB"/>
                <a:cs typeface="DFKai-SB"/>
                <a:sym typeface="DFKai-SB"/>
              </a:rPr>
              <a:t>校長</a:t>
            </a:r>
            <a:endParaRPr lang="zh-TW" altLang="zh-TW" sz="28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1420502"/>
            <a:ext cx="4608512" cy="23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zh-TW" altLang="en-US" sz="1800" u="sng" dirty="0" smtClean="0">
                <a:latin typeface="+mn-ea"/>
                <a:cs typeface="DFKai-SB"/>
                <a:sym typeface="DFKai-SB"/>
              </a:rPr>
              <a:t>游淑惠</a:t>
            </a:r>
            <a:r>
              <a:rPr lang="zh-TW" altLang="en-US" sz="1800" dirty="0" smtClean="0">
                <a:latin typeface="+mn-ea"/>
                <a:cs typeface="DFKai-SB"/>
                <a:sym typeface="DFKai-SB"/>
              </a:rPr>
              <a:t>校長擁有二十</a:t>
            </a:r>
            <a:r>
              <a:rPr lang="zh-TW" altLang="en-US" sz="1800" dirty="0">
                <a:latin typeface="+mn-ea"/>
                <a:cs typeface="DFKai-SB"/>
                <a:sym typeface="DFKai-SB"/>
              </a:rPr>
              <a:t>多年教學經歷，曾任宜蘭縣立同樂國小教師、組長、主任、校長，現為宜蘭縣立二城國小校長。</a:t>
            </a:r>
            <a:endParaRPr lang="en-US" altLang="zh-TW" sz="1800" dirty="0">
              <a:latin typeface="+mn-ea"/>
              <a:cs typeface="DFKai-SB"/>
              <a:sym typeface="DFKai-SB"/>
            </a:endParaRPr>
          </a:p>
          <a:p>
            <a:pPr lvl="0">
              <a:lnSpc>
                <a:spcPts val="2500"/>
              </a:lnSpc>
            </a:pPr>
            <a:r>
              <a:rPr lang="zh-TW" altLang="en-US" sz="1800" dirty="0">
                <a:latin typeface="+mn-ea"/>
                <a:cs typeface="DFKai-SB"/>
                <a:sym typeface="DFKai-SB"/>
              </a:rPr>
              <a:t>曾獲宜蘭縣</a:t>
            </a:r>
            <a:r>
              <a:rPr lang="en-US" altLang="zh-TW" sz="1800" dirty="0">
                <a:latin typeface="+mn-ea"/>
                <a:cs typeface="DFKai-SB"/>
                <a:sym typeface="DFKai-SB"/>
              </a:rPr>
              <a:t>104</a:t>
            </a:r>
            <a:r>
              <a:rPr lang="zh-TW" altLang="en-US" sz="1800" dirty="0">
                <a:latin typeface="+mn-ea"/>
                <a:cs typeface="DFKai-SB"/>
                <a:sym typeface="DFKai-SB"/>
              </a:rPr>
              <a:t>年度師鐸獎優良特殊校長，積極以推展歌仔戲文化、攝影資訊美學、社會教育為學校發展特色，尤其在同樂國小深耕創意歌仔戲社團，更是不遺餘力</a:t>
            </a:r>
            <a:r>
              <a:rPr lang="zh-TW" altLang="en-US" sz="1800" dirty="0" smtClean="0">
                <a:latin typeface="+mn-ea"/>
                <a:cs typeface="DFKai-SB"/>
                <a:sym typeface="DFKai-SB"/>
              </a:rPr>
              <a:t>。</a:t>
            </a:r>
            <a:endParaRPr lang="en-US" altLang="zh-TW" sz="1800" dirty="0">
              <a:latin typeface="+mn-ea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40"/>
          <p:cNvSpPr txBox="1">
            <a:spLocks/>
          </p:cNvSpPr>
          <p:nvPr/>
        </p:nvSpPr>
        <p:spPr>
          <a:xfrm>
            <a:off x="53955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大哉問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7" name="Shape 1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49" y="210678"/>
            <a:ext cx="4824650" cy="12045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字方塊 7"/>
          <p:cNvSpPr txBox="1"/>
          <p:nvPr/>
        </p:nvSpPr>
        <p:spPr>
          <a:xfrm>
            <a:off x="395536" y="1484784"/>
            <a:ext cx="8291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Ｑ：最剛開始是怎麼會想要推廣歌仔戲？是不是在求學過程中有接觸過？然而是用怎麼樣的方法在推廣？</a:t>
            </a:r>
          </a:p>
          <a:p>
            <a:pPr lvl="0"/>
            <a:endParaRPr lang="zh-TW" altLang="en-US" sz="2800" dirty="0">
              <a:latin typeface="DFKai-SB"/>
              <a:ea typeface="DFKai-SB"/>
              <a:cs typeface="DFKai-SB"/>
              <a:sym typeface="DFKai-SB"/>
            </a:endParaRPr>
          </a:p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Ａ：在求學過程中不但只在電視上接觸過，還有點反感。但其實歌仔戲是宜蘭的在地特色，同時歌仔戲的發源地「結頭份」，剛好位於同樂國小的學區內，</a:t>
            </a:r>
            <a:r>
              <a:rPr lang="zh-TW" altLang="en-US" sz="2800" u="sng" dirty="0">
                <a:latin typeface="DFKai-SB"/>
                <a:ea typeface="DFKai-SB"/>
                <a:cs typeface="DFKai-SB"/>
                <a:sym typeface="DFKai-SB"/>
              </a:rPr>
              <a:t>游</a:t>
            </a:r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校長認為歌仔戲要「從小紮根」才會延續下去。校長的推廣主要是走「創意歌仔戲」路線，趨近於生活，才能與民眾更親近</a:t>
            </a:r>
            <a:r>
              <a:rPr lang="zh-TW" altLang="en-US" sz="2800" dirty="0" smtClean="0"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zh-TW" altLang="en-US" sz="28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0"/>
          <p:cNvSpPr txBox="1">
            <a:spLocks/>
          </p:cNvSpPr>
          <p:nvPr/>
        </p:nvSpPr>
        <p:spPr>
          <a:xfrm>
            <a:off x="53955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大哉問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8" name="Shape 1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68" y="208250"/>
            <a:ext cx="4767212" cy="12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/>
        </p:nvSpPr>
        <p:spPr>
          <a:xfrm>
            <a:off x="395536" y="1484784"/>
            <a:ext cx="82912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latin typeface="DFKai-SB"/>
                <a:ea typeface="DFKai-SB"/>
                <a:cs typeface="DFKai-SB"/>
                <a:sym typeface="DFKai-SB"/>
              </a:rPr>
              <a:t>Ｑ：現</a:t>
            </a:r>
            <a:r>
              <a:rPr lang="zh-TW" altLang="zh-TW" sz="2800" dirty="0" smtClean="0">
                <a:latin typeface="DFKai-SB"/>
                <a:ea typeface="DFKai-SB"/>
                <a:cs typeface="DFKai-SB"/>
                <a:sym typeface="DFKai-SB"/>
              </a:rPr>
              <a:t>在</a:t>
            </a:r>
            <a:r>
              <a:rPr lang="zh-TW" altLang="zh-TW" sz="2800" dirty="0">
                <a:latin typeface="DFKai-SB"/>
                <a:ea typeface="DFKai-SB"/>
                <a:cs typeface="DFKai-SB"/>
                <a:sym typeface="DFKai-SB"/>
              </a:rPr>
              <a:t>傳統技藝的傳承越來越低迷，雖然在歌仔戲發源地的宜蘭，還是會看到極少數的劇團會在特定的節日演出，但觀眾都門可羅雀，為什麼大家對這個傳統技藝越來越越沒有興趣，甚至被漸漸遺忘？</a:t>
            </a:r>
            <a:endParaRPr lang="en-US" altLang="zh-TW" sz="2800" dirty="0">
              <a:latin typeface="DFKai-SB"/>
              <a:ea typeface="DFKai-SB"/>
              <a:cs typeface="DFKai-SB"/>
              <a:sym typeface="DFKai-SB"/>
            </a:endParaRPr>
          </a:p>
          <a:p>
            <a:pPr lvl="0"/>
            <a:endParaRPr lang="zh-TW" altLang="zh-TW" sz="2800" dirty="0">
              <a:latin typeface="DFKai-SB"/>
              <a:ea typeface="DFKai-SB"/>
              <a:cs typeface="DFKai-SB"/>
              <a:sym typeface="DFKai-SB"/>
            </a:endParaRPr>
          </a:p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Ａ：</a:t>
            </a:r>
            <a:r>
              <a:rPr lang="zh-TW" altLang="zh-TW" sz="2800" dirty="0">
                <a:latin typeface="DFKai-SB"/>
                <a:ea typeface="DFKai-SB"/>
                <a:cs typeface="DFKai-SB"/>
                <a:sym typeface="DFKai-SB"/>
              </a:rPr>
              <a:t>現在</a:t>
            </a:r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zh-TW" altLang="zh-TW" sz="2800" dirty="0">
                <a:latin typeface="DFKai-SB"/>
                <a:ea typeface="DFKai-SB"/>
                <a:cs typeface="DFKai-SB"/>
                <a:sym typeface="DFKai-SB"/>
              </a:rPr>
              <a:t>娛樂選擇太多了，傳統的歌仔戲與民眾生活 不貼近，造成越來越少人觀看的現象。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40"/>
          <p:cNvSpPr txBox="1">
            <a:spLocks/>
          </p:cNvSpPr>
          <p:nvPr/>
        </p:nvSpPr>
        <p:spPr>
          <a:xfrm>
            <a:off x="53955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大哉問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7" name="Shape 114" descr="擷取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149" y="208250"/>
            <a:ext cx="4824650" cy="12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/>
        </p:nvSpPr>
        <p:spPr>
          <a:xfrm>
            <a:off x="395536" y="1484784"/>
            <a:ext cx="82912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Ｑ：近</a:t>
            </a:r>
            <a:r>
              <a:rPr lang="en-US" altLang="zh-TW" sz="2800" dirty="0">
                <a:latin typeface="DFKai-SB"/>
                <a:ea typeface="DFKai-SB"/>
                <a:cs typeface="DFKai-SB"/>
                <a:sym typeface="DFKai-SB"/>
              </a:rPr>
              <a:t>10</a:t>
            </a:r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年來明華園歌仔戲劇團也結合了莎士比亞的劇本推出了許多新作品，你覺得傳統再加上了創新，能不能對推廣歌仔戲有比較大的幫助？</a:t>
            </a:r>
          </a:p>
          <a:p>
            <a:pPr lvl="0"/>
            <a:endParaRPr lang="zh-TW" altLang="en-US" sz="2800" dirty="0">
              <a:latin typeface="DFKai-SB"/>
              <a:ea typeface="DFKai-SB"/>
              <a:cs typeface="DFKai-SB"/>
              <a:sym typeface="DFKai-SB"/>
            </a:endParaRPr>
          </a:p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Ａ：可以，像是同樂國小也是用傳統結合創新的方法在推廣歌仔戲，這樣不僅能讓枯燥的戲劇變得生動，也讓在地民眾更有誘因的接觸歌仔戲。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7" descr="擷取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025" y="186946"/>
            <a:ext cx="4962774" cy="12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/>
          <p:cNvSpPr txBox="1"/>
          <p:nvPr/>
        </p:nvSpPr>
        <p:spPr>
          <a:xfrm>
            <a:off x="395536" y="1484784"/>
            <a:ext cx="8291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Ｑ：這些學習歌仔戲的小朋友，他們的家長有沒有支持他們學習這項傳統技藝？另外還家長會有沒有經費上的補助</a:t>
            </a:r>
            <a:r>
              <a:rPr lang="en-US" altLang="zh-TW" sz="2800" dirty="0">
                <a:latin typeface="DFKai-SB"/>
                <a:ea typeface="DFKai-SB"/>
                <a:cs typeface="DFKai-SB"/>
                <a:sym typeface="DFKai-SB"/>
              </a:rPr>
              <a:t>?</a:t>
            </a:r>
            <a:endParaRPr lang="zh-TW" altLang="en-US" sz="2800" dirty="0">
              <a:latin typeface="DFKai-SB"/>
              <a:ea typeface="DFKai-SB"/>
              <a:cs typeface="DFKai-SB"/>
              <a:sym typeface="DFKai-SB"/>
            </a:endParaRPr>
          </a:p>
          <a:p>
            <a:pPr lvl="0"/>
            <a:endParaRPr lang="zh-TW" altLang="en-US" sz="2800" dirty="0">
              <a:latin typeface="DFKai-SB"/>
              <a:ea typeface="DFKai-SB"/>
              <a:cs typeface="DFKai-SB"/>
              <a:sym typeface="DFKai-SB"/>
            </a:endParaRPr>
          </a:p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Ａ：有些家長擔心小孩課業會落後，或是擔心小時候學歌仔戲，長大會以它為業，因此反對。經費的部分的話，還有戲服租借的問題，所以演出歌仔戲的經費需要非常大量，但家長會卻不知道需要花到那麼多錢，因此主要還是公部門的補助</a:t>
            </a:r>
            <a:r>
              <a:rPr lang="zh-TW" altLang="en-US" sz="2800" dirty="0" smtClean="0"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zh-TW" altLang="en-US" sz="28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" name="Shape 140"/>
          <p:cNvSpPr txBox="1">
            <a:spLocks/>
          </p:cNvSpPr>
          <p:nvPr/>
        </p:nvSpPr>
        <p:spPr>
          <a:xfrm>
            <a:off x="53955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大哉問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49" y="210678"/>
            <a:ext cx="4824650" cy="120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395536" y="1484784"/>
            <a:ext cx="8291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Ｑ：</a:t>
            </a:r>
            <a:r>
              <a:rPr lang="zh-TW" altLang="zh-TW" sz="2800" dirty="0">
                <a:latin typeface="DFKai-SB"/>
                <a:ea typeface="DFKai-SB"/>
                <a:cs typeface="DFKai-SB"/>
                <a:sym typeface="DFKai-SB"/>
              </a:rPr>
              <a:t>宜蘭縣有很多國小都有設立歌仔戲社團，但到了國、高中後，就很少出現這</a:t>
            </a:r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類</a:t>
            </a:r>
            <a:r>
              <a:rPr lang="zh-TW" altLang="zh-TW" sz="2800" dirty="0">
                <a:latin typeface="DFKai-SB"/>
                <a:ea typeface="DFKai-SB"/>
                <a:cs typeface="DFKai-SB"/>
                <a:sym typeface="DFKai-SB"/>
              </a:rPr>
              <a:t>的社團，你覺得要怎麼讓這批學生們持續的接觸歌仔戲，不要因為國小畢業就忘記？</a:t>
            </a:r>
            <a:endParaRPr lang="en-US" altLang="zh-TW" sz="2800" dirty="0">
              <a:latin typeface="DFKai-SB"/>
              <a:ea typeface="DFKai-SB"/>
              <a:cs typeface="DFKai-SB"/>
              <a:sym typeface="DFKai-SB"/>
            </a:endParaRPr>
          </a:p>
          <a:p>
            <a:pPr lvl="0"/>
            <a:endParaRPr lang="zh-TW" altLang="zh-TW" sz="2800" dirty="0">
              <a:latin typeface="DFKai-SB"/>
              <a:ea typeface="DFKai-SB"/>
              <a:cs typeface="DFKai-SB"/>
              <a:sym typeface="DFKai-SB"/>
            </a:endParaRPr>
          </a:p>
          <a:p>
            <a:pPr lvl="0"/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Ａ：</a:t>
            </a:r>
            <a:r>
              <a:rPr lang="zh-TW" altLang="zh-TW" sz="2800" dirty="0">
                <a:latin typeface="DFKai-SB"/>
                <a:ea typeface="DFKai-SB"/>
                <a:cs typeface="DFKai-SB"/>
                <a:sym typeface="DFKai-SB"/>
              </a:rPr>
              <a:t>政府端的重視非常重要，因為只有少數非常有興趣的學生會為了歌仔戲選擇就讀吳沙國中，如果政府可以完整規劃孩子在歌仔戲這方面一系列的學習，並且擁有足夠的誘因才是根本的方法。</a:t>
            </a:r>
          </a:p>
        </p:txBody>
      </p:sp>
      <p:sp>
        <p:nvSpPr>
          <p:cNvPr id="9" name="Shape 140"/>
          <p:cNvSpPr txBox="1">
            <a:spLocks/>
          </p:cNvSpPr>
          <p:nvPr/>
        </p:nvSpPr>
        <p:spPr>
          <a:xfrm>
            <a:off x="539552" y="2946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大哉問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0"/>
          <p:cNvSpPr txBox="1">
            <a:spLocks/>
          </p:cNvSpPr>
          <p:nvPr/>
        </p:nvSpPr>
        <p:spPr>
          <a:xfrm>
            <a:off x="53955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深入訪談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5" name="Shape 11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68" y="208250"/>
            <a:ext cx="4767212" cy="12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4514887" y="1628800"/>
            <a:ext cx="4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latin typeface="DFKai-SB"/>
                <a:ea typeface="DFKai-SB"/>
                <a:cs typeface="DFKai-SB"/>
                <a:sym typeface="DFKai-SB"/>
              </a:rPr>
              <a:t>員山鄉頭份村</a:t>
            </a:r>
            <a:r>
              <a:rPr lang="zh-TW" altLang="en-US" sz="2800" dirty="0" smtClean="0">
                <a:latin typeface="DFKai-SB"/>
                <a:ea typeface="DFKai-SB"/>
                <a:cs typeface="DFKai-SB"/>
                <a:sym typeface="DFKai-SB"/>
              </a:rPr>
              <a:t>　</a:t>
            </a:r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陳</a:t>
            </a:r>
            <a:r>
              <a:rPr lang="zh-TW" altLang="en-US" sz="2800" dirty="0" smtClean="0">
                <a:latin typeface="DFKai-SB"/>
                <a:ea typeface="DFKai-SB"/>
                <a:cs typeface="DFKai-SB"/>
                <a:sym typeface="DFKai-SB"/>
              </a:rPr>
              <a:t>聰文</a:t>
            </a:r>
            <a:r>
              <a:rPr lang="zh-TW" altLang="en-US" sz="2800" dirty="0">
                <a:latin typeface="DFKai-SB"/>
                <a:ea typeface="DFKai-SB"/>
                <a:cs typeface="DFKai-SB"/>
                <a:sym typeface="DFKai-SB"/>
              </a:rPr>
              <a:t>村長</a:t>
            </a:r>
            <a:endParaRPr lang="zh-TW" altLang="zh-TW" sz="28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66" y="2276872"/>
            <a:ext cx="4147847" cy="3917506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45006" y="1741307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u="sng" dirty="0" smtClean="0"/>
              <a:t>陳聰文</a:t>
            </a:r>
            <a:r>
              <a:rPr lang="zh-TW" altLang="en-US" sz="1800" dirty="0" smtClean="0"/>
              <a:t>村長為現任結頭份社區發展協會理事長，在他的努力下成立「結頭份歌仔戲班」。</a:t>
            </a:r>
            <a:endParaRPr lang="en-US" altLang="zh-TW" sz="1800" dirty="0"/>
          </a:p>
          <a:p>
            <a:r>
              <a:rPr lang="zh-TW" altLang="en-US" sz="1800" dirty="0" smtClean="0"/>
              <a:t>此外，更在每年七月底舉辦「結頭份歌仔戲文化節」，廣邀愛好歌仔戲文化的團體互相交流、並且培養看戲人口。</a:t>
            </a:r>
            <a:endParaRPr lang="en-US" altLang="zh-TW" sz="1800" dirty="0" smtClean="0"/>
          </a:p>
          <a:p>
            <a:r>
              <a:rPr lang="zh-TW" altLang="en-US" sz="1800" dirty="0" smtClean="0"/>
              <a:t>陳村長對於歌仔戲的貢獻可說是不遺餘力。</a:t>
            </a:r>
            <a:endParaRPr lang="en-US" altLang="zh-TW" sz="1800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301228" y="3808366"/>
            <a:ext cx="4032448" cy="2520280"/>
            <a:chOff x="525208" y="2276007"/>
            <a:chExt cx="7601409" cy="230512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32"/>
            <a:stretch/>
          </p:blipFill>
          <p:spPr>
            <a:xfrm>
              <a:off x="525208" y="2276007"/>
              <a:ext cx="3807607" cy="2305121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010" y="2276872"/>
              <a:ext cx="3807607" cy="230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10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7" descr="擷取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025" y="186946"/>
            <a:ext cx="4962774" cy="12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0"/>
          <p:cNvSpPr txBox="1">
            <a:spLocks/>
          </p:cNvSpPr>
          <p:nvPr/>
        </p:nvSpPr>
        <p:spPr>
          <a:xfrm>
            <a:off x="53955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歌仔戲二三事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9512" y="1628800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：與二城國小的淑惠校長是怎麼認識的？有沒有合作過？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/>
              <a:t>Ａ：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淑惠校長任職於同樂國小校長時，陳村長剛好是當時的家長會長，。於是兩人開始合作，在同樂國小成立歌仔戲社。社區的歌仔戲班與學校的歌仔戲社偶爾會在一些活動中有合作。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8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9144000" cy="6854573"/>
          </a:xfrm>
          <a:prstGeom prst="rect">
            <a:avLst/>
          </a:prstGeom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報告動機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發現，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在宜蘭這個歌仔戲的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故鄉歌仔戲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演出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逐漸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減少，通常只有在少數廟會才會有演出，而且台下的觀眾可以說是門可羅雀，演員們也可能因為缺乏動力而放棄歌仔戲，如果連我們這些發源地的本地人都不重視了，那更不可能說服社會上的大眾重現認識歌仔戲，所以我們希望藉由這次的人文行動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考察活動，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使我們這群在地高中生了解歌仔戲的奧妙之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處，並不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會因為時代的變遷而逐漸被遺忘。</a:t>
            </a:r>
            <a:endParaRPr lang="zh-TW" sz="2400" dirty="0">
              <a:latin typeface="標楷體" pitchFamily="65" charset="-120"/>
              <a:ea typeface="標楷體" pitchFamily="65" charset="-120"/>
              <a:cs typeface="PMingLiu"/>
              <a:sym typeface="PMingLiu"/>
            </a:endParaRPr>
          </a:p>
        </p:txBody>
      </p:sp>
      <p:pic>
        <p:nvPicPr>
          <p:cNvPr id="107" name="Shape 107" descr="擷取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4025" y="186946"/>
            <a:ext cx="4962774" cy="12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68" y="208250"/>
            <a:ext cx="4767212" cy="12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0"/>
          <p:cNvSpPr txBox="1">
            <a:spLocks/>
          </p:cNvSpPr>
          <p:nvPr/>
        </p:nvSpPr>
        <p:spPr>
          <a:xfrm>
            <a:off x="53955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歌仔戲二三事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1556792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Ｑ：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村長當初想要推廣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歌仔戲是不是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因為在求學過程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中曾經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有學過？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Ａ：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在求學的過程中只有聽過，並沒有真正接觸過。當初是為了要讓社區更進步，就想到既然結頭份社區是歌仔戲發源地，那當然要好好把傳統文化發揚光大，從這個時候才開始慢慢的接觸，並且了解歌仔戲。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8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14" descr="擷取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149" y="208250"/>
            <a:ext cx="4824650" cy="12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40"/>
          <p:cNvSpPr txBox="1">
            <a:spLocks/>
          </p:cNvSpPr>
          <p:nvPr/>
        </p:nvSpPr>
        <p:spPr>
          <a:xfrm>
            <a:off x="53955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歌仔戲二三事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556792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Ｑ：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從一開始到現在是用什麼方法在推廣歌仔戲？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/>
              <a:t>Ａ：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先從文獻上面去看，再找一些比較資深的老演員，聽他們說歌仔戲的歷史，了解整個發源的過程後，成立了結頭份歌仔戲班，由蘭陽戲劇團指導，再經由文化局和社區自身的力量，將歌仔戲推廣出去。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2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7" descr="擷取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025" y="186946"/>
            <a:ext cx="4962774" cy="12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0"/>
          <p:cNvSpPr txBox="1">
            <a:spLocks/>
          </p:cNvSpPr>
          <p:nvPr/>
        </p:nvSpPr>
        <p:spPr>
          <a:xfrm>
            <a:off x="53955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歌仔戲文化節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9553" y="152762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結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頭份社區每年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都會廣邀縣內歌仔戲班，舉辦歌仔戲文化節，內容含括歌仔戲發源地大樹公祭祀導覽活動，展演主軸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由「結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頭份歌仔戲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班」、「台灣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戲劇館歌仔戲傳習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班」、「大湖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國小夲地歌仔社」等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團體演出。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642"/>
            <a:ext cx="3244593" cy="45791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9" y="3835952"/>
            <a:ext cx="3816424" cy="26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89" y="188640"/>
            <a:ext cx="8229600" cy="1143000"/>
          </a:xfrm>
        </p:spPr>
        <p:txBody>
          <a:bodyPr/>
          <a:lstStyle/>
          <a:p>
            <a:pPr algn="l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心得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分享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9666"/>
          <a:stretch/>
        </p:blipFill>
        <p:spPr>
          <a:xfrm>
            <a:off x="323528" y="1438952"/>
            <a:ext cx="2595133" cy="3260016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7834"/>
          <a:stretch/>
        </p:blipFill>
        <p:spPr>
          <a:xfrm>
            <a:off x="3275856" y="3284984"/>
            <a:ext cx="2595133" cy="3260016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43265"/>
            <a:ext cx="2595133" cy="3260016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23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8229600" cy="468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http://b012.tcpa.edu.tw/files/14-1012-909,r74-1.php?Lang=zh-tw (</a:t>
            </a:r>
            <a:r>
              <a:rPr lang="zh-TW" altLang="en-US" sz="1000" dirty="0">
                <a:solidFill>
                  <a:srgbClr val="0070C0"/>
                </a:solidFill>
              </a:rPr>
              <a:t>京劇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http://blog.xuite.net/alovesunchen/twblog1/123972034-20110220(</a:t>
            </a:r>
            <a:r>
              <a:rPr lang="zh-TW" altLang="en-US" sz="1000" dirty="0">
                <a:solidFill>
                  <a:srgbClr val="0070C0"/>
                </a:solidFill>
              </a:rPr>
              <a:t>歌仔戲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http://mypaper.pchome.com.tw/coolanews/post/1322743514(</a:t>
            </a:r>
            <a:r>
              <a:rPr lang="zh-TW" altLang="en-US" sz="1000" dirty="0">
                <a:solidFill>
                  <a:srgbClr val="0070C0"/>
                </a:solidFill>
              </a:rPr>
              <a:t>小生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http://library.taiwanschoolnet.org/cyberfair2005/hsyea/teaching/teaching_p02.htm(</a:t>
            </a:r>
            <a:r>
              <a:rPr lang="zh-TW" altLang="en-US" sz="1000" dirty="0">
                <a:solidFill>
                  <a:srgbClr val="0070C0"/>
                </a:solidFill>
              </a:rPr>
              <a:t>老生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http://www.twwiki.com/wiki/ (</a:t>
            </a:r>
            <a:r>
              <a:rPr lang="zh-TW" altLang="en-US" sz="1000" dirty="0">
                <a:solidFill>
                  <a:srgbClr val="0070C0"/>
                </a:solidFill>
              </a:rPr>
              <a:t>文生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http://events.ncfta.gov.tw/events/opera2014_second/drama_4.asp(</a:t>
            </a:r>
            <a:r>
              <a:rPr lang="zh-TW" altLang="en-US" sz="1000" dirty="0">
                <a:solidFill>
                  <a:srgbClr val="0070C0"/>
                </a:solidFill>
              </a:rPr>
              <a:t>武生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https://www.google.com.tw/search?q=%E6%AD%8C%E4%BB%94%E6%88%B2%E8%8A%B1%E6%97%A6&amp;espv=2&amp;biw=1920&amp;bih=979&amp;source=lnms&amp;tbm=isch&amp;sa=X&amp;ved=0ahUKEwjEmY3UhYDSAhUMp5QKHcGzBU8Q_AUIBigB#imgrc=TSt_kvpGTVeEqM:(</a:t>
            </a:r>
            <a:r>
              <a:rPr lang="zh-TW" altLang="en-US" sz="1000" dirty="0">
                <a:solidFill>
                  <a:srgbClr val="0070C0"/>
                </a:solidFill>
              </a:rPr>
              <a:t>花旦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https://www.google.com.tw/</a:t>
            </a:r>
            <a:r>
              <a:rPr lang="en-US" sz="1000" dirty="0" err="1">
                <a:solidFill>
                  <a:srgbClr val="0070C0"/>
                </a:solidFill>
              </a:rPr>
              <a:t>search?espv</a:t>
            </a:r>
            <a:r>
              <a:rPr lang="en-US" sz="1000" dirty="0">
                <a:solidFill>
                  <a:srgbClr val="0070C0"/>
                </a:solidFill>
              </a:rPr>
              <a:t>=2&amp;biw=1920&amp;bih=935&amp;tbm=</a:t>
            </a:r>
            <a:r>
              <a:rPr lang="en-US" sz="1000" dirty="0" err="1">
                <a:solidFill>
                  <a:srgbClr val="0070C0"/>
                </a:solidFill>
              </a:rPr>
              <a:t>isch&amp;sa</a:t>
            </a:r>
            <a:r>
              <a:rPr lang="en-US" sz="1000" dirty="0">
                <a:solidFill>
                  <a:srgbClr val="0070C0"/>
                </a:solidFill>
              </a:rPr>
              <a:t>=1&amp;q=%E6%AD%8C%E4%BB%94%E6%88%B2%E8%80%81%E6%97%A6&amp;oq=%E6%AD%8C%E4%BB%94%E6%88%B2%E8%80%81%E6%97%A6&amp;gs_l=img.3...43479.44090.0.45688.3.3.0.0.0.0.47.129.3.3.0....0...1c.1j4.64.img..0.1.45...0i24k1.mVauA3MOsoc#imgrc=mA4hwrUPGvsXOM:(</a:t>
            </a:r>
            <a:r>
              <a:rPr lang="zh-TW" altLang="en-US" sz="1000" dirty="0">
                <a:solidFill>
                  <a:srgbClr val="0070C0"/>
                </a:solidFill>
              </a:rPr>
              <a:t>老旦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https://www.google.com.tw/</a:t>
            </a:r>
            <a:r>
              <a:rPr lang="en-US" sz="1000" dirty="0" err="1">
                <a:solidFill>
                  <a:srgbClr val="0070C0"/>
                </a:solidFill>
              </a:rPr>
              <a:t>search?espv</a:t>
            </a:r>
            <a:r>
              <a:rPr lang="en-US" sz="1000" dirty="0">
                <a:solidFill>
                  <a:srgbClr val="0070C0"/>
                </a:solidFill>
              </a:rPr>
              <a:t>=2&amp;biw=1920&amp;bih=935&amp;tbm=</a:t>
            </a:r>
            <a:r>
              <a:rPr lang="en-US" sz="1000" dirty="0" err="1">
                <a:solidFill>
                  <a:srgbClr val="0070C0"/>
                </a:solidFill>
              </a:rPr>
              <a:t>isch&amp;sa</a:t>
            </a:r>
            <a:r>
              <a:rPr lang="en-US" sz="1000" dirty="0">
                <a:solidFill>
                  <a:srgbClr val="0070C0"/>
                </a:solidFill>
              </a:rPr>
              <a:t>=1&amp;q=%E6%AD%8C%E4%BB%94%E6%88%B2%E6%AD%A6%E6%97%A6&amp;oq=%E6%AD%8C%E4%BB%94%E6%88%B2%E6%AD%A6%E6%97%A6&amp;gs_l=img.3...108053.108690.0.110024.3.3.0.0.0.0.39.109.3.3.0....0...1c.1j4.64.img..0.1.38...0i24k1.zKQ6loua1WY#imgrc=wfEtBFOtbbrT4M:(</a:t>
            </a:r>
            <a:r>
              <a:rPr lang="zh-TW" altLang="en-US" sz="1000" dirty="0">
                <a:solidFill>
                  <a:srgbClr val="0070C0"/>
                </a:solidFill>
              </a:rPr>
              <a:t>武旦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https://www.google.com.tw/</a:t>
            </a:r>
            <a:r>
              <a:rPr lang="en-US" sz="1000" dirty="0" err="1">
                <a:solidFill>
                  <a:srgbClr val="0070C0"/>
                </a:solidFill>
              </a:rPr>
              <a:t>search?espv</a:t>
            </a:r>
            <a:r>
              <a:rPr lang="en-US" sz="1000" dirty="0">
                <a:solidFill>
                  <a:srgbClr val="0070C0"/>
                </a:solidFill>
              </a:rPr>
              <a:t>=2&amp;biw=1920&amp;bih=935&amp;tbm=</a:t>
            </a:r>
            <a:r>
              <a:rPr lang="en-US" sz="1000" dirty="0" err="1">
                <a:solidFill>
                  <a:srgbClr val="0070C0"/>
                </a:solidFill>
              </a:rPr>
              <a:t>isch&amp;sa</a:t>
            </a:r>
            <a:r>
              <a:rPr lang="en-US" sz="1000" dirty="0">
                <a:solidFill>
                  <a:srgbClr val="0070C0"/>
                </a:solidFill>
              </a:rPr>
              <a:t>=1&amp;q=%E6%AD%8C%E4%BB%94%E6%88%B2%E8%8B%A6%E6%97%A6&amp;oq=%E6%AD%8C%E4%BB%94%E6%88%B2%E8%8B%A6%E6%97%A6&amp;gs_l=img.3..0i24k1.67241.68908.0.69788.3.3.0.0.0.0.47.121.3.3.0....0...1c.1j4.64.img..0.2.83.sc149tfif60#imgrc=dyhEqZ2ctHQbaM(</a:t>
            </a:r>
            <a:r>
              <a:rPr lang="zh-TW" altLang="en-US" sz="1000" dirty="0">
                <a:solidFill>
                  <a:srgbClr val="0070C0"/>
                </a:solidFill>
              </a:rPr>
              <a:t>苦旦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s://www.google.com.tw/search?q=%E6%AD%8C%E4%BB%94%E6%88%B2%E6%B7%A8&amp;biw=1920&amp;bih=925&amp;tbm=isch&amp;imgil=_CoTYWWC6uRhLM%253A%253BKdQ05VNuOGt3NM%253Bhttp%25253A%25252F%25252Fwww.aerc.nhcue.edu.tw%25252F4-0%25252Fnewteach%25252F%25252525E5%25252525B8%25252525AB%25252525E8%25252525B3%2525252587%25252525E7%2525252594%25252525B2%25252525E4%25252525BD%252525259C%25252525E6%25252525A5%25252525AD%25252F9096008%25252Fa%25252Frole3.htm&amp;source=iu&amp;pf=m&amp;fir=_CoTYWWC6uRhLM%253A%252CKdQ05VNuOGt3NM%252C_&amp;usg=__PZY81e4HHccWLMBB2-Dz0QqJn0g%3D&amp;ved=0ahUKEwi_wMG31YDSAhVBGpQKHS_2AFQQyjcIOQ&amp;ei=XiWbWL-ZC8G00ASv7IOgBQ#imgrc=_CoTYWWC6uRhLM(</a:t>
            </a:r>
            <a:r>
              <a:rPr lang="zh-TW" altLang="en-US" sz="1000" dirty="0">
                <a:solidFill>
                  <a:srgbClr val="0070C0"/>
                </a:solidFill>
              </a:rPr>
              <a:t>淨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sz="1000" dirty="0">
              <a:solidFill>
                <a:srgbClr val="0070C0"/>
              </a:solidFill>
            </a:endParaRPr>
          </a:p>
        </p:txBody>
      </p:sp>
      <p:pic>
        <p:nvPicPr>
          <p:cNvPr id="4" name="Shape 1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49" y="210678"/>
            <a:ext cx="4824650" cy="1204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https://www.google.com.tw/search?biw=1920&amp;bih=925&amp;tbm=isch&amp;sa=1&amp;q=%E6%AD%8C%E4%BB%94%E6%88%B2%E4%B8%89%E8%8A%B1&amp;oq</a:t>
            </a:r>
            <a:r>
              <a:rPr lang="en-US" sz="1000" dirty="0" smtClean="0">
                <a:solidFill>
                  <a:srgbClr val="0070C0"/>
                </a:solidFill>
              </a:rPr>
              <a:t>=%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</a:rPr>
              <a:t>           E6%AD%8C%E4%BB%94%E6%88%B2%E4%B8%89%E8%8A%B1&amp;gs_l=img.3</a:t>
            </a:r>
            <a:r>
              <a:rPr lang="en-US" sz="1000" dirty="0">
                <a:solidFill>
                  <a:srgbClr val="0070C0"/>
                </a:solidFill>
              </a:rPr>
              <a:t>...838938.847285.0.847747.12.11.1.0.0.0.187.807.10j1.11.0....0...</a:t>
            </a:r>
            <a:r>
              <a:rPr lang="en-US" sz="1000" dirty="0" smtClean="0">
                <a:solidFill>
                  <a:srgbClr val="0070C0"/>
                </a:solidFill>
              </a:rPr>
              <a:t>1ci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1000" dirty="0" smtClean="0">
                <a:solidFill>
                  <a:srgbClr val="0070C0"/>
                </a:solidFill>
              </a:rPr>
              <a:t>            .1j4.64.</a:t>
            </a:r>
            <a:r>
              <a:rPr lang="en-US" sz="1000" dirty="0" smtClean="0">
                <a:solidFill>
                  <a:srgbClr val="0070C0"/>
                </a:solidFill>
              </a:rPr>
              <a:t>mg</a:t>
            </a:r>
            <a:r>
              <a:rPr lang="en-US" sz="1000" dirty="0">
                <a:solidFill>
                  <a:srgbClr val="0070C0"/>
                </a:solidFill>
              </a:rPr>
              <a:t>..0.4.317...0j0i24k1.Z4UfYK8wlNw#imgrc=ilNJDUBpGMOa9M(</a:t>
            </a:r>
            <a:r>
              <a:rPr lang="zh-TW" altLang="en-US" sz="1000" dirty="0">
                <a:solidFill>
                  <a:srgbClr val="0070C0"/>
                </a:solidFill>
              </a:rPr>
              <a:t>三花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https://www.google.com.tw/search?biw=1920&amp;bih=925&amp;tbm=isch&amp;sa=1&amp;q=%E6%AD%8C%E4%BB%94%E6%88%B2%E5%BD%A9%E6%97%A6&amp;oq</a:t>
            </a:r>
            <a:r>
              <a:rPr lang="en-US" sz="1000" dirty="0" smtClean="0">
                <a:solidFill>
                  <a:srgbClr val="0070C0"/>
                </a:solidFill>
              </a:rPr>
              <a:t>=%</a:t>
            </a:r>
            <a:r>
              <a:rPr lang="zh-TW" altLang="en-US" sz="1000" dirty="0" smtClean="0">
                <a:solidFill>
                  <a:srgbClr val="0070C0"/>
                </a:solidFill>
              </a:rPr>
              <a:t>  </a:t>
            </a:r>
            <a:r>
              <a:rPr lang="en-US" altLang="zh-TW" sz="1000" dirty="0">
                <a:solidFill>
                  <a:srgbClr val="0070C0"/>
                </a:solidFill>
              </a:rPr>
              <a:t> </a:t>
            </a:r>
            <a:r>
              <a:rPr lang="en-US" altLang="zh-TW" sz="1000" dirty="0" smtClean="0">
                <a:solidFill>
                  <a:srgbClr val="0070C0"/>
                </a:solidFill>
              </a:rPr>
              <a:t>         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 </a:t>
            </a:r>
            <a:r>
              <a:rPr lang="en-US" sz="1000" dirty="0" smtClean="0">
                <a:solidFill>
                  <a:srgbClr val="0070C0"/>
                </a:solidFill>
              </a:rPr>
              <a:t>           E6%AD%8C%E4%BB%94%E6%88%B2%E5%BD%A9%E6%97%A6&amp;gs_l=img.3...218081.223183.0.225998.9.9.0.0.0.0.77.453.9.9.0....0....</a:t>
            </a:r>
            <a:r>
              <a:rPr lang="en-US" altLang="zh-TW" sz="1000" dirty="0">
                <a:solidFill>
                  <a:srgbClr val="0070C0"/>
                </a:solidFill>
              </a:rPr>
              <a:t> </a:t>
            </a:r>
            <a:r>
              <a:rPr lang="en-US" altLang="zh-TW" sz="1000" dirty="0" smtClean="0">
                <a:solidFill>
                  <a:srgbClr val="0070C0"/>
                </a:solidFill>
              </a:rPr>
              <a:t>1c.1j4.6</a:t>
            </a:r>
            <a:r>
              <a:rPr lang="en-US" altLang="zh-TW" sz="1000" dirty="0">
                <a:solidFill>
                  <a:srgbClr val="0070C0"/>
                </a:solidFill>
              </a:rPr>
              <a:t>4.</a:t>
            </a:r>
            <a:r>
              <a:rPr lang="zh-TW" altLang="en-US" sz="1000" dirty="0" smtClean="0">
                <a:solidFill>
                  <a:srgbClr val="0070C0"/>
                </a:solidFill>
              </a:rPr>
              <a:t>    </a:t>
            </a:r>
            <a:endParaRPr lang="en-US" altLang="zh-TW" sz="1000" dirty="0" smtClean="0">
              <a:solidFill>
                <a:srgbClr val="0070C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1000" dirty="0" smtClean="0">
                <a:solidFill>
                  <a:srgbClr val="0070C0"/>
                </a:solidFill>
              </a:rPr>
              <a:t>             img</a:t>
            </a:r>
            <a:r>
              <a:rPr lang="en-US" altLang="zh-TW" sz="1000" dirty="0">
                <a:solidFill>
                  <a:srgbClr val="0070C0"/>
                </a:solidFill>
              </a:rPr>
              <a:t>..0.2</a:t>
            </a:r>
            <a:r>
              <a:rPr lang="en-US" sz="1000" dirty="0" smtClean="0">
                <a:solidFill>
                  <a:srgbClr val="0070C0"/>
                </a:solidFill>
              </a:rPr>
              <a:t>143</a:t>
            </a:r>
            <a:r>
              <a:rPr lang="en-US" sz="1000" dirty="0">
                <a:solidFill>
                  <a:srgbClr val="0070C0"/>
                </a:solidFill>
              </a:rPr>
              <a:t>...0j0i24k1j35i39k1.KHcFYLH9qdo#imgdii=Im5FiXxZMzgphM:&amp;</a:t>
            </a:r>
            <a:r>
              <a:rPr lang="en-US" sz="1000" dirty="0" err="1">
                <a:solidFill>
                  <a:srgbClr val="0070C0"/>
                </a:solidFill>
              </a:rPr>
              <a:t>imgrc</a:t>
            </a:r>
            <a:r>
              <a:rPr lang="en-US" sz="1000" dirty="0">
                <a:solidFill>
                  <a:srgbClr val="0070C0"/>
                </a:solidFill>
              </a:rPr>
              <a:t>=PW86P6kxiKcnxM(</a:t>
            </a:r>
            <a:r>
              <a:rPr lang="zh-TW" altLang="en-US" sz="1000" dirty="0">
                <a:solidFill>
                  <a:srgbClr val="0070C0"/>
                </a:solidFill>
              </a:rPr>
              <a:t>彩旦</a:t>
            </a:r>
            <a:r>
              <a:rPr lang="en-US" altLang="zh-TW" sz="1000" dirty="0" smtClean="0">
                <a:solidFill>
                  <a:srgbClr val="0070C0"/>
                </a:solidFill>
              </a:rPr>
              <a:t>) </a:t>
            </a:r>
            <a:endParaRPr lang="en-US" altLang="zh-TW" sz="1000" dirty="0">
              <a:solidFill>
                <a:srgbClr val="0070C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https://tw.images.search.yahoo.com/search/images;_ylt=A8tUwYEaLptYYAsABYlr1gt.;_</a:t>
            </a:r>
            <a:r>
              <a:rPr lang="en-US" sz="1000" dirty="0" smtClean="0">
                <a:solidFill>
                  <a:srgbClr val="0070C0"/>
                </a:solidFill>
              </a:rPr>
              <a:t>ylu=X3oDMTB0OGs1b2ltBGNvbG8DdHcxBHBvcwMxBHZ0aWQDB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1000" dirty="0" smtClean="0">
                <a:solidFill>
                  <a:srgbClr val="0070C0"/>
                </a:solidFill>
              </a:rPr>
              <a:t>          </a:t>
            </a:r>
            <a:r>
              <a:rPr lang="en-US" sz="1000" dirty="0" err="1" smtClean="0">
                <a:solidFill>
                  <a:srgbClr val="0070C0"/>
                </a:solidFill>
              </a:rPr>
              <a:t>HNlYwNwaXZz?p</a:t>
            </a:r>
            <a:r>
              <a:rPr lang="en-US" sz="1000" dirty="0" smtClean="0">
                <a:solidFill>
                  <a:srgbClr val="0070C0"/>
                </a:solidFill>
              </a:rPr>
              <a:t>=%E4%BA%8C%E5%9F%8E%E5%9C%8B%E5%B0%8F&amp;fr=mcafee&amp;fr2=</a:t>
            </a:r>
            <a:r>
              <a:rPr lang="en-US" sz="1000" dirty="0" err="1" smtClean="0">
                <a:solidFill>
                  <a:srgbClr val="0070C0"/>
                </a:solidFill>
              </a:rPr>
              <a:t>piv</a:t>
            </a:r>
            <a:r>
              <a:rPr lang="en-US" sz="1000" dirty="0" smtClean="0">
                <a:solidFill>
                  <a:srgbClr val="0070C0"/>
                </a:solidFill>
              </a:rPr>
              <a:t>-</a:t>
            </a:r>
            <a:r>
              <a:rPr lang="zh-TW" altLang="en-US" sz="1000" dirty="0" smtClean="0">
                <a:solidFill>
                  <a:srgbClr val="0070C0"/>
                </a:solidFill>
              </a:rPr>
              <a:t>    </a:t>
            </a:r>
            <a:endParaRPr lang="en-US" altLang="zh-TW" sz="1000" dirty="0" smtClean="0">
              <a:solidFill>
                <a:srgbClr val="0070C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1000" dirty="0">
                <a:solidFill>
                  <a:srgbClr val="0070C0"/>
                </a:solidFill>
              </a:rPr>
              <a:t> </a:t>
            </a:r>
            <a:r>
              <a:rPr lang="zh-TW" altLang="en-US" sz="1000" dirty="0" smtClean="0">
                <a:solidFill>
                  <a:srgbClr val="0070C0"/>
                </a:solidFill>
              </a:rPr>
              <a:t>         </a:t>
            </a:r>
            <a:r>
              <a:rPr lang="en-US" sz="1000" dirty="0" err="1" smtClean="0">
                <a:solidFill>
                  <a:srgbClr val="0070C0"/>
                </a:solidFill>
              </a:rPr>
              <a:t>web#id</a:t>
            </a:r>
            <a:r>
              <a:rPr lang="en-US" sz="1000" dirty="0" smtClean="0">
                <a:solidFill>
                  <a:srgbClr val="0070C0"/>
                </a:solidFill>
              </a:rPr>
              <a:t>=7&amp;iurl=http%3A%2F%2Fstatic.panoramio.com%2Fphotos%2Flarge%2F79436699.jpg&amp;action=click(</a:t>
            </a:r>
            <a:r>
              <a:rPr lang="zh-TW" altLang="en-US" sz="1000" dirty="0" smtClean="0">
                <a:solidFill>
                  <a:srgbClr val="0070C0"/>
                </a:solidFill>
              </a:rPr>
              <a:t>二城國小</a:t>
            </a:r>
            <a:r>
              <a:rPr lang="en-US" altLang="zh-TW" sz="1000" dirty="0" smtClean="0">
                <a:solidFill>
                  <a:srgbClr val="0070C0"/>
                </a:solidFill>
              </a:rPr>
              <a:t>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</a:rPr>
              <a:t>https</a:t>
            </a:r>
            <a:r>
              <a:rPr lang="en-US" sz="1000" dirty="0">
                <a:solidFill>
                  <a:srgbClr val="0070C0"/>
                </a:solidFill>
              </a:rPr>
              <a:t>://www.google.com.tw/search?q=%</a:t>
            </a:r>
            <a:r>
              <a:rPr lang="en-US" sz="1000" dirty="0" smtClean="0">
                <a:solidFill>
                  <a:srgbClr val="0070C0"/>
                </a:solidFill>
              </a:rPr>
              <a:t>E6%AD%8C%E4%BB%94%E6%88%B2%E6%96%87%E5%8C%96%E7%AF%80&amp;espv=2&amp;biw=1920&amp;bih=974&amp;s</a:t>
            </a:r>
            <a:r>
              <a:rPr lang="zh-TW" altLang="en-US" sz="1000" dirty="0" smtClean="0">
                <a:solidFill>
                  <a:srgbClr val="0070C0"/>
                </a:solidFill>
              </a:rPr>
              <a:t> </a:t>
            </a:r>
            <a:endParaRPr lang="en-US" altLang="zh-TW" sz="1000" dirty="0" smtClean="0">
              <a:solidFill>
                <a:srgbClr val="0070C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1000" dirty="0" smtClean="0">
                <a:solidFill>
                  <a:srgbClr val="0070C0"/>
                </a:solidFill>
              </a:rPr>
              <a:t>           </a:t>
            </a:r>
            <a:r>
              <a:rPr lang="en-US" sz="1000" dirty="0" err="1" smtClean="0">
                <a:solidFill>
                  <a:srgbClr val="0070C0"/>
                </a:solidFill>
              </a:rPr>
              <a:t>ource</a:t>
            </a:r>
            <a:r>
              <a:rPr lang="en-US" sz="1000" dirty="0" smtClean="0">
                <a:solidFill>
                  <a:srgbClr val="0070C0"/>
                </a:solidFill>
              </a:rPr>
              <a:t>=</a:t>
            </a:r>
            <a:r>
              <a:rPr lang="en-US" sz="1000" dirty="0" err="1" smtClean="0">
                <a:solidFill>
                  <a:srgbClr val="0070C0"/>
                </a:solidFill>
              </a:rPr>
              <a:t>lnms&amp;tbm</a:t>
            </a:r>
            <a:r>
              <a:rPr lang="en-US" sz="1000" dirty="0" smtClean="0">
                <a:solidFill>
                  <a:srgbClr val="0070C0"/>
                </a:solidFill>
              </a:rPr>
              <a:t>=</a:t>
            </a:r>
            <a:r>
              <a:rPr lang="en-US" sz="1000" dirty="0" err="1" smtClean="0">
                <a:solidFill>
                  <a:srgbClr val="0070C0"/>
                </a:solidFill>
              </a:rPr>
              <a:t>isch&amp;sa</a:t>
            </a:r>
            <a:r>
              <a:rPr lang="en-US" sz="1000" dirty="0" smtClean="0">
                <a:solidFill>
                  <a:srgbClr val="0070C0"/>
                </a:solidFill>
              </a:rPr>
              <a:t>=</a:t>
            </a:r>
            <a:r>
              <a:rPr lang="en-US" sz="1000" dirty="0" err="1" smtClean="0">
                <a:solidFill>
                  <a:srgbClr val="0070C0"/>
                </a:solidFill>
              </a:rPr>
              <a:t>X&amp;ved</a:t>
            </a:r>
            <a:r>
              <a:rPr lang="en-US" sz="1000" dirty="0" smtClean="0">
                <a:solidFill>
                  <a:srgbClr val="0070C0"/>
                </a:solidFill>
              </a:rPr>
              <a:t>=0ahUKEwiRs4qsr4fSAhWCpZQKHRfFAOwQ_AUIBigB&amp;dpr=1#imgrc=dTVHiEhQbI8XYM</a:t>
            </a:r>
            <a:r>
              <a:rPr lang="en-US" sz="1000" dirty="0">
                <a:solidFill>
                  <a:srgbClr val="0070C0"/>
                </a:solidFill>
              </a:rPr>
              <a:t>:(</a:t>
            </a:r>
            <a:r>
              <a:rPr lang="zh-TW" altLang="en-US" sz="1000" dirty="0">
                <a:solidFill>
                  <a:srgbClr val="0070C0"/>
                </a:solidFill>
              </a:rPr>
              <a:t>歌仔戲文化節海報</a:t>
            </a:r>
            <a:r>
              <a:rPr lang="en-US" altLang="zh-TW" sz="1000" dirty="0">
                <a:solidFill>
                  <a:srgbClr val="0070C0"/>
                </a:solidFill>
              </a:rPr>
              <a:t>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0070C0"/>
                </a:solidFill>
              </a:rPr>
              <a:t>https://www.google.com.tw/search?q=%</a:t>
            </a:r>
            <a:r>
              <a:rPr lang="en-US" sz="1000" dirty="0" smtClean="0">
                <a:solidFill>
                  <a:srgbClr val="0070C0"/>
                </a:solidFill>
              </a:rPr>
              <a:t>E6%AD%8C%E4%BB%94%E6%88%B2%E6%96%87%E5%8C%96%E7%AF%80&amp;espv=2&amp;biw=1920&amp;bih=974&amp;s</a:t>
            </a:r>
            <a:r>
              <a:rPr lang="zh-TW" altLang="en-US" sz="1000" dirty="0" smtClean="0">
                <a:solidFill>
                  <a:srgbClr val="0070C0"/>
                </a:solidFill>
              </a:rPr>
              <a:t> </a:t>
            </a:r>
            <a:endParaRPr lang="en-US" altLang="zh-TW" sz="1000" dirty="0" smtClean="0">
              <a:solidFill>
                <a:srgbClr val="0070C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1000" dirty="0">
                <a:solidFill>
                  <a:srgbClr val="0070C0"/>
                </a:solidFill>
              </a:rPr>
              <a:t> </a:t>
            </a:r>
            <a:r>
              <a:rPr lang="zh-TW" altLang="en-US" sz="1000" dirty="0" smtClean="0">
                <a:solidFill>
                  <a:srgbClr val="0070C0"/>
                </a:solidFill>
              </a:rPr>
              <a:t>          </a:t>
            </a:r>
            <a:r>
              <a:rPr lang="en-US" sz="1000" dirty="0" err="1" smtClean="0">
                <a:solidFill>
                  <a:srgbClr val="0070C0"/>
                </a:solidFill>
              </a:rPr>
              <a:t>ource</a:t>
            </a:r>
            <a:r>
              <a:rPr lang="en-US" sz="1000" dirty="0" smtClean="0">
                <a:solidFill>
                  <a:srgbClr val="0070C0"/>
                </a:solidFill>
              </a:rPr>
              <a:t>=</a:t>
            </a:r>
            <a:r>
              <a:rPr lang="en-US" sz="1000" dirty="0" err="1" smtClean="0">
                <a:solidFill>
                  <a:srgbClr val="0070C0"/>
                </a:solidFill>
              </a:rPr>
              <a:t>lnms&amp;tbm</a:t>
            </a:r>
            <a:r>
              <a:rPr lang="en-US" sz="1000" dirty="0" smtClean="0">
                <a:solidFill>
                  <a:srgbClr val="0070C0"/>
                </a:solidFill>
              </a:rPr>
              <a:t>=</a:t>
            </a:r>
            <a:r>
              <a:rPr lang="en-US" sz="1000" dirty="0" err="1" smtClean="0">
                <a:solidFill>
                  <a:srgbClr val="0070C0"/>
                </a:solidFill>
              </a:rPr>
              <a:t>isch&amp;sa</a:t>
            </a:r>
            <a:r>
              <a:rPr lang="en-US" sz="1000" dirty="0" smtClean="0">
                <a:solidFill>
                  <a:srgbClr val="0070C0"/>
                </a:solidFill>
              </a:rPr>
              <a:t>=</a:t>
            </a:r>
            <a:r>
              <a:rPr lang="en-US" sz="1000" dirty="0" err="1" smtClean="0">
                <a:solidFill>
                  <a:srgbClr val="0070C0"/>
                </a:solidFill>
              </a:rPr>
              <a:t>X&amp;ved</a:t>
            </a:r>
            <a:r>
              <a:rPr lang="en-US" sz="1000" dirty="0" smtClean="0">
                <a:solidFill>
                  <a:srgbClr val="0070C0"/>
                </a:solidFill>
              </a:rPr>
              <a:t>=0ahUKEwiRs4qsr4fSAhWCpZQKHRfFAOwQ_AUIBigB&amp;dpr=1#imgrc=GrkI-Fy6SQQG_M</a:t>
            </a:r>
            <a:r>
              <a:rPr lang="en-US" sz="1000" dirty="0">
                <a:solidFill>
                  <a:srgbClr val="0070C0"/>
                </a:solidFill>
              </a:rPr>
              <a:t>:(</a:t>
            </a:r>
            <a:r>
              <a:rPr lang="zh-TW" altLang="en-US" sz="1000" dirty="0">
                <a:solidFill>
                  <a:srgbClr val="0070C0"/>
                </a:solidFill>
              </a:rPr>
              <a:t>歌仔戲文化節</a:t>
            </a:r>
            <a:r>
              <a:rPr lang="en-US" altLang="zh-TW" sz="1000" dirty="0" smtClean="0">
                <a:solidFill>
                  <a:srgbClr val="0070C0"/>
                </a:solidFill>
              </a:rPr>
              <a:t>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altLang="zh-TW" sz="1000" dirty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altLang="zh-TW" sz="10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000" u="sng" dirty="0">
              <a:solidFill>
                <a:srgbClr val="3C78D8"/>
              </a:solidFill>
              <a:highlight>
                <a:srgbClr val="408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223"/>
          <p:cNvSpPr txBox="1">
            <a:spLocks/>
          </p:cNvSpPr>
          <p:nvPr/>
        </p:nvSpPr>
        <p:spPr>
          <a:xfrm>
            <a:off x="6096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/>
            <a:r>
              <a:rPr 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endParaRPr 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Shape 107" descr="擷取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025" y="186946"/>
            <a:ext cx="4962774" cy="12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-24"/>
          <a:stretch/>
        </p:blipFill>
        <p:spPr>
          <a:xfrm>
            <a:off x="599032" y="606587"/>
            <a:ext cx="7992888" cy="5724872"/>
          </a:xfrm>
          <a:prstGeom prst="rect">
            <a:avLst/>
          </a:prstGeom>
        </p:spPr>
      </p:pic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2843808" y="1268760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下台一鞠躬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-21966" y="-8759"/>
            <a:ext cx="9179495" cy="590504"/>
            <a:chOff x="-21966" y="-8759"/>
            <a:chExt cx="9426029" cy="59050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216" y="0"/>
              <a:ext cx="2345847" cy="58174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487" y="-8759"/>
              <a:ext cx="2338729" cy="58625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6"/>
            <a:stretch/>
          </p:blipFill>
          <p:spPr>
            <a:xfrm>
              <a:off x="2343221" y="-8759"/>
              <a:ext cx="2376266" cy="589693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66" y="-8758"/>
              <a:ext cx="2365187" cy="590503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-21966" y="6284538"/>
            <a:ext cx="9179495" cy="590504"/>
            <a:chOff x="-21966" y="-8759"/>
            <a:chExt cx="9426029" cy="59050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216" y="0"/>
              <a:ext cx="2345847" cy="581745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487" y="-8759"/>
              <a:ext cx="2338729" cy="58625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6"/>
            <a:stretch/>
          </p:blipFill>
          <p:spPr>
            <a:xfrm>
              <a:off x="2343221" y="-8759"/>
              <a:ext cx="2376266" cy="589693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66" y="-8758"/>
              <a:ext cx="2365187" cy="5905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063"/>
          <a:stretch/>
        </p:blipFill>
        <p:spPr>
          <a:xfrm>
            <a:off x="25178" y="116632"/>
            <a:ext cx="9083826" cy="6480720"/>
          </a:xfrm>
          <a:prstGeom prst="rect">
            <a:avLst/>
          </a:prstGeom>
        </p:spPr>
      </p:pic>
      <p:sp>
        <p:nvSpPr>
          <p:cNvPr id="4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訪查台灣戲劇館</a:t>
            </a:r>
            <a:endParaRPr lang="zh-TW" sz="4000" b="1" i="0" u="none" strike="noStrike" cap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5" name="Shape 114" descr="擷取2.PNG"/>
          <p:cNvPicPr preferRelativeResize="0"/>
          <p:nvPr/>
        </p:nvPicPr>
        <p:blipFill rotWithShape="1">
          <a:blip r:embed="rId4">
            <a:alphaModFix/>
          </a:blip>
          <a:srcRect l="25092" r="-1"/>
          <a:stretch/>
        </p:blipFill>
        <p:spPr>
          <a:xfrm>
            <a:off x="5072743" y="208250"/>
            <a:ext cx="3614056" cy="12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06" y="3789040"/>
            <a:ext cx="2143785" cy="2859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4" y="3735435"/>
            <a:ext cx="2145366" cy="2861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>
            <a:clrChange>
              <a:clrFrom>
                <a:srgbClr val="F1D1BC"/>
              </a:clrFrom>
              <a:clrTo>
                <a:srgbClr val="F1D1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95" y="3789040"/>
            <a:ext cx="2143784" cy="2859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99" y="3789040"/>
            <a:ext cx="2143785" cy="2859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文字方塊 1"/>
          <p:cNvSpPr txBox="1"/>
          <p:nvPr/>
        </p:nvSpPr>
        <p:spPr>
          <a:xfrm>
            <a:off x="234078" y="1417650"/>
            <a:ext cx="8435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當初為了更深入了解歌仔戲，我們去了臺灣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座的公立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地方戲劇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博物館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「臺灣戲劇館」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，不只這樣，它還兼具了展示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、表演、傳承、典藏、研究、出版及教育推廣等多重功能，館藏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豐富、展示精彩、戲劇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推廣活動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熱絡，是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維護民間戲劇資產的重要場所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。也因為去了這個地方，讓我們對歌仔戲的了解更加深厚。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endParaRPr lang="zh-TW" altLang="en-US" sz="1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63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0"/>
            <a:ext cx="91416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140"/>
          <p:cNvSpPr txBox="1">
            <a:spLocks/>
          </p:cNvSpPr>
          <p:nvPr/>
        </p:nvSpPr>
        <p:spPr>
          <a:xfrm>
            <a:off x="416325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 algn="l">
              <a:buSzPct val="25000"/>
              <a:buFont typeface="Arial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的起源</a:t>
            </a:r>
            <a:endParaRPr 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7" name="Shape 11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49" y="210678"/>
            <a:ext cx="4824650" cy="120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95536" y="169358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稻子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收耕後，大家就在樹下哼哼唱唱，其中一位歐來助先生懂得樂理，就開始教大家唱歌，這時期的歌仔戲稱為歌仔，後加上身段和臺步，成為歌仔戲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又稱本地歌仔、丑扮歌仔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，早期因為社會很封建，所以多是男生，現今演變成多為女人。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歌仔戲會盛行是因為用閩南話在傳唱，在閩南地區有很多閩南移民，自然而然就很容易接受。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一開始大家在地上演出，後來因為觀眾太多，後來開始架柱子，形成野臺歌仔戲。 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歌仔戲的歷史其實不久，雖然從以前到現在只有短短的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120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年，但卻沒有停在原地，而是一直的在進步。</a:t>
            </a:r>
          </a:p>
        </p:txBody>
      </p:sp>
    </p:spTree>
    <p:extLst>
      <p:ext uri="{BB962C8B-B14F-4D97-AF65-F5344CB8AC3E}">
        <p14:creationId xmlns:p14="http://schemas.microsoft.com/office/powerpoint/2010/main" val="24717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歌仔戲的歷史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MingLiu"/>
              <a:buChar char="✱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歌仔戲又稱歌仔、歌戲、歌子戲或歌崽戲。</a:t>
            </a:r>
          </a:p>
          <a:p>
            <a:pPr marL="342900" marR="0" lvl="0" indent="-4000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MingLiu"/>
              <a:buChar char="✱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於20世紀初發源於宜蘭，屬於華文八大戲種之一。歌仔戲是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以閩南語為主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的戲劇。早期演出內容多半為大眾所接觸的文雅辭彙或忠孝節義故事。</a:t>
            </a:r>
          </a:p>
          <a:p>
            <a:pPr marL="342900" marR="0" lvl="0" indent="-4000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MingLiu"/>
              <a:buChar char="✱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為早期農業社會重要娛樂活動之一。歷經時代更迭曾幾度遭到打壓、排擠。步入當代的歌仔戲演出型式內容日漸豐富、多元、精緻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。</a:t>
            </a:r>
            <a:endParaRPr lang="zh-TW" sz="2400" b="0" i="0" u="none" strike="noStrike" cap="none" dirty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pic>
        <p:nvPicPr>
          <p:cNvPr id="114" name="Shape 114" descr="擷取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149" y="208250"/>
            <a:ext cx="4824650" cy="12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表演類型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177" y="1556792"/>
            <a:ext cx="8229600" cy="511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✱"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落地掃時期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：為歌仔戲最早的表演形式，無論</a:t>
            </a:r>
            <a:r>
              <a:rPr lang="zh-TW" sz="2400" i="0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生旦都由男性演員演出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。</a:t>
            </a:r>
          </a:p>
          <a:p>
            <a:pPr marL="3429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✱"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野臺歌仔戲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：為現在臺灣廟宇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最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常見的表演型態，吸收四平戲、客家採茶戲、高甲戲、亂彈戲的表演形式，模仿其身段、服裝，逐漸形成完整的表演形式，即所謂「老歌仔」。</a:t>
            </a:r>
          </a:p>
          <a:p>
            <a:pPr marL="342900" marR="0" lvl="0" indent="-406400" algn="l" rtl="0">
              <a:lnSpc>
                <a:spcPct val="115000"/>
              </a:lnSpc>
              <a:spcBef>
                <a:spcPts val="560"/>
              </a:spcBef>
              <a:buClr>
                <a:schemeClr val="dk2"/>
              </a:buClr>
              <a:buSzPct val="100000"/>
              <a:buFont typeface="Noto Sans Symbols"/>
              <a:buChar char="✱"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內臺歌仔戲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：日治時期，野臺歌仔戲極受臺灣民眾歡迎，吸收福州班的布景、連本戲形式，學習京劇的武打、身段和鑼鼓點，使表演更加精采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。</a:t>
            </a:r>
            <a:endParaRPr lang="en-US" altLang="zh-TW" sz="2400" b="0" i="0" u="none" strike="noStrike" cap="none" dirty="0" smtClean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342900" marR="0" lvl="0" indent="-406400" algn="l" rtl="0">
              <a:lnSpc>
                <a:spcPct val="115000"/>
              </a:lnSpc>
              <a:spcBef>
                <a:spcPts val="560"/>
              </a:spcBef>
              <a:buClr>
                <a:schemeClr val="dk2"/>
              </a:buClr>
              <a:buSzPct val="100000"/>
              <a:buFont typeface="Noto Sans Symbols"/>
              <a:buChar char="✱"/>
            </a:pPr>
            <a:r>
              <a:rPr lang="zh-TW" sz="2400" b="1" dirty="0" smtClean="0">
                <a:latin typeface="PMingLiu"/>
                <a:ea typeface="PMingLiu"/>
                <a:cs typeface="PMingLiu"/>
                <a:sym typeface="PMingLiu"/>
              </a:rPr>
              <a:t>廣播</a:t>
            </a:r>
            <a:r>
              <a:rPr lang="zh-TW" sz="2400" b="1" dirty="0">
                <a:latin typeface="PMingLiu"/>
                <a:ea typeface="PMingLiu"/>
                <a:cs typeface="PMingLiu"/>
                <a:sym typeface="PMingLiu"/>
              </a:rPr>
              <a:t>歌仔戲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：1954年左右，臺灣本地的廣播電臺延攬歌仔戲演員，藉由廣播演出。</a:t>
            </a:r>
          </a:p>
        </p:txBody>
      </p:sp>
      <p:pic>
        <p:nvPicPr>
          <p:cNvPr id="121" name="Shape 121" descr="擷取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482" y="185646"/>
            <a:ext cx="4856295" cy="12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493324"/>
            <a:ext cx="8229600" cy="51760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406400">
              <a:spcBef>
                <a:spcPts val="560"/>
              </a:spcBef>
              <a:buSzPct val="100000"/>
            </a:pPr>
            <a:r>
              <a:rPr lang="zh-TW" altLang="zh-TW" sz="2400" b="1" dirty="0">
                <a:latin typeface="PMingLiu"/>
                <a:ea typeface="PMingLiu"/>
                <a:cs typeface="PMingLiu"/>
                <a:sym typeface="PMingLiu"/>
              </a:rPr>
              <a:t>電影歌仔戲</a:t>
            </a:r>
            <a:r>
              <a:rPr lang="zh-TW" altLang="zh-TW" sz="2400" dirty="0">
                <a:latin typeface="PMingLiu"/>
                <a:ea typeface="PMingLiu"/>
                <a:cs typeface="PMingLiu"/>
                <a:sym typeface="PMingLiu"/>
              </a:rPr>
              <a:t>：當時臺灣拍攝了第一部歌仔戲電影「六才子西廂記」，但票房不佳</a:t>
            </a:r>
            <a:r>
              <a:rPr lang="zh-TW" altLang="zh-TW" sz="2400" dirty="0" smtClean="0">
                <a:latin typeface="PMingLiu"/>
                <a:ea typeface="PMingLiu"/>
                <a:cs typeface="PMingLiu"/>
                <a:sym typeface="PMingLiu"/>
              </a:rPr>
              <a:t>。後</a:t>
            </a:r>
            <a:r>
              <a:rPr lang="zh-TW" altLang="zh-TW" sz="2400" dirty="0">
                <a:latin typeface="PMingLiu"/>
                <a:ea typeface="PMingLiu"/>
                <a:cs typeface="PMingLiu"/>
                <a:sym typeface="PMingLiu"/>
              </a:rPr>
              <a:t>拍攝「薛平貴與王寶釧」引發了電影歌仔戲的風潮。</a:t>
            </a:r>
          </a:p>
          <a:p>
            <a:pPr marL="3429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✱"/>
            </a:pPr>
            <a:r>
              <a:rPr lang="zh-TW" sz="2400" b="1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電視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歌仔戲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：1962年台視成立之後，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歌</a:t>
            </a:r>
            <a:endParaRPr lang="en-US" altLang="zh-TW" sz="2400" b="0" i="0" u="none" strike="noStrike" cap="none" dirty="0" smtClean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zh-TW" altLang="en-US" sz="2400" dirty="0"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     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仔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戲進入電視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螢幕</a:t>
            </a:r>
            <a:endParaRPr lang="en-US" altLang="zh-TW" sz="2400" b="0" i="0" u="none" strike="noStrike" cap="none" dirty="0" smtClean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zh-TW" altLang="en-US" sz="2400" dirty="0"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     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。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在楊麗花的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演出</a:t>
            </a:r>
            <a:endParaRPr lang="en-US" altLang="zh-TW" sz="2400" b="0" i="0" u="none" strike="noStrike" cap="none" dirty="0" smtClean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zh-TW" altLang="en-US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      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下造成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轟動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。</a:t>
            </a:r>
            <a:endParaRPr lang="zh-TW" sz="2400" b="0" i="0" u="none" strike="noStrike" cap="none" dirty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342900" marR="0" lvl="0" indent="-406400" algn="l" rtl="0">
              <a:spcBef>
                <a:spcPts val="560"/>
              </a:spcBef>
              <a:buClr>
                <a:schemeClr val="dk2"/>
              </a:buClr>
              <a:buSzPct val="100000"/>
              <a:buFont typeface="Noto Sans Symbols"/>
              <a:buChar char="✱"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舞臺歌仔戲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1980年</a:t>
            </a:r>
            <a:endParaRPr lang="en-US" altLang="zh-TW" sz="2400" b="0" i="0" u="none" strike="noStrike" cap="none" dirty="0" smtClean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2"/>
              </a:buClr>
              <a:buSzPct val="100000"/>
              <a:buNone/>
            </a:pPr>
            <a:r>
              <a:rPr lang="zh-TW" altLang="en-US" sz="2400" dirty="0"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    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代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初期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，歌仔戲開始</a:t>
            </a:r>
            <a:endParaRPr lang="en-US" altLang="zh-TW" sz="2400" b="0" i="0" u="none" strike="noStrike" cap="none" dirty="0" smtClean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2"/>
              </a:buClr>
              <a:buSzPct val="100000"/>
              <a:buNone/>
            </a:pPr>
            <a:r>
              <a:rPr lang="zh-TW" altLang="en-US" sz="2400" dirty="0"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    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登上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「國家戲劇院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lang="en-US" altLang="zh-TW" sz="2400" b="0" i="0" u="none" strike="noStrike" cap="none" dirty="0" smtClean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2"/>
              </a:buClr>
              <a:buSzPct val="100000"/>
              <a:buNone/>
            </a:pP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     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，後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場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增加國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樂團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，也</a:t>
            </a:r>
            <a:endParaRPr lang="en-US" altLang="zh-TW" sz="2400" b="0" i="0" u="none" strike="noStrike" cap="none" dirty="0" smtClean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2"/>
              </a:buClr>
              <a:buSzPct val="100000"/>
              <a:buNone/>
            </a:pPr>
            <a:r>
              <a:rPr lang="zh-TW" altLang="en-US" sz="2400" dirty="0"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     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吸收現</a:t>
            </a:r>
            <a:r>
              <a:rPr lang="zh-TW" sz="2400" dirty="0" smtClean="0">
                <a:latin typeface="PMingLiu"/>
                <a:ea typeface="PMingLiu"/>
                <a:cs typeface="PMingLiu"/>
                <a:sym typeface="PMingLiu"/>
              </a:rPr>
              <a:t>代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劇場的特色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。</a:t>
            </a:r>
          </a:p>
        </p:txBody>
      </p:sp>
      <p:pic>
        <p:nvPicPr>
          <p:cNvPr id="127" name="Shape 127" descr="擷取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974" y="163125"/>
            <a:ext cx="5030824" cy="125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8382" r="11847" b="3216"/>
          <a:stretch/>
        </p:blipFill>
        <p:spPr>
          <a:xfrm>
            <a:off x="3995936" y="3157138"/>
            <a:ext cx="4770960" cy="3271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表演類型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054101"/>
              </p:ext>
            </p:extLst>
          </p:nvPr>
        </p:nvGraphicFramePr>
        <p:xfrm>
          <a:off x="179512" y="1484784"/>
          <a:ext cx="8784976" cy="5160600"/>
        </p:xfrm>
        <a:graphic>
          <a:graphicData uri="http://schemas.openxmlformats.org/drawingml/2006/table">
            <a:tbl>
              <a:tblPr firstRow="1" bandRow="1">
                <a:tableStyleId>{5A8BB452-497D-4681-9D98-91F9ABCE77F4}</a:tableStyleId>
              </a:tblPr>
              <a:tblGrid>
                <a:gridCol w="1440160"/>
                <a:gridCol w="3384376"/>
                <a:gridCol w="3960440"/>
              </a:tblGrid>
              <a:tr h="50405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80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歌仔戲</a:t>
                      </a:r>
                      <a:endParaRPr lang="en-US" altLang="zh-TW" sz="2800" u="none" strike="noStrike" cap="none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altLang="en-US" sz="280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京劇</a:t>
                      </a:r>
                      <a:endParaRPr lang="en-US" altLang="zh-TW" sz="2800" u="none" strike="noStrike" cap="none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/>
                </a:tc>
              </a:tr>
              <a:tr h="41672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閩南語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北京話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77930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樂曲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altLang="en-US" sz="2000" u="none" strike="noStrike" cap="none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哭調、民歌、七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字</a:t>
                      </a:r>
                      <a:r>
                        <a:rPr lang="zh-TW" altLang="en-US" sz="2000" u="none" strike="noStrike" cap="none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調、馬調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二簧、西皮</a:t>
                      </a:r>
                    </a:p>
                  </a:txBody>
                  <a:tcPr/>
                </a:tc>
              </a:tr>
              <a:tr h="41672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演唱方式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少用假音，多以真音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以假音來演唱</a:t>
                      </a:r>
                    </a:p>
                  </a:txBody>
                  <a:tcPr/>
                </a:tc>
              </a:tr>
              <a:tr h="494888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用詞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比較多口語白話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用詞文藻華麗，多文言文</a:t>
                      </a:r>
                    </a:p>
                  </a:txBody>
                  <a:tcPr/>
                </a:tc>
              </a:tr>
              <a:tr h="53359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劇本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編劇較自由，沒有固定規範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多為宋、元代流傳下來，較固定</a:t>
                      </a:r>
                    </a:p>
                  </a:txBody>
                  <a:tcPr/>
                </a:tc>
              </a:tr>
              <a:tr h="881950">
                <a:tc>
                  <a:txBody>
                    <a:bodyPr/>
                    <a:lstStyle/>
                    <a:p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400" dirty="0" smtClean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400" dirty="0" smtClean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hape 132"/>
          <p:cNvSpPr txBox="1">
            <a:spLocks noGrp="1"/>
          </p:cNvSpPr>
          <p:nvPr>
            <p:ph type="title"/>
          </p:nvPr>
        </p:nvSpPr>
        <p:spPr>
          <a:xfrm>
            <a:off x="457200" y="137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京劇與歌仔戲的</a:t>
            </a:r>
            <a:r>
              <a:rPr lang="zh-TW" sz="4000" b="1" i="0" u="none" strike="noStrike" cap="none" dirty="0" smtClean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不同</a:t>
            </a:r>
            <a:endParaRPr lang="zh-TW" sz="4000" b="1" i="0" u="none" strike="noStrike" cap="none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pic>
        <p:nvPicPr>
          <p:cNvPr id="7" name="Shape 13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3768" y="4797452"/>
            <a:ext cx="1515600" cy="180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4797152"/>
            <a:ext cx="1514400" cy="18003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Shape 107" descr="擷取1.PNG"/>
          <p:cNvPicPr preferRelativeResize="0"/>
          <p:nvPr/>
        </p:nvPicPr>
        <p:blipFill rotWithShape="1">
          <a:blip r:embed="rId4">
            <a:alphaModFix/>
          </a:blip>
          <a:srcRect l="50000"/>
          <a:stretch/>
        </p:blipFill>
        <p:spPr>
          <a:xfrm>
            <a:off x="6205411" y="186946"/>
            <a:ext cx="2481387" cy="123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4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altLang="en-US" sz="4000" b="1" i="0" u="none" strike="noStrike" cap="none" dirty="0" smtClean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歌仔戲</a:t>
            </a:r>
            <a:r>
              <a:rPr lang="zh-TW" sz="4000" b="1" i="0" u="none" strike="noStrike" cap="none" dirty="0" smtClean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角色</a:t>
            </a:r>
            <a:endParaRPr lang="zh-TW" sz="4000" b="1" i="0" u="none" strike="noStrike" cap="none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67543" y="1484783"/>
            <a:ext cx="8229600" cy="468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50000"/>
              <a:buNone/>
            </a:pPr>
            <a:r>
              <a:rPr lang="zh-TW" sz="32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「生」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指戲劇中男性的主要角色</a:t>
            </a:r>
          </a:p>
        </p:txBody>
      </p:sp>
      <p:graphicFrame>
        <p:nvGraphicFramePr>
          <p:cNvPr id="142" name="Shape 142"/>
          <p:cNvGraphicFramePr/>
          <p:nvPr>
            <p:extLst>
              <p:ext uri="{D42A27DB-BD31-4B8C-83A1-F6EECF244321}">
                <p14:modId xmlns:p14="http://schemas.microsoft.com/office/powerpoint/2010/main" val="1644709356"/>
              </p:ext>
            </p:extLst>
          </p:nvPr>
        </p:nvGraphicFramePr>
        <p:xfrm>
          <a:off x="467544" y="2204864"/>
          <a:ext cx="8219256" cy="4314610"/>
        </p:xfrm>
        <a:graphic>
          <a:graphicData uri="http://schemas.openxmlformats.org/drawingml/2006/table">
            <a:tbl>
              <a:tblPr firstRow="1" bandRow="1">
                <a:noFill/>
                <a:tableStyleId>{5A8BB452-497D-4681-9D98-91F9ABCE77F4}</a:tableStyleId>
              </a:tblPr>
              <a:tblGrid>
                <a:gridCol w="1044828"/>
                <a:gridCol w="1793607"/>
                <a:gridCol w="1793607"/>
                <a:gridCol w="1793607"/>
                <a:gridCol w="1793607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zh-TW" sz="2000" dirty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小生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老生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文生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武生</a:t>
                      </a:r>
                    </a:p>
                  </a:txBody>
                  <a:tcPr marL="91450" marR="91450" marT="45725" marB="45725" anchor="ctr"/>
                </a:tc>
              </a:tr>
              <a:tr h="15736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介紹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216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dirty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使人的感覺風度翩翩，服飾是屬於亮麗陽剛的顏色，頭戴文生巾。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216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dirty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為年紀大的男性，基本造型是臉上戴鬍子、頭上戴員外巾，動作、舉止相當穩重。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216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lnSpc>
                          <a:spcPts val="216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dirty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文質彬彬、學識豐富的男子。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216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lnSpc>
                          <a:spcPts val="216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latin typeface="+mn-ea"/>
                        <a:ea typeface="+mn-ea"/>
                        <a:cs typeface="DFKai-SB"/>
                        <a:sym typeface="DFKai-SB"/>
                      </a:endParaRPr>
                    </a:p>
                    <a:p>
                      <a:pPr marL="0" marR="0" lvl="0" indent="0" algn="ctr" rtl="0">
                        <a:lnSpc>
                          <a:spcPts val="216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dirty="0">
                          <a:latin typeface="+mn-ea"/>
                          <a:ea typeface="+mn-ea"/>
                          <a:cs typeface="DFKai-SB"/>
                          <a:sym typeface="DFKai-SB"/>
                        </a:rPr>
                        <a:t>會武功的男子</a:t>
                      </a:r>
                    </a:p>
                  </a:txBody>
                  <a:tcPr marL="91450" marR="91450" marT="45725" marB="45725"/>
                </a:tc>
              </a:tr>
              <a:tr h="20208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  <a:sym typeface="DFKai-SB"/>
                        </a:rPr>
                        <a:t>圖片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/>
                        <a:sym typeface="DFKai-SB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latin typeface="+mn-ea"/>
                        <a:ea typeface="+mn-e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latin typeface="+mn-ea"/>
                        <a:ea typeface="+mn-e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latin typeface="+mn-ea"/>
                        <a:ea typeface="+mn-e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>
                        <a:latin typeface="+mn-ea"/>
                        <a:ea typeface="+mn-ea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2274"/>
          <a:stretch/>
        </p:blipFill>
        <p:spPr>
          <a:xfrm>
            <a:off x="5139057" y="4509120"/>
            <a:ext cx="1728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l="21300" t="9527" r="9763" b="5269"/>
          <a:stretch/>
        </p:blipFill>
        <p:spPr>
          <a:xfrm>
            <a:off x="3347864" y="4509120"/>
            <a:ext cx="1728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" name="Shape 146"/>
          <p:cNvPicPr preferRelativeResize="0"/>
          <p:nvPr/>
        </p:nvPicPr>
        <p:blipFill rotWithShape="1">
          <a:blip r:embed="rId5">
            <a:alphaModFix/>
          </a:blip>
          <a:srcRect l="6000" t="10921" r="3713"/>
          <a:stretch/>
        </p:blipFill>
        <p:spPr>
          <a:xfrm>
            <a:off x="6924644" y="4509120"/>
            <a:ext cx="1728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hape 114" descr="擷取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2149" y="208250"/>
            <a:ext cx="4824650" cy="12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7664" y="4509120"/>
            <a:ext cx="1728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暗香撲面">
  <a:themeElements>
    <a:clrScheme name="暗香撲面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2180</Words>
  <Application>Microsoft Office PowerPoint</Application>
  <PresentationFormat>如螢幕大小 (4:3)</PresentationFormat>
  <Paragraphs>171</Paragraphs>
  <Slides>26</Slides>
  <Notes>22</Notes>
  <HiddenSlides>5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Arial</vt:lpstr>
      <vt:lpstr>新細明體</vt:lpstr>
      <vt:lpstr>DFKai-SB</vt:lpstr>
      <vt:lpstr>Noto Sans Symbols</vt:lpstr>
      <vt:lpstr>Source Sans Pro</vt:lpstr>
      <vt:lpstr>微軟正黑體</vt:lpstr>
      <vt:lpstr>Franklin Gothic Book</vt:lpstr>
      <vt:lpstr>PMingLiu</vt:lpstr>
      <vt:lpstr>暗香撲面</vt:lpstr>
      <vt:lpstr>戲往開蘭─</vt:lpstr>
      <vt:lpstr>報告動機</vt:lpstr>
      <vt:lpstr>訪查台灣戲劇館</vt:lpstr>
      <vt:lpstr>PowerPoint 簡報</vt:lpstr>
      <vt:lpstr>歌仔戲的歷史</vt:lpstr>
      <vt:lpstr>表演類型</vt:lpstr>
      <vt:lpstr>表演類型</vt:lpstr>
      <vt:lpstr>京劇與歌仔戲的不同</vt:lpstr>
      <vt:lpstr>歌仔戲角色</vt:lpstr>
      <vt:lpstr>PowerPoint 簡報</vt:lpstr>
      <vt:lpstr>歌仔戲角色</vt:lpstr>
      <vt:lpstr>宜蘭縣推廣歌仔戲重要人士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心得分享</vt:lpstr>
      <vt:lpstr>圖片來源</vt:lpstr>
      <vt:lpstr>PowerPoint 簡報</vt:lpstr>
      <vt:lpstr>下台一鞠躬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戲往開蘭─</dc:title>
  <dc:creator>admin</dc:creator>
  <cp:lastModifiedBy>admin</cp:lastModifiedBy>
  <cp:revision>70</cp:revision>
  <dcterms:modified xsi:type="dcterms:W3CDTF">2017-05-29T07:25:56Z</dcterms:modified>
</cp:coreProperties>
</file>