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60" r:id="rId4"/>
    <p:sldId id="299" r:id="rId5"/>
    <p:sldId id="292" r:id="rId6"/>
    <p:sldId id="296" r:id="rId7"/>
    <p:sldId id="288" r:id="rId8"/>
    <p:sldId id="294" r:id="rId9"/>
    <p:sldId id="300" r:id="rId10"/>
    <p:sldId id="301" r:id="rId11"/>
    <p:sldId id="302" r:id="rId12"/>
    <p:sldId id="303" r:id="rId13"/>
    <p:sldId id="304" r:id="rId14"/>
    <p:sldId id="305" r:id="rId15"/>
    <p:sldId id="295" r:id="rId16"/>
    <p:sldId id="297" r:id="rId17"/>
    <p:sldId id="293" r:id="rId18"/>
    <p:sldId id="258" r:id="rId19"/>
    <p:sldId id="280" r:id="rId20"/>
    <p:sldId id="267" r:id="rId21"/>
    <p:sldId id="266" r:id="rId22"/>
    <p:sldId id="307" r:id="rId23"/>
    <p:sldId id="308" r:id="rId24"/>
    <p:sldId id="275" r:id="rId25"/>
    <p:sldId id="276" r:id="rId26"/>
    <p:sldId id="277" r:id="rId27"/>
    <p:sldId id="283" r:id="rId28"/>
    <p:sldId id="284" r:id="rId29"/>
    <p:sldId id="279" r:id="rId30"/>
    <p:sldId id="298" r:id="rId31"/>
    <p:sldId id="264" r:id="rId32"/>
    <p:sldId id="306" r:id="rId33"/>
    <p:sldId id="262" r:id="rId34"/>
    <p:sldId id="274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FF"/>
    <a:srgbClr val="FFFF66"/>
    <a:srgbClr val="33CCFF"/>
    <a:srgbClr val="F5F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 varScale="1">
        <p:scale>
          <a:sx n="67" d="100"/>
          <a:sy n="67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TW" smtClean="0"/>
              <a:t>123222222222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7627-7509-4453-B736-B8AB2FBCE2A6}" type="datetimeFigureOut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188B4-88E1-4039-9989-0C2257D063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68389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TW" smtClean="0"/>
              <a:t>123222222222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F41A1-D0E2-4BED-BB58-67E896F601CE}" type="datetimeFigureOut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236F-0DD7-4971-BEFE-9C94ADA8D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98069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E236F-0DD7-4971-BEFE-9C94ADA8D508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頁首版面配置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altLang="zh-TW" smtClean="0"/>
              <a:t>123222222222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57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F125F-79FC-4B23-9FDB-CEB8C6DC860B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56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EA09-5ABF-4978-BB4E-FE4739FF3D31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14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DF52-D388-4465-993C-89B901462F7A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41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FECC9-AB50-464B-9B48-D98CB11C6817}" type="datetime1">
              <a:rPr lang="zh-TW" altLang="en-US" smtClean="0"/>
              <a:t>2014/8/28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金車之醉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FE126-BA71-4B8E-AF8F-B2AF5F30A4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631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5D87-91DB-40C4-A30A-A093576465B4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8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AABD-213D-41D2-AE76-54E4143211B9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00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7BAB-2D96-44D4-AFCA-59CAB88F46E6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6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DD8F-D815-40F2-97F6-40070D9CF66D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0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7D2B-BE2B-487F-BCEC-5C345D9C13DC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68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79A4-8EB1-4B9D-B8CB-11DC7E05FEC3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30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57B13-378A-48D5-9A69-4D8B9688871E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09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45FB-7DE9-4662-9685-BDB7B22DC7B3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40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6DCA-F07C-44B1-9A54-41C63801E381}" type="datetime1">
              <a:rPr lang="zh-TW" altLang="en-US" smtClean="0"/>
              <a:t>2014/8/28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金車之醉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DA29-B801-4F74-A25E-00F305260B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0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4000"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254001"/>
          </a:xfrm>
        </p:spPr>
        <p:txBody>
          <a:bodyPr>
            <a:normAutofit fontScale="90000"/>
          </a:bodyPr>
          <a:lstStyle/>
          <a:p>
            <a:r>
              <a:rPr lang="zh-TW" altLang="en-US" sz="8800" b="1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金車之「醉」</a:t>
            </a:r>
            <a:endParaRPr lang="zh-TW" altLang="en-US" sz="8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27784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  <a:r>
              <a:rPr lang="en-US" altLang="zh-TW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:201</a:t>
            </a:r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陳鈺淳</a:t>
            </a:r>
            <a:r>
              <a:rPr lang="en-US" altLang="zh-TW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213</a:t>
            </a:r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王織綾</a:t>
            </a:r>
            <a:endParaRPr lang="en-US" altLang="zh-TW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213</a:t>
            </a:r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吳采庭</a:t>
            </a:r>
            <a:r>
              <a:rPr lang="en-US" altLang="zh-TW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213</a:t>
            </a:r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游子萱</a:t>
            </a:r>
            <a:endParaRPr lang="en-US" altLang="zh-TW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</a:t>
            </a:r>
            <a:r>
              <a:rPr lang="en-US" altLang="zh-TW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高敏馨老師</a:t>
            </a:r>
            <a:endParaRPr lang="zh-TW" altLang="en-US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73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dirty="0"/>
              <a:t>原因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424863" cy="4895850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dirty="0"/>
              <a:t>金車為維持原料供應穩定而分散進口貨源</a:t>
            </a:r>
          </a:p>
          <a:p>
            <a:pPr algn="ctr">
              <a:buFontTx/>
              <a:buNone/>
            </a:pPr>
            <a:r>
              <a:rPr lang="zh-TW" altLang="en-US" dirty="0"/>
              <a:t> </a:t>
            </a:r>
          </a:p>
          <a:p>
            <a:pPr algn="ctr">
              <a:buFontTx/>
              <a:buNone/>
            </a:pPr>
            <a:r>
              <a:rPr lang="zh-TW" altLang="en-US" dirty="0"/>
              <a:t>大陸毒奶粉事件爆發</a:t>
            </a:r>
          </a:p>
          <a:p>
            <a:pPr algn="ctr">
              <a:buFontTx/>
              <a:buNone/>
            </a:pPr>
            <a:endParaRPr lang="zh-TW" altLang="en-US" dirty="0"/>
          </a:p>
          <a:p>
            <a:pPr algn="ctr">
              <a:buFontTx/>
              <a:buNone/>
            </a:pPr>
            <a:r>
              <a:rPr lang="zh-TW" altLang="en-US" dirty="0"/>
              <a:t>金車誤用原料</a:t>
            </a:r>
          </a:p>
          <a:p>
            <a:pPr algn="ctr">
              <a:buFontTx/>
              <a:buNone/>
            </a:pPr>
            <a:r>
              <a:rPr lang="en-US" altLang="zh-TW" dirty="0"/>
              <a:t>(</a:t>
            </a:r>
            <a:r>
              <a:rPr lang="zh-TW" altLang="en-US" dirty="0"/>
              <a:t>未針對三聚氰胺進行檢驗</a:t>
            </a:r>
            <a:r>
              <a:rPr lang="en-US" altLang="zh-TW" dirty="0"/>
              <a:t>)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4211638" y="1773238"/>
            <a:ext cx="865187" cy="5032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4211638" y="2997200"/>
            <a:ext cx="865187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pic>
        <p:nvPicPr>
          <p:cNvPr id="3080" name="Picture 8" descr="b1544e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3213100"/>
            <a:ext cx="2320925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?id=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23749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dirty="0"/>
              <a:t>處理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8" y="-14808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en-US" altLang="zh-TW" dirty="0"/>
          </a:p>
          <a:p>
            <a:pPr>
              <a:buFontTx/>
              <a:buNone/>
            </a:pPr>
            <a:endParaRPr lang="en-US" altLang="zh-TW" dirty="0"/>
          </a:p>
          <a:p>
            <a:pPr>
              <a:buFontTx/>
              <a:buNone/>
            </a:pPr>
            <a:endParaRPr lang="en-US" altLang="zh-TW" dirty="0" smtClean="0"/>
          </a:p>
          <a:p>
            <a:pPr>
              <a:buFontTx/>
              <a:buNone/>
            </a:pPr>
            <a:r>
              <a:rPr lang="zh-TW" altLang="en-US" dirty="0" smtClean="0"/>
              <a:t>自主</a:t>
            </a:r>
            <a:r>
              <a:rPr lang="zh-TW" altLang="en-US" dirty="0"/>
              <a:t>管理</a:t>
            </a:r>
          </a:p>
          <a:p>
            <a:pPr>
              <a:buFontTx/>
              <a:buNone/>
            </a:pPr>
            <a:r>
              <a:rPr lang="zh-TW" altLang="en-US" dirty="0"/>
              <a:t>主動檢驗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411413" y="162877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411413" y="2276475"/>
            <a:ext cx="4318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916238" y="1268413"/>
            <a:ext cx="62277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/>
              <a:t>罐裝咖啡     </a:t>
            </a:r>
            <a:r>
              <a:rPr lang="zh-TW" altLang="en-US" sz="3200" dirty="0" smtClean="0"/>
              <a:t> 紐</a:t>
            </a:r>
            <a:r>
              <a:rPr lang="zh-TW" altLang="en-US" sz="3200" dirty="0"/>
              <a:t>澳製奶粉</a:t>
            </a:r>
          </a:p>
          <a:p>
            <a:pPr>
              <a:spcBef>
                <a:spcPct val="50000"/>
              </a:spcBef>
            </a:pPr>
            <a:r>
              <a:rPr lang="zh-TW" altLang="en-US" sz="3200" dirty="0"/>
              <a:t>                  </a:t>
            </a:r>
            <a:r>
              <a:rPr lang="en-US" altLang="zh-TW" sz="3200" dirty="0"/>
              <a:t>(</a:t>
            </a:r>
            <a:r>
              <a:rPr lang="zh-TW" altLang="en-US" sz="3200" dirty="0"/>
              <a:t>不含三聚氰胺</a:t>
            </a:r>
            <a:r>
              <a:rPr lang="en-US" altLang="zh-TW" sz="3200" dirty="0"/>
              <a:t>)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643438" y="1412875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916238" y="3213100"/>
            <a:ext cx="62277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dirty="0"/>
              <a:t>7</a:t>
            </a:r>
            <a:r>
              <a:rPr lang="zh-TW" altLang="en-US" sz="3200" dirty="0"/>
              <a:t>種沖泡式產品及雞蓉玉米濃湯中</a:t>
            </a:r>
          </a:p>
          <a:p>
            <a:pPr>
              <a:spcBef>
                <a:spcPct val="50000"/>
              </a:spcBef>
            </a:pPr>
            <a:r>
              <a:rPr lang="zh-TW" altLang="en-US" sz="3200" dirty="0"/>
              <a:t>添加植物性奶精粉</a:t>
            </a: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4932363" y="2636838"/>
            <a:ext cx="3384550" cy="433387"/>
          </a:xfrm>
          <a:prstGeom prst="wedgeRoundRectCallout">
            <a:avLst>
              <a:gd name="adj1" fmla="val -58773"/>
              <a:gd name="adj2" fmla="val 70148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TW"/>
              <a:t>2008/04/09~2008/09/12</a:t>
            </a:r>
            <a:r>
              <a:rPr lang="zh-TW" altLang="en-US"/>
              <a:t>製造</a:t>
            </a: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0800000">
            <a:off x="6011863" y="4508500"/>
            <a:ext cx="2232025" cy="431800"/>
          </a:xfrm>
          <a:prstGeom prst="wedgeRoundRectCallout">
            <a:avLst>
              <a:gd name="adj1" fmla="val 36625"/>
              <a:gd name="adj2" fmla="val 108088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r>
              <a:rPr lang="zh-TW" altLang="en-US"/>
              <a:t>有三聚氰胺反應</a:t>
            </a:r>
          </a:p>
        </p:txBody>
      </p:sp>
      <p:pic>
        <p:nvPicPr>
          <p:cNvPr id="4108" name="Picture 12" descr="691e0f70436644dafe4051ff2ad18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33901"/>
            <a:ext cx="3132138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h?id=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53" y="233214"/>
            <a:ext cx="1690836" cy="16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3" grpId="0" animBg="1"/>
      <p:bldP spid="4105" grpId="0" animBg="1"/>
      <p:bldP spid="4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dirty="0"/>
              <a:t>後續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dirty="0"/>
              <a:t>同步向衛生署報告並請求協助後續處理</a:t>
            </a:r>
          </a:p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dirty="0"/>
              <a:t>停用有疑慮原料並依法處置</a:t>
            </a:r>
          </a:p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dirty="0"/>
              <a:t>全面回收有疑慮的產品及相同品項之產品</a:t>
            </a:r>
          </a:p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kumimoji="0" lang="zh-TW" altLang="en-US" dirty="0"/>
              <a:t>舉辦記者會說明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10800000">
            <a:off x="6329313" y="3573463"/>
            <a:ext cx="2159000" cy="503237"/>
          </a:xfrm>
          <a:prstGeom prst="wedgeRoundRectCallout">
            <a:avLst>
              <a:gd name="adj1" fmla="val 28306"/>
              <a:gd name="adj2" fmla="val 101731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r>
              <a:rPr lang="zh-TW" altLang="en-US"/>
              <a:t>讓消費者更安心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877050" y="2636838"/>
            <a:ext cx="287338" cy="215900"/>
          </a:xfrm>
          <a:prstGeom prst="star5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63" y="3438128"/>
            <a:ext cx="2505425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6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dirty="0"/>
              <a:t>影響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567737" cy="4525963"/>
          </a:xfrm>
        </p:spPr>
        <p:txBody>
          <a:bodyPr/>
          <a:lstStyle/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dirty="0"/>
              <a:t>主動澄清       第一時間說明、態度積極</a:t>
            </a:r>
          </a:p>
          <a:p>
            <a:pPr>
              <a:buClr>
                <a:schemeClr val="folHlink"/>
              </a:buClr>
              <a:buSzPct val="95000"/>
              <a:buFont typeface="Wingdings" pitchFamily="2" charset="2"/>
              <a:buNone/>
            </a:pPr>
            <a:r>
              <a:rPr lang="zh-TW" altLang="en-US" dirty="0"/>
              <a:t>                       </a:t>
            </a:r>
            <a:r>
              <a:rPr lang="zh-TW" altLang="en-US" dirty="0" smtClean="0"/>
              <a:t>     重</a:t>
            </a:r>
            <a:r>
              <a:rPr lang="zh-TW" altLang="en-US" dirty="0"/>
              <a:t>獲消費者信任、捍衛品牌形象</a:t>
            </a:r>
          </a:p>
          <a:p>
            <a:pPr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zh-TW" altLang="en-US" dirty="0"/>
          </a:p>
          <a:p>
            <a:pPr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dirty="0"/>
              <a:t>威士忌酒廠開幕前的最佳形象宣傳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2627313" y="1773238"/>
            <a:ext cx="358775" cy="217487"/>
          </a:xfrm>
          <a:prstGeom prst="rightArrow">
            <a:avLst>
              <a:gd name="adj1" fmla="val 50000"/>
              <a:gd name="adj2" fmla="val 41241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2627313" y="2349500"/>
            <a:ext cx="358775" cy="217488"/>
          </a:xfrm>
          <a:prstGeom prst="rightArrow">
            <a:avLst>
              <a:gd name="adj1" fmla="val 50000"/>
              <a:gd name="adj2" fmla="val 41241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 rot="10800000">
            <a:off x="1619250" y="4221163"/>
            <a:ext cx="1584325" cy="431800"/>
          </a:xfrm>
          <a:prstGeom prst="wedgeRectCallout">
            <a:avLst>
              <a:gd name="adj1" fmla="val 40579"/>
              <a:gd name="adj2" fmla="val 107718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r>
              <a:rPr lang="en-US" altLang="zh-TW"/>
              <a:t>2008</a:t>
            </a:r>
            <a:r>
              <a:rPr lang="zh-TW" altLang="en-US"/>
              <a:t>開幕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5076825" y="5084763"/>
            <a:ext cx="35274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6877050" y="551656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6443663" y="61658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4716463" y="4005263"/>
            <a:ext cx="1655762" cy="11525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/>
              <a:t>利益</a:t>
            </a:r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7308850" y="4508500"/>
            <a:ext cx="1584325" cy="1296988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/>
              <a:t>名譽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5076825" y="5084763"/>
            <a:ext cx="35274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6877050" y="551656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6443663" y="61658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5076825" y="5084763"/>
            <a:ext cx="35274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6877050" y="551656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6156" grpId="0" animBg="1"/>
      <p:bldP spid="61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 2</a:t>
            </a:r>
            <a:r>
              <a:rPr lang="zh-TW" altLang="en-US" dirty="0" smtClean="0"/>
              <a:t>   威士忌酒廠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43808" y="1844824"/>
            <a:ext cx="4258816" cy="4525963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zh-TW" altLang="en-US" dirty="0" smtClean="0"/>
              <a:t>基本介紹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交通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動線規劃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威士忌製造過程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得獎紀錄</a:t>
            </a:r>
          </a:p>
        </p:txBody>
      </p:sp>
    </p:spTree>
    <p:extLst>
      <p:ext uri="{BB962C8B-B14F-4D97-AF65-F5344CB8AC3E}">
        <p14:creationId xmlns:p14="http://schemas.microsoft.com/office/powerpoint/2010/main" val="32076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酒廠介紹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rgbClr val="002060"/>
              </a:buClr>
            </a:pPr>
            <a:r>
              <a:rPr lang="zh-TW" altLang="en-US" dirty="0" smtClean="0"/>
              <a:t>入場免費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dirty="0" smtClean="0"/>
              <a:t>提供試喝服務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dirty="0" smtClean="0"/>
              <a:t>專人整點導覽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dirty="0" smtClean="0"/>
              <a:t>宜蘭縣觀光景點排名</a:t>
            </a:r>
            <a:r>
              <a:rPr lang="zh-TW" altLang="en-US" dirty="0" smtClean="0"/>
              <a:t>第一</a:t>
            </a:r>
            <a:endParaRPr kumimoji="0" lang="zh-TW" altLang="en-US" dirty="0" smtClean="0"/>
          </a:p>
          <a:p>
            <a:pPr eaLnBrk="1" hangingPunct="1">
              <a:buClr>
                <a:srgbClr val="002060"/>
              </a:buClr>
            </a:pPr>
            <a:r>
              <a:rPr lang="zh-TW" altLang="en-US" dirty="0" smtClean="0"/>
              <a:t>占地廣大</a:t>
            </a:r>
          </a:p>
          <a:p>
            <a:pPr eaLnBrk="1" hangingPunct="1">
              <a:buClr>
                <a:srgbClr val="002060"/>
              </a:buClr>
            </a:pPr>
            <a:r>
              <a:rPr kumimoji="0" lang="zh-TW" altLang="en-US" dirty="0" smtClean="0"/>
              <a:t>沿途設置遮雨棚</a:t>
            </a:r>
          </a:p>
        </p:txBody>
      </p:sp>
      <p:pic>
        <p:nvPicPr>
          <p:cNvPr id="5124" name="Picture 8" descr="th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276475"/>
            <a:ext cx="3905250" cy="296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8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交通</a:t>
            </a:r>
            <a:endParaRPr lang="zh-TW" altLang="en-US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64896" cy="498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7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dirty="0"/>
              <a:t>動線規劃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341438"/>
            <a:ext cx="9144000" cy="55165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877050" y="3284538"/>
            <a:ext cx="1730375" cy="12255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第一站</a:t>
            </a:r>
          </a:p>
          <a:p>
            <a:pPr algn="ctr"/>
            <a:r>
              <a:rPr lang="zh-TW" altLang="en-US"/>
              <a:t>會議大廳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619250" y="3284538"/>
            <a:ext cx="1657350" cy="12239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第三站</a:t>
            </a:r>
          </a:p>
          <a:p>
            <a:pPr algn="ctr"/>
            <a:r>
              <a:rPr lang="zh-TW" altLang="en-US"/>
              <a:t>酒堡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619250" y="1628775"/>
            <a:ext cx="1657350" cy="1152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第二站</a:t>
            </a:r>
          </a:p>
          <a:p>
            <a:pPr algn="ctr"/>
            <a:r>
              <a:rPr lang="zh-TW" altLang="en-US"/>
              <a:t>釀酒廠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5651500" y="6092825"/>
            <a:ext cx="0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651500" y="6092825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 flipV="1">
            <a:off x="8604250" y="4508500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5148263" y="5589588"/>
            <a:ext cx="0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5148263" y="558958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 flipV="1">
            <a:off x="3276600" y="4508500"/>
            <a:ext cx="3527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V="1">
            <a:off x="6372225" y="49418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179388" y="4941888"/>
            <a:ext cx="6192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>
            <a:off x="1258888" y="45085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1258888" y="328453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1258888" y="32845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1258888" y="27813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flipV="1">
            <a:off x="1258888" y="1341438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3276600" y="27813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6659563" y="4868863"/>
            <a:ext cx="1657350" cy="10080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停車場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250825" y="1412875"/>
            <a:ext cx="576263" cy="31686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停車場</a:t>
            </a: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4140200" y="6165850"/>
            <a:ext cx="1008063" cy="6921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/>
              <a:t>入口</a:t>
            </a:r>
          </a:p>
        </p:txBody>
      </p:sp>
      <p:sp>
        <p:nvSpPr>
          <p:cNvPr id="8220" name="AutoShape 28"/>
          <p:cNvSpPr>
            <a:spLocks noChangeArrowheads="1"/>
          </p:cNvSpPr>
          <p:nvPr/>
        </p:nvSpPr>
        <p:spPr bwMode="auto">
          <a:xfrm>
            <a:off x="6588125" y="2492375"/>
            <a:ext cx="2555875" cy="431800"/>
          </a:xfrm>
          <a:prstGeom prst="wedgeRoundRectCallout">
            <a:avLst>
              <a:gd name="adj1" fmla="val -12051"/>
              <a:gd name="adj2" fmla="val 93384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dirty="0"/>
              <a:t>觀看影片介紹</a:t>
            </a:r>
            <a:r>
              <a:rPr lang="en-US" altLang="zh-TW" dirty="0"/>
              <a:t>15</a:t>
            </a:r>
            <a:r>
              <a:rPr lang="zh-TW" altLang="en-US" dirty="0"/>
              <a:t>分鐘</a:t>
            </a:r>
          </a:p>
        </p:txBody>
      </p:sp>
      <p:sp>
        <p:nvSpPr>
          <p:cNvPr id="8223" name="AutoShape 31"/>
          <p:cNvSpPr>
            <a:spLocks noChangeArrowheads="1"/>
          </p:cNvSpPr>
          <p:nvPr/>
        </p:nvSpPr>
        <p:spPr bwMode="auto">
          <a:xfrm rot="5400000">
            <a:off x="3840559" y="2863454"/>
            <a:ext cx="599281" cy="1873250"/>
          </a:xfrm>
          <a:prstGeom prst="wedgeRoundRectCallout">
            <a:avLst>
              <a:gd name="adj1" fmla="val -5111"/>
              <a:gd name="adj2" fmla="val 64829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/>
            <a:r>
              <a:rPr lang="zh-TW" altLang="en-US"/>
              <a:t>威士忌品評試飲</a:t>
            </a:r>
          </a:p>
        </p:txBody>
      </p:sp>
      <p:sp>
        <p:nvSpPr>
          <p:cNvPr id="8225" name="AutoShape 33"/>
          <p:cNvSpPr>
            <a:spLocks noChangeArrowheads="1"/>
          </p:cNvSpPr>
          <p:nvPr/>
        </p:nvSpPr>
        <p:spPr bwMode="auto">
          <a:xfrm>
            <a:off x="3563938" y="1844675"/>
            <a:ext cx="1800225" cy="431800"/>
          </a:xfrm>
          <a:prstGeom prst="wedgeRoundRectCallout">
            <a:avLst>
              <a:gd name="adj1" fmla="val -58380"/>
              <a:gd name="adj2" fmla="val 97060"/>
              <a:gd name="adj3" fmla="val 16667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參觀釀酒過程</a:t>
            </a:r>
          </a:p>
        </p:txBody>
      </p:sp>
      <p:sp>
        <p:nvSpPr>
          <p:cNvPr id="8226" name="AutoShape 34"/>
          <p:cNvSpPr>
            <a:spLocks noChangeArrowheads="1"/>
          </p:cNvSpPr>
          <p:nvPr/>
        </p:nvSpPr>
        <p:spPr bwMode="auto">
          <a:xfrm>
            <a:off x="5292725" y="5805488"/>
            <a:ext cx="215900" cy="719137"/>
          </a:xfrm>
          <a:prstGeom prst="upArrow">
            <a:avLst>
              <a:gd name="adj1" fmla="val 50000"/>
              <a:gd name="adj2" fmla="val 832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8227" name="AutoShape 35"/>
          <p:cNvSpPr>
            <a:spLocks noChangeArrowheads="1"/>
          </p:cNvSpPr>
          <p:nvPr/>
        </p:nvSpPr>
        <p:spPr bwMode="auto">
          <a:xfrm>
            <a:off x="5795963" y="5734050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28" name="AutoShape 36"/>
          <p:cNvSpPr>
            <a:spLocks noChangeArrowheads="1"/>
          </p:cNvSpPr>
          <p:nvPr/>
        </p:nvSpPr>
        <p:spPr bwMode="auto">
          <a:xfrm>
            <a:off x="5435600" y="4581525"/>
            <a:ext cx="1441450" cy="215900"/>
          </a:xfrm>
          <a:prstGeom prst="leftArrow">
            <a:avLst>
              <a:gd name="adj1" fmla="val 50000"/>
              <a:gd name="adj2" fmla="val 166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29" name="AutoShape 37"/>
          <p:cNvSpPr>
            <a:spLocks noChangeArrowheads="1"/>
          </p:cNvSpPr>
          <p:nvPr/>
        </p:nvSpPr>
        <p:spPr bwMode="auto">
          <a:xfrm>
            <a:off x="2266950" y="4579938"/>
            <a:ext cx="1443038" cy="215900"/>
          </a:xfrm>
          <a:prstGeom prst="leftArrow">
            <a:avLst>
              <a:gd name="adj1" fmla="val 50000"/>
              <a:gd name="adj2" fmla="val 1670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30" name="AutoShape 38"/>
          <p:cNvSpPr>
            <a:spLocks noChangeArrowheads="1"/>
          </p:cNvSpPr>
          <p:nvPr/>
        </p:nvSpPr>
        <p:spPr bwMode="auto">
          <a:xfrm>
            <a:off x="900113" y="3644900"/>
            <a:ext cx="215900" cy="6477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8232" name="AutoShape 40"/>
          <p:cNvSpPr>
            <a:spLocks noChangeArrowheads="1"/>
          </p:cNvSpPr>
          <p:nvPr/>
        </p:nvSpPr>
        <p:spPr bwMode="auto">
          <a:xfrm>
            <a:off x="1116013" y="2852738"/>
            <a:ext cx="1008062" cy="28892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2555875" y="2852738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0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0" grpId="0" animBg="1"/>
      <p:bldP spid="8223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8230" grpId="0" animBg="1"/>
      <p:bldP spid="8232" grpId="0" animBg="1"/>
      <p:bldP spid="82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5905822" cy="2167633"/>
          </a:xfrm>
        </p:spPr>
        <p:txBody>
          <a:bodyPr/>
          <a:lstStyle/>
          <a:p>
            <a:r>
              <a:rPr lang="zh-TW" altLang="en-US" dirty="0" smtClean="0"/>
              <a:t>第一站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會議中心演藝</a:t>
            </a:r>
            <a:r>
              <a:rPr lang="zh-TW" altLang="en-US" dirty="0"/>
              <a:t>廳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4" y="2276872"/>
            <a:ext cx="6737581" cy="458112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39" y="1683643"/>
            <a:ext cx="2592288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0364" y="836712"/>
            <a:ext cx="4402832" cy="1143000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第二站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威士忌</a:t>
            </a:r>
            <a:r>
              <a:rPr lang="zh-TW" altLang="en-US" dirty="0" smtClean="0"/>
              <a:t>蒸餾 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熟成一</a:t>
            </a:r>
            <a:r>
              <a:rPr lang="zh-TW" altLang="en-US" dirty="0"/>
              <a:t>廠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13" y="4052900"/>
            <a:ext cx="3888432" cy="2592288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536504" cy="30243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743908" cy="24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zh-TW" altLang="en-US" dirty="0" smtClean="0"/>
              <a:t>流程圖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7824" y="1412776"/>
            <a:ext cx="4186808" cy="4525963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zh-TW" altLang="en-US" dirty="0" smtClean="0"/>
              <a:t>動機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en-US" altLang="zh-TW" dirty="0" smtClean="0"/>
              <a:t>Part 1</a:t>
            </a:r>
            <a:r>
              <a:rPr lang="zh-TW" altLang="en-US" dirty="0" smtClean="0"/>
              <a:t>  金車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en-US" altLang="zh-TW" dirty="0" smtClean="0"/>
              <a:t>Part 2</a:t>
            </a:r>
            <a:r>
              <a:rPr lang="zh-TW" altLang="en-US" dirty="0" smtClean="0"/>
              <a:t>  威士忌酒廠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後續發展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心得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08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93712" y="692696"/>
            <a:ext cx="5050904" cy="652934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第三站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金車酒堡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104456" cy="2736304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35241"/>
            <a:ext cx="4752528" cy="31683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3528" y="1916832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400" dirty="0"/>
              <a:t>一樓有伯朗先生與波爾先生雕像供觀光客拍照，還有試喝麥茶、咖啡甜酒等等。二樓是販賣各式飲品、甜點的食品部門。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13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威士忌簡介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sz="3300" dirty="0" smtClean="0"/>
          </a:p>
          <a:p>
            <a:pPr marL="0" indent="0">
              <a:buNone/>
            </a:pPr>
            <a:r>
              <a:rPr lang="zh-TW" altLang="en-US" sz="3300" dirty="0" smtClean="0"/>
              <a:t>◎傳說中的生命之水</a:t>
            </a:r>
            <a:endParaRPr lang="en-US" altLang="zh-TW" sz="3300" dirty="0" smtClean="0"/>
          </a:p>
          <a:p>
            <a:pPr marL="0" indent="0">
              <a:buNone/>
            </a:pPr>
            <a:r>
              <a:rPr lang="zh-TW" altLang="en-US" sz="3300" dirty="0"/>
              <a:t> </a:t>
            </a:r>
            <a:r>
              <a:rPr lang="zh-TW" altLang="en-US" sz="3300" dirty="0" smtClean="0"/>
              <a:t>                               ──煉金術下的威士忌</a:t>
            </a:r>
            <a:endParaRPr lang="en-US" altLang="zh-TW" sz="2000" dirty="0"/>
          </a:p>
          <a:p>
            <a:pPr marL="0" indent="0">
              <a:buNone/>
            </a:pP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3300" dirty="0" smtClean="0"/>
              <a:t>◎似水是酒？</a:t>
            </a:r>
            <a:endParaRPr lang="en-US" altLang="zh-TW" sz="3300" dirty="0" smtClean="0"/>
          </a:p>
          <a:p>
            <a:pPr marL="0" indent="0">
              <a:buNone/>
            </a:pPr>
            <a:endParaRPr lang="en-US" altLang="zh-TW" sz="33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888435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12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釀酒的大功臣   ──橡木桶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3" y="1196752"/>
            <a:ext cx="3585022" cy="2390015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29583"/>
            <a:ext cx="4427984" cy="295198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788024" y="1484784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dirty="0"/>
              <a:t>橡木桶可以將透明無色之新酒轉換為有顏色的威士忌</a:t>
            </a:r>
            <a:r>
              <a:rPr lang="en-US" altLang="zh-TW" sz="3200" dirty="0"/>
              <a:t>.</a:t>
            </a:r>
            <a:r>
              <a:rPr lang="zh-TW" altLang="zh-TW" sz="3200" dirty="0"/>
              <a:t>當新酒餘桶內熟成時</a:t>
            </a:r>
            <a:r>
              <a:rPr lang="en-US" altLang="zh-TW" sz="3200" dirty="0"/>
              <a:t>,</a:t>
            </a:r>
            <a:r>
              <a:rPr lang="zh-TW" altLang="zh-TW" sz="3200" dirty="0"/>
              <a:t>它</a:t>
            </a:r>
            <a:r>
              <a:rPr lang="zh-TW" altLang="zh-TW" sz="3200" dirty="0" smtClean="0"/>
              <a:t>透過</a:t>
            </a:r>
            <a:r>
              <a:rPr lang="zh-TW" altLang="en-US" sz="3200" dirty="0"/>
              <a:t>橡木</a:t>
            </a:r>
            <a:r>
              <a:rPr lang="zh-TW" altLang="zh-TW" sz="3200" dirty="0" smtClean="0"/>
              <a:t>天然</a:t>
            </a:r>
            <a:r>
              <a:rPr lang="zh-TW" altLang="zh-TW" sz="3200" dirty="0"/>
              <a:t>的毛細孔來做</a:t>
            </a:r>
            <a:r>
              <a:rPr lang="en-US" altLang="zh-TW" sz="3200" dirty="0"/>
              <a:t>”</a:t>
            </a:r>
            <a:r>
              <a:rPr lang="zh-TW" altLang="zh-TW" sz="3200" dirty="0"/>
              <a:t>呼吸</a:t>
            </a:r>
            <a:r>
              <a:rPr lang="en-US" altLang="zh-TW" sz="3200" dirty="0"/>
              <a:t>”</a:t>
            </a:r>
            <a:r>
              <a:rPr lang="zh-TW" altLang="zh-TW" sz="3200" dirty="0"/>
              <a:t>作用</a:t>
            </a:r>
            <a:r>
              <a:rPr lang="en-US" altLang="zh-TW" sz="3200" dirty="0"/>
              <a:t>,</a:t>
            </a:r>
            <a:r>
              <a:rPr lang="zh-TW" altLang="zh-TW" sz="3200" dirty="0"/>
              <a:t>酒體因此變為更順</a:t>
            </a:r>
            <a:r>
              <a:rPr lang="en-US" altLang="zh-TW" sz="3200" dirty="0"/>
              <a:t>,</a:t>
            </a:r>
            <a:r>
              <a:rPr lang="zh-TW" altLang="zh-TW" sz="3200" dirty="0"/>
              <a:t>更醇</a:t>
            </a:r>
            <a:r>
              <a:rPr lang="en-US" altLang="zh-TW" sz="3200" dirty="0"/>
              <a:t>,</a:t>
            </a:r>
            <a:r>
              <a:rPr lang="zh-TW" altLang="zh-TW" sz="3200" dirty="0"/>
              <a:t>也更豐富</a:t>
            </a:r>
            <a:r>
              <a:rPr lang="en-US" altLang="zh-TW" sz="3200" dirty="0"/>
              <a:t>,</a:t>
            </a:r>
            <a:r>
              <a:rPr lang="zh-TW" altLang="zh-TW" sz="3200" dirty="0"/>
              <a:t>因而決定了酒廠的威士忌風格</a:t>
            </a: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28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製酒過程</a:t>
            </a:r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755576" y="1772816"/>
            <a:ext cx="208823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3591"/>
            <a:ext cx="2115495" cy="13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62074"/>
            <a:ext cx="21161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21161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13" y="4318816"/>
            <a:ext cx="21161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4290242"/>
            <a:ext cx="21161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向右箭號 14"/>
          <p:cNvSpPr/>
          <p:nvPr/>
        </p:nvSpPr>
        <p:spPr>
          <a:xfrm>
            <a:off x="2987824" y="2215604"/>
            <a:ext cx="576064" cy="432048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05758" y="200157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 smtClean="0"/>
              <a:t>發芽</a:t>
            </a:r>
            <a:endParaRPr lang="zh-TW" altLang="en-US" sz="4800" b="1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966192" y="2001577"/>
            <a:ext cx="1984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/>
              <a:t>糖化</a:t>
            </a:r>
            <a:endParaRPr lang="zh-TW" altLang="en-US" sz="4800" b="1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6976169" y="201717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/>
              <a:t>發酵</a:t>
            </a:r>
            <a:endParaRPr lang="zh-TW" altLang="en-US" sz="4800" b="1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940672" y="4508084"/>
            <a:ext cx="183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/>
              <a:t>蒸餾</a:t>
            </a:r>
            <a:endParaRPr lang="zh-TW" altLang="en-US" sz="4800" b="1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879825" y="453355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/>
              <a:t>調配</a:t>
            </a:r>
            <a:endParaRPr lang="zh-TW" altLang="en-US" sz="48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1059366" y="4536409"/>
            <a:ext cx="1751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/>
              <a:t>裝瓶</a:t>
            </a:r>
            <a:endParaRPr lang="zh-TW" altLang="en-US" sz="4800" b="1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594" y="4702193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3430" y="4730771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3499" y="3486150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18" y="2215604"/>
            <a:ext cx="60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8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發芽</a:t>
            </a:r>
            <a:endParaRPr lang="zh-TW" altLang="en-US" sz="6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607"/>
            <a:ext cx="3528392" cy="5292588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" y="1340768"/>
            <a:ext cx="3744416" cy="24962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9" y="4005064"/>
            <a:ext cx="4050196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糖化</a:t>
            </a:r>
            <a:endParaRPr lang="zh-TW" altLang="en-US" sz="6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6952"/>
            <a:ext cx="5544616" cy="3696411"/>
          </a:xfrm>
        </p:spPr>
      </p:pic>
      <p:sp>
        <p:nvSpPr>
          <p:cNvPr id="6" name="矩形 5"/>
          <p:cNvSpPr/>
          <p:nvPr/>
        </p:nvSpPr>
        <p:spPr>
          <a:xfrm>
            <a:off x="539552" y="1412776"/>
            <a:ext cx="777686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kern="100" dirty="0">
                <a:cs typeface="Times New Roman"/>
              </a:rPr>
              <a:t>將搗碎的麥芽放入特製的不銹鋼槽中</a:t>
            </a:r>
            <a:r>
              <a:rPr lang="en-US" altLang="zh-TW" sz="3200" kern="100" dirty="0">
                <a:cs typeface="Times New Roman"/>
              </a:rPr>
              <a:t>,</a:t>
            </a:r>
            <a:r>
              <a:rPr lang="zh-TW" altLang="zh-TW" sz="3200" kern="100" dirty="0">
                <a:cs typeface="Times New Roman"/>
              </a:rPr>
              <a:t>加入溫水以煮熟成汁</a:t>
            </a:r>
            <a:r>
              <a:rPr lang="en-US" altLang="zh-TW" sz="3200" kern="100" dirty="0">
                <a:cs typeface="Times New Roman"/>
              </a:rPr>
              <a:t>,</a:t>
            </a:r>
            <a:r>
              <a:rPr lang="zh-TW" altLang="zh-TW" sz="3200" kern="100" dirty="0">
                <a:cs typeface="Times New Roman"/>
              </a:rPr>
              <a:t>期間所需要的時間約</a:t>
            </a:r>
            <a:r>
              <a:rPr lang="en-US" altLang="zh-TW" sz="3200" kern="100" dirty="0">
                <a:cs typeface="Times New Roman"/>
              </a:rPr>
              <a:t>8-12</a:t>
            </a:r>
            <a:r>
              <a:rPr lang="zh-TW" altLang="zh-TW" sz="3200" kern="100" dirty="0">
                <a:cs typeface="Times New Roman"/>
              </a:rPr>
              <a:t>個小時</a:t>
            </a:r>
            <a:r>
              <a:rPr lang="en-US" altLang="zh-TW" sz="3200" kern="100" dirty="0">
                <a:cs typeface="Times New Roman"/>
              </a:rPr>
              <a:t>,</a:t>
            </a:r>
            <a:r>
              <a:rPr lang="zh-TW" altLang="zh-TW" sz="3200" kern="100" dirty="0">
                <a:cs typeface="Times New Roman"/>
              </a:rPr>
              <a:t>過程中</a:t>
            </a:r>
            <a:r>
              <a:rPr lang="en-US" altLang="zh-TW" sz="3200" kern="100" dirty="0">
                <a:cs typeface="Times New Roman"/>
              </a:rPr>
              <a:t>,</a:t>
            </a:r>
            <a:r>
              <a:rPr lang="zh-TW" altLang="zh-TW" sz="3200" kern="100" dirty="0">
                <a:cs typeface="Times New Roman"/>
              </a:rPr>
              <a:t>溫度</a:t>
            </a:r>
            <a:r>
              <a:rPr lang="en-US" altLang="zh-TW" sz="3200" kern="100" dirty="0">
                <a:cs typeface="Times New Roman"/>
              </a:rPr>
              <a:t>.</a:t>
            </a:r>
            <a:r>
              <a:rPr lang="zh-TW" altLang="zh-TW" sz="3200" kern="100" dirty="0">
                <a:cs typeface="Times New Roman"/>
              </a:rPr>
              <a:t>時間都會影響麥芽汁的品質</a:t>
            </a:r>
          </a:p>
          <a:p>
            <a:pPr>
              <a:spcAft>
                <a:spcPts val="0"/>
              </a:spcAft>
            </a:pPr>
            <a:r>
              <a:rPr lang="en-US" altLang="zh-TW" kern="100" dirty="0">
                <a:cs typeface="Times New Roman"/>
              </a:rPr>
              <a:t> </a:t>
            </a:r>
            <a:endParaRPr lang="zh-TW" altLang="zh-TW" kern="1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93204"/>
            <a:ext cx="169736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6000" dirty="0" smtClean="0"/>
              <a:t>發酵</a:t>
            </a:r>
            <a:endParaRPr lang="zh-TW" altLang="en-US" sz="6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77305"/>
            <a:ext cx="3891527" cy="5837290"/>
          </a:xfrm>
          <a:prstGeom prst="rect">
            <a:avLst/>
          </a:prstGeom>
        </p:spPr>
      </p:pic>
      <p:sp>
        <p:nvSpPr>
          <p:cNvPr id="11" name="內容版面配置區 10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618856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zh-TW" altLang="zh-TW" dirty="0"/>
              <a:t>將醣化之後的麥汁送入發酵槽後</a:t>
            </a:r>
            <a:r>
              <a:rPr lang="en-US" altLang="zh-TW" dirty="0"/>
              <a:t>,</a:t>
            </a:r>
            <a:r>
              <a:rPr lang="zh-TW" altLang="zh-TW" dirty="0"/>
              <a:t>加入酵母</a:t>
            </a:r>
          </a:p>
          <a:p>
            <a:pPr>
              <a:buClr>
                <a:srgbClr val="002060"/>
              </a:buClr>
            </a:pPr>
            <a:r>
              <a:rPr lang="zh-TW" altLang="zh-TW" dirty="0"/>
              <a:t>酵母會將麥汁中的糖分分解出酒精</a:t>
            </a:r>
            <a:r>
              <a:rPr lang="en-US" altLang="zh-TW" dirty="0"/>
              <a:t>.</a:t>
            </a:r>
            <a:r>
              <a:rPr lang="zh-TW" altLang="zh-TW" dirty="0"/>
              <a:t>二氧化碳</a:t>
            </a:r>
            <a:r>
              <a:rPr lang="en-US" altLang="zh-TW" dirty="0"/>
              <a:t>,</a:t>
            </a:r>
            <a:r>
              <a:rPr lang="zh-TW" altLang="zh-TW" dirty="0"/>
              <a:t>同時也產生豐富的香味成分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4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發酵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2339" y="1268760"/>
            <a:ext cx="4474840" cy="452596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Clr>
                <a:srgbClr val="002060"/>
              </a:buClr>
            </a:pPr>
            <a:r>
              <a:rPr lang="zh-TW" altLang="zh-TW" kern="100" dirty="0" smtClean="0">
                <a:cs typeface="Times New Roman"/>
              </a:rPr>
              <a:t>建</a:t>
            </a:r>
            <a:r>
              <a:rPr lang="zh-TW" altLang="zh-TW" kern="100" dirty="0">
                <a:cs typeface="Times New Roman"/>
              </a:rPr>
              <a:t>構威士忌風味的重要步驟</a:t>
            </a:r>
            <a:r>
              <a:rPr lang="en-US" altLang="zh-TW" kern="100" dirty="0">
                <a:cs typeface="Times New Roman"/>
              </a:rPr>
              <a:t>,</a:t>
            </a:r>
            <a:r>
              <a:rPr lang="zh-TW" altLang="zh-TW" kern="100" dirty="0">
                <a:cs typeface="Times New Roman"/>
              </a:rPr>
              <a:t>耗時</a:t>
            </a:r>
            <a:r>
              <a:rPr lang="en-US" altLang="zh-TW" kern="100" dirty="0">
                <a:cs typeface="Times New Roman"/>
              </a:rPr>
              <a:t>48</a:t>
            </a:r>
            <a:r>
              <a:rPr lang="zh-TW" altLang="zh-TW" kern="100" dirty="0">
                <a:cs typeface="Times New Roman"/>
              </a:rPr>
              <a:t>小時</a:t>
            </a:r>
            <a:r>
              <a:rPr lang="en-US" altLang="zh-TW" kern="100" dirty="0">
                <a:cs typeface="Times New Roman"/>
              </a:rPr>
              <a:t>,</a:t>
            </a:r>
            <a:r>
              <a:rPr lang="zh-TW" altLang="zh-TW" kern="100" dirty="0">
                <a:cs typeface="Times New Roman"/>
              </a:rPr>
              <a:t>產生含酒精濃度</a:t>
            </a:r>
            <a:r>
              <a:rPr lang="en-US" altLang="zh-TW" kern="100" dirty="0">
                <a:cs typeface="Times New Roman"/>
              </a:rPr>
              <a:t>7%</a:t>
            </a:r>
            <a:r>
              <a:rPr lang="zh-TW" altLang="zh-TW" kern="100" dirty="0">
                <a:cs typeface="Times New Roman"/>
              </a:rPr>
              <a:t>的發酵液</a:t>
            </a:r>
            <a:r>
              <a:rPr lang="en-US" altLang="zh-TW" kern="100" dirty="0">
                <a:cs typeface="Times New Roman"/>
              </a:rPr>
              <a:t>,</a:t>
            </a:r>
            <a:r>
              <a:rPr lang="zh-TW" altLang="zh-TW" kern="100" dirty="0">
                <a:cs typeface="Times New Roman"/>
              </a:rPr>
              <a:t>也就是酒膠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11" y="813049"/>
            <a:ext cx="4247964" cy="28319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" y="3645025"/>
            <a:ext cx="4708258" cy="31388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20" y="3816424"/>
            <a:ext cx="427940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/>
              <a:t>蒸餾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5" y="3140968"/>
            <a:ext cx="4824536" cy="321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4752527" cy="3168352"/>
          </a:xfrm>
        </p:spPr>
      </p:pic>
      <p:sp>
        <p:nvSpPr>
          <p:cNvPr id="3" name="文字方塊 2"/>
          <p:cNvSpPr txBox="1"/>
          <p:nvPr/>
        </p:nvSpPr>
        <p:spPr>
          <a:xfrm>
            <a:off x="1259632" y="2348879"/>
            <a:ext cx="2736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/>
              <a:t>第一次蒸餾</a:t>
            </a:r>
            <a:endParaRPr lang="zh-TW" altLang="en-US" sz="3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868144" y="4749612"/>
            <a:ext cx="30243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/>
              <a:t>第二次蒸餾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3172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64729" y="199478"/>
            <a:ext cx="1882552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裝瓶</a:t>
            </a:r>
            <a:endParaRPr lang="zh-TW" altLang="en-US" sz="6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5" y="476672"/>
            <a:ext cx="4392488" cy="292832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85341"/>
            <a:ext cx="3515883" cy="52738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" y="3571354"/>
            <a:ext cx="4665129" cy="31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00811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</a:rPr>
              <a:t>動機</a:t>
            </a:r>
            <a:endParaRPr lang="zh-TW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700808"/>
            <a:ext cx="4392488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因為看到宜蘭隨處可見的金車販賣據點，所以想更深入了解金車的相關企業與金車在宜蘭的各項發展。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57" y="1844824"/>
            <a:ext cx="3840460" cy="38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9600" cy="274637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000" dirty="0" smtClean="0"/>
              <a:t>獲獎紀錄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4000" cy="5976938"/>
          </a:xfrm>
        </p:spPr>
        <p:txBody>
          <a:bodyPr/>
          <a:lstStyle/>
          <a:p>
            <a:pPr eaLnBrk="1" hangingPunct="1">
              <a:buClr>
                <a:srgbClr val="002060"/>
              </a:buClr>
            </a:pP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經典獨奏</a:t>
            </a:r>
            <a:r>
              <a:rPr lang="en-US" altLang="zh-TW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FINO</a:t>
            </a: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雪莉桶威士忌原酒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參加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威士忌聖經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獲得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新世界產區年度最佳威士忌大獎</a:t>
            </a:r>
          </a:p>
          <a:p>
            <a:pPr eaLnBrk="1" hangingPunct="1"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2012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月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10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日，</a:t>
            </a: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金車宜蘭威士忌酒廠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被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英國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《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威士忌雜誌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》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遴選為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世界百大酒廠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經典獨奏</a:t>
            </a:r>
            <a:r>
              <a:rPr lang="en-US" altLang="zh-TW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FINO</a:t>
            </a: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雪莉桶威士忌原酒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參加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WWA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世界威士忌競賽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獲得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新世界最佳單一麥芽威士忌大獎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經典獨奏雪莉桶威士忌原酒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 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SWSC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美國舊金山世界烈酒競賽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雙金牌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經典獨奏</a:t>
            </a:r>
            <a:r>
              <a:rPr lang="en-US" altLang="zh-TW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VINHO</a:t>
            </a: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葡萄酒桶威士忌原酒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  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SWSC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美國舊金山世界烈酒競賽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金牌</a:t>
            </a:r>
          </a:p>
          <a:p>
            <a:pPr eaLnBrk="1" hangingPunct="1">
              <a:buClr>
                <a:srgbClr val="002060"/>
              </a:buClr>
            </a:pPr>
            <a:r>
              <a:rPr lang="zh-TW" altLang="en-US" sz="2800" dirty="0" smtClean="0">
                <a:solidFill>
                  <a:srgbClr val="663300"/>
                </a:solidFill>
                <a:latin typeface="細明體" pitchFamily="49" charset="-120"/>
                <a:ea typeface="細明體" pitchFamily="49" charset="-120"/>
              </a:rPr>
              <a:t>金車頂極指揮威士忌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 </a:t>
            </a:r>
            <a:r>
              <a:rPr lang="en-US" altLang="zh-TW" sz="2800" b="1" dirty="0" smtClean="0">
                <a:latin typeface="細明體" pitchFamily="49" charset="-120"/>
                <a:ea typeface="細明體" pitchFamily="49" charset="-120"/>
              </a:rPr>
              <a:t>SWSC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美國舊金山世界烈酒競賽</a:t>
            </a:r>
            <a:r>
              <a:rPr lang="zh-TW" altLang="en-US" sz="2800" dirty="0" smtClean="0">
                <a:solidFill>
                  <a:srgbClr val="A50021"/>
                </a:solidFill>
                <a:latin typeface="細明體" pitchFamily="49" charset="-120"/>
                <a:ea typeface="細明體" pitchFamily="49" charset="-120"/>
              </a:rPr>
              <a:t>金牌</a:t>
            </a:r>
          </a:p>
        </p:txBody>
      </p:sp>
    </p:spTree>
    <p:extLst>
      <p:ext uri="{BB962C8B-B14F-4D97-AF65-F5344CB8AC3E}">
        <p14:creationId xmlns:p14="http://schemas.microsoft.com/office/powerpoint/2010/main" val="119733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69193"/>
            <a:ext cx="2376264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後續發展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3743324" y="116632"/>
            <a:ext cx="1710482" cy="108012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生技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228184" y="789310"/>
            <a:ext cx="19442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物流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3536739" y="2024844"/>
            <a:ext cx="1944216" cy="118813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餐飲</a:t>
            </a:r>
          </a:p>
        </p:txBody>
      </p:sp>
      <p:sp>
        <p:nvSpPr>
          <p:cNvPr id="8" name="橢圓 7"/>
          <p:cNvSpPr/>
          <p:nvPr/>
        </p:nvSpPr>
        <p:spPr>
          <a:xfrm>
            <a:off x="3383576" y="3910186"/>
            <a:ext cx="2340260" cy="1053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渡假飯店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3770473" y="5753273"/>
            <a:ext cx="171048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學校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弧形箭號 (左彎) 20"/>
          <p:cNvSpPr/>
          <p:nvPr/>
        </p:nvSpPr>
        <p:spPr>
          <a:xfrm rot="10800000">
            <a:off x="2214617" y="404664"/>
            <a:ext cx="1224136" cy="52565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向下箭號 21"/>
          <p:cNvSpPr/>
          <p:nvPr/>
        </p:nvSpPr>
        <p:spPr>
          <a:xfrm>
            <a:off x="4301119" y="1340768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>
            <a:off x="4396840" y="3304397"/>
            <a:ext cx="313731" cy="515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>
            <a:off x="4403127" y="5157192"/>
            <a:ext cx="313731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5270934" y="1444520"/>
            <a:ext cx="86409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下箭號 25"/>
          <p:cNvSpPr/>
          <p:nvPr/>
        </p:nvSpPr>
        <p:spPr>
          <a:xfrm>
            <a:off x="6948264" y="2100857"/>
            <a:ext cx="504056" cy="659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239029" y="2962225"/>
            <a:ext cx="1922525" cy="1281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貨運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6249875" y="4804581"/>
            <a:ext cx="1922525" cy="1209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</a:rPr>
              <a:t>醫院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752528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zh-TW" altLang="zh-TW" dirty="0"/>
              <a:t>我們覺得酒廠的整體十分大器，而且具有國外的風</a:t>
            </a:r>
            <a:r>
              <a:rPr lang="en-US" altLang="zh-TW" dirty="0"/>
              <a:t>    </a:t>
            </a:r>
            <a:r>
              <a:rPr lang="zh-TW" altLang="zh-TW" dirty="0"/>
              <a:t>格，特色營造非常成功。從金車威士忌酒廠經營的用心，就可以發現金車今日的成功並非偶然，而是一步一腳印，踏踏實實的經營所得到的成果。</a:t>
            </a:r>
          </a:p>
          <a:p>
            <a:pPr>
              <a:buClr>
                <a:srgbClr val="002060"/>
              </a:buClr>
            </a:pPr>
            <a:r>
              <a:rPr lang="zh-TW" altLang="zh-TW" dirty="0"/>
              <a:t>希望這個良心企業能繼續擴大經營，也帶動宜蘭的觀光經濟，創造雙贏的的局面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8141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分工項目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en-US" altLang="zh-TW" dirty="0" smtClean="0"/>
              <a:t>PPT</a:t>
            </a:r>
            <a:r>
              <a:rPr lang="zh-TW" altLang="en-US" dirty="0" smtClean="0"/>
              <a:t>製作</a:t>
            </a:r>
            <a:r>
              <a:rPr lang="en-US" altLang="zh-TW" dirty="0" smtClean="0"/>
              <a:t>:</a:t>
            </a:r>
            <a:r>
              <a:rPr lang="zh-TW" altLang="en-US" dirty="0" smtClean="0"/>
              <a:t>陳鈺淳</a:t>
            </a:r>
            <a:r>
              <a:rPr lang="en-US" altLang="zh-TW" dirty="0" smtClean="0"/>
              <a:t>.</a:t>
            </a:r>
            <a:r>
              <a:rPr lang="zh-TW" altLang="en-US" dirty="0"/>
              <a:t>游子萱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口頭報告</a:t>
            </a:r>
            <a:r>
              <a:rPr lang="en-US" altLang="zh-TW" dirty="0" smtClean="0"/>
              <a:t>:</a:t>
            </a:r>
            <a:r>
              <a:rPr lang="zh-TW" altLang="en-US" dirty="0" smtClean="0"/>
              <a:t>王織綾</a:t>
            </a:r>
            <a:r>
              <a:rPr lang="en-US" altLang="zh-TW" dirty="0" smtClean="0"/>
              <a:t>.</a:t>
            </a:r>
            <a:r>
              <a:rPr lang="zh-TW" altLang="en-US" dirty="0" smtClean="0"/>
              <a:t>吳采庭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en-US" altLang="zh-TW" dirty="0" smtClean="0"/>
              <a:t>Word</a:t>
            </a:r>
            <a:r>
              <a:rPr lang="zh-TW" altLang="en-US" dirty="0" smtClean="0"/>
              <a:t>檔</a:t>
            </a:r>
            <a:r>
              <a:rPr lang="en-US" altLang="zh-TW" dirty="0" smtClean="0"/>
              <a:t>:</a:t>
            </a:r>
            <a:r>
              <a:rPr lang="zh-TW" altLang="en-US" dirty="0" smtClean="0"/>
              <a:t>吳采庭</a:t>
            </a:r>
            <a:r>
              <a:rPr lang="en-US" altLang="zh-TW" dirty="0" smtClean="0"/>
              <a:t>.</a:t>
            </a:r>
            <a:r>
              <a:rPr lang="zh-TW" altLang="en-US" dirty="0" smtClean="0"/>
              <a:t>游子萱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文字編輯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游子萱</a:t>
            </a:r>
            <a:r>
              <a:rPr lang="en-US" altLang="zh-TW" dirty="0" smtClean="0"/>
              <a:t>.</a:t>
            </a:r>
            <a:r>
              <a:rPr lang="zh-TW" altLang="en-US" dirty="0" smtClean="0"/>
              <a:t>王織綾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攝影</a:t>
            </a:r>
            <a:r>
              <a:rPr lang="en-US" altLang="zh-TW" dirty="0" smtClean="0"/>
              <a:t>:</a:t>
            </a:r>
            <a:r>
              <a:rPr lang="zh-TW" altLang="en-US" dirty="0" smtClean="0"/>
              <a:t>陳鈺淳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89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謝謝觀賞</a:t>
            </a:r>
            <a:endParaRPr lang="zh-TW" altLang="en-US" sz="7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429000"/>
            <a:ext cx="8147248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貼心小</a:t>
            </a:r>
            <a:r>
              <a:rPr lang="zh-TW" altLang="en-US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叮嚀 </a:t>
            </a:r>
            <a:r>
              <a:rPr lang="en-US" altLang="zh-TW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:</a:t>
            </a:r>
            <a:r>
              <a:rPr lang="zh-TW" altLang="en-US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 未成年</a:t>
            </a:r>
            <a:r>
              <a:rPr lang="zh-TW" altLang="en-US" sz="48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請勿喝酒 </a:t>
            </a:r>
            <a:endParaRPr lang="en-US" altLang="zh-TW" sz="4800" b="1" dirty="0" smtClean="0">
              <a:ln>
                <a:solidFill>
                  <a:srgbClr val="0000FF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1   </a:t>
            </a:r>
            <a:r>
              <a:rPr lang="zh-TW" altLang="en-US" dirty="0" smtClean="0"/>
              <a:t>金車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43808" y="1628800"/>
            <a:ext cx="3394720" cy="4525963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zh-TW" altLang="en-US" dirty="0" smtClean="0"/>
              <a:t>基本介紹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歷史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企業發展面向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 smtClean="0"/>
              <a:t>分布</a:t>
            </a:r>
            <a:endParaRPr lang="en-US" altLang="zh-TW" dirty="0" smtClean="0"/>
          </a:p>
          <a:p>
            <a:pPr>
              <a:buClr>
                <a:srgbClr val="002060"/>
              </a:buClr>
            </a:pPr>
            <a:r>
              <a:rPr lang="zh-TW" altLang="en-US" dirty="0"/>
              <a:t>事件</a:t>
            </a:r>
          </a:p>
        </p:txBody>
      </p:sp>
    </p:spTree>
    <p:extLst>
      <p:ext uri="{BB962C8B-B14F-4D97-AF65-F5344CB8AC3E}">
        <p14:creationId xmlns:p14="http://schemas.microsoft.com/office/powerpoint/2010/main" val="10851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88913"/>
            <a:ext cx="8855075" cy="1152525"/>
          </a:xfrm>
        </p:spPr>
        <p:txBody>
          <a:bodyPr/>
          <a:lstStyle/>
          <a:p>
            <a:r>
              <a:rPr lang="zh-TW" altLang="en-US" sz="5400" b="1" dirty="0">
                <a:ln>
                  <a:solidFill>
                    <a:schemeClr val="accent1"/>
                  </a:solidFill>
                </a:ln>
                <a:solidFill>
                  <a:srgbClr val="FFC000"/>
                </a:solidFill>
                <a:ea typeface="標楷體" pitchFamily="65" charset="-120"/>
              </a:rPr>
              <a:t>金車</a:t>
            </a:r>
            <a:r>
              <a:rPr lang="zh-TW" altLang="en-US" dirty="0"/>
              <a:t>基本介紹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738" y="1268413"/>
            <a:ext cx="5148262" cy="5589587"/>
          </a:xfrm>
        </p:spPr>
        <p:txBody>
          <a:bodyPr/>
          <a:lstStyle/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Ø"/>
            </a:pPr>
            <a:r>
              <a:rPr lang="en-US" altLang="zh-TW" dirty="0">
                <a:solidFill>
                  <a:schemeClr val="tx1"/>
                </a:solidFill>
              </a:rPr>
              <a:t>1979</a:t>
            </a:r>
            <a:r>
              <a:rPr lang="zh-TW" altLang="en-US" dirty="0">
                <a:solidFill>
                  <a:schemeClr val="tx1"/>
                </a:solidFill>
              </a:rPr>
              <a:t>年成立</a:t>
            </a:r>
          </a:p>
          <a:p>
            <a:pPr algn="l">
              <a:buClr>
                <a:srgbClr val="002060"/>
              </a:buClr>
              <a:buSzPct val="95000"/>
              <a:buFont typeface="Wingdings" pitchFamily="2" charset="2"/>
              <a:buChar char="Ø"/>
            </a:pPr>
            <a:r>
              <a:rPr lang="zh-TW" altLang="en-US" dirty="0">
                <a:solidFill>
                  <a:schemeClr val="tx1"/>
                </a:solidFill>
              </a:rPr>
              <a:t>企業理念</a:t>
            </a:r>
          </a:p>
          <a:p>
            <a:pPr lvl="1" algn="l">
              <a:buClr>
                <a:srgbClr val="002060"/>
              </a:buClr>
              <a:buSzPct val="95000"/>
              <a:buFontTx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   突破創新 自我挑戰</a:t>
            </a:r>
          </a:p>
          <a:p>
            <a:pPr lvl="1" algn="l">
              <a:buClr>
                <a:srgbClr val="FFCC00"/>
              </a:buClr>
              <a:buSzPct val="95000"/>
            </a:pPr>
            <a:r>
              <a:rPr lang="zh-TW" altLang="en-US" dirty="0">
                <a:solidFill>
                  <a:schemeClr val="tx1"/>
                </a:solidFill>
              </a:rPr>
              <a:t>志成化學              </a:t>
            </a:r>
            <a:r>
              <a:rPr lang="zh-TW" altLang="en-US" dirty="0" smtClean="0">
                <a:solidFill>
                  <a:schemeClr val="tx1"/>
                </a:solidFill>
              </a:rPr>
              <a:t>   金</a:t>
            </a:r>
            <a:r>
              <a:rPr lang="zh-TW" altLang="en-US" dirty="0">
                <a:solidFill>
                  <a:schemeClr val="tx1"/>
                </a:solidFill>
              </a:rPr>
              <a:t>車飲料</a:t>
            </a:r>
          </a:p>
          <a:p>
            <a:pPr lvl="1" algn="l">
              <a:buClr>
                <a:srgbClr val="FFCC00"/>
              </a:buClr>
              <a:buSzPct val="95000"/>
            </a:pPr>
            <a:endParaRPr lang="zh-TW" altLang="en-US" dirty="0"/>
          </a:p>
          <a:p>
            <a:pPr lvl="1" algn="l">
              <a:buClr>
                <a:srgbClr val="002060"/>
              </a:buClr>
              <a:buSzPct val="95000"/>
              <a:buFontTx/>
              <a:buChar char="•"/>
            </a:pPr>
            <a:r>
              <a:rPr lang="zh-TW" altLang="en-US" dirty="0"/>
              <a:t>   </a:t>
            </a:r>
            <a:r>
              <a:rPr lang="zh-TW" altLang="en-US" dirty="0">
                <a:solidFill>
                  <a:schemeClr val="tx1"/>
                </a:solidFill>
              </a:rPr>
              <a:t>心存感激 關懷社會</a:t>
            </a:r>
          </a:p>
          <a:p>
            <a:pPr lvl="1" algn="l">
              <a:buClr>
                <a:srgbClr val="FFCC00"/>
              </a:buClr>
              <a:buSzPct val="95000"/>
            </a:pPr>
            <a:r>
              <a:rPr lang="zh-TW" altLang="en-US" dirty="0">
                <a:solidFill>
                  <a:schemeClr val="tx1"/>
                </a:solidFill>
              </a:rPr>
              <a:t>       </a:t>
            </a:r>
            <a:r>
              <a:rPr lang="zh-TW" altLang="en-US" dirty="0" smtClean="0">
                <a:solidFill>
                  <a:schemeClr val="tx1"/>
                </a:solidFill>
              </a:rPr>
              <a:t>  成立</a:t>
            </a:r>
            <a:r>
              <a:rPr lang="zh-TW" altLang="en-US" dirty="0">
                <a:solidFill>
                  <a:schemeClr val="tx1"/>
                </a:solidFill>
              </a:rPr>
              <a:t>金車教育基金會</a:t>
            </a:r>
          </a:p>
          <a:p>
            <a:pPr lvl="1" algn="l">
              <a:buClr>
                <a:srgbClr val="FFCC00"/>
              </a:buClr>
              <a:buSzPct val="95000"/>
            </a:pPr>
            <a:endParaRPr lang="zh-TW" altLang="en-US" dirty="0">
              <a:solidFill>
                <a:schemeClr val="tx1"/>
              </a:solidFill>
            </a:endParaRPr>
          </a:p>
          <a:p>
            <a:pPr lvl="1" algn="l">
              <a:buClr>
                <a:srgbClr val="002060"/>
              </a:buClr>
              <a:buSzPct val="95000"/>
              <a:buFontTx/>
              <a:buChar char="•"/>
            </a:pPr>
            <a:r>
              <a:rPr lang="zh-TW" altLang="en-US" dirty="0">
                <a:solidFill>
                  <a:schemeClr val="tx1"/>
                </a:solidFill>
              </a:rPr>
              <a:t>   放眼未來 再創佳績</a:t>
            </a:r>
          </a:p>
          <a:p>
            <a:pPr algn="l">
              <a:buClr>
                <a:srgbClr val="FFCC00"/>
              </a:buClr>
              <a:buSzPct val="95000"/>
              <a:buFont typeface="Wingdings" pitchFamily="2" charset="2"/>
              <a:buNone/>
            </a:pPr>
            <a:endParaRPr lang="en-US" altLang="zh-TW" dirty="0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6084888" y="3068638"/>
            <a:ext cx="1150937" cy="288925"/>
          </a:xfrm>
          <a:prstGeom prst="rightArrow">
            <a:avLst>
              <a:gd name="adj1" fmla="val 50000"/>
              <a:gd name="adj2" fmla="val 99588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chemeClr val="accent6"/>
              </a:solidFill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4787900" y="4653136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7177" name="Picture 9" descr="medal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2" y="1284784"/>
            <a:ext cx="3995936" cy="51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60362"/>
            <a:ext cx="7643812" cy="69215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5400" dirty="0" smtClean="0"/>
              <a:t>歷史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445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1956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年成立志成股份有限公司，專門生產環境衛生用藥。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1979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年，在桃園縣中壢市成立金車飲料廠。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1988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年，在宜蘭縣礁溪鄉成立生物科技研究發展中心。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1992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年，在桃園縣平鎮市成立食品廠。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1996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年，在宜蘭縣員山鄉設立波爾天然水廠，水產養殖中心，與日本大塚製藥合資成立金車大塚。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2008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年，在宜蘭縣員山鄉成立金車宜蘭威士忌酒廠。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2010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年，金車宜蘭威士忌酒廠成為全球風雲人氣酒廠。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2011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年，金車宜蘭威士忌酒廠奪下國際烈酒大賽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IWSC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的最佳蒸餾廠大獎。</a:t>
            </a:r>
          </a:p>
          <a:p>
            <a:pPr eaLnBrk="1" hangingPunct="1">
              <a:lnSpc>
                <a:spcPct val="80000"/>
              </a:lnSpc>
              <a:buClr>
                <a:srgbClr val="002060"/>
              </a:buClr>
            </a:pP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2012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年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2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月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10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日，金車宜蘭威士忌酒廠被英國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《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威士忌雜誌</a:t>
            </a:r>
            <a:r>
              <a:rPr lang="en-US" altLang="zh-TW" sz="2800" dirty="0" smtClean="0">
                <a:latin typeface="細明體" pitchFamily="49" charset="-120"/>
                <a:ea typeface="細明體" pitchFamily="49" charset="-120"/>
              </a:rPr>
              <a:t>》</a:t>
            </a:r>
            <a:r>
              <a:rPr lang="zh-TW" altLang="en-US" sz="2800" dirty="0" smtClean="0">
                <a:latin typeface="細明體" pitchFamily="49" charset="-120"/>
                <a:ea typeface="細明體" pitchFamily="49" charset="-120"/>
              </a:rPr>
              <a:t>遴選為世界百大酒廠</a:t>
            </a:r>
          </a:p>
        </p:txBody>
      </p:sp>
    </p:spTree>
    <p:extLst>
      <p:ext uri="{BB962C8B-B14F-4D97-AF65-F5344CB8AC3E}">
        <p14:creationId xmlns:p14="http://schemas.microsoft.com/office/powerpoint/2010/main" val="7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Rectangle 71"/>
          <p:cNvSpPr>
            <a:spLocks noChangeArrowheads="1"/>
          </p:cNvSpPr>
          <p:nvPr/>
        </p:nvSpPr>
        <p:spPr bwMode="auto">
          <a:xfrm>
            <a:off x="6606380" y="965163"/>
            <a:ext cx="1293813" cy="575481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蘭花園</a:t>
            </a:r>
          </a:p>
        </p:txBody>
      </p:sp>
      <p:sp>
        <p:nvSpPr>
          <p:cNvPr id="3075" name="Oval 15"/>
          <p:cNvSpPr>
            <a:spLocks noChangeArrowheads="1"/>
          </p:cNvSpPr>
          <p:nvPr/>
        </p:nvSpPr>
        <p:spPr bwMode="auto">
          <a:xfrm>
            <a:off x="2896394" y="2189404"/>
            <a:ext cx="2303462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6" name="Text Box 16"/>
          <p:cNvSpPr txBox="1">
            <a:spLocks noChangeArrowheads="1"/>
          </p:cNvSpPr>
          <p:nvPr/>
        </p:nvSpPr>
        <p:spPr bwMode="auto">
          <a:xfrm>
            <a:off x="3492500" y="35734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/>
          </a:p>
        </p:txBody>
      </p:sp>
      <p:sp>
        <p:nvSpPr>
          <p:cNvPr id="3077" name="Text Box 17"/>
          <p:cNvSpPr txBox="1">
            <a:spLocks noChangeArrowheads="1"/>
          </p:cNvSpPr>
          <p:nvPr/>
        </p:nvSpPr>
        <p:spPr bwMode="auto">
          <a:xfrm>
            <a:off x="3492500" y="2629727"/>
            <a:ext cx="1152525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TW" altLang="en-US" sz="3600" dirty="0"/>
              <a:t>金車</a:t>
            </a:r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354512" y="859080"/>
            <a:ext cx="1946276" cy="13335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產業觀光化</a:t>
            </a:r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679950" y="3394076"/>
            <a:ext cx="1909763" cy="1057274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/>
              <a:t>農業生技</a:t>
            </a:r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1258888" y="1628800"/>
            <a:ext cx="1800225" cy="115408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dirty="0"/>
              <a:t>化工業</a:t>
            </a:r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1980406" y="3263106"/>
            <a:ext cx="1368425" cy="9350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/>
              <a:t>飲料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468313" y="719112"/>
            <a:ext cx="3024187" cy="792163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 smtClean="0"/>
              <a:t>志成股份有限公司</a:t>
            </a:r>
            <a:endParaRPr lang="zh-TW" altLang="en-US" sz="2800" dirty="0"/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398463" y="3449637"/>
            <a:ext cx="1511746" cy="577850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伯朗咖啡</a:t>
            </a:r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 rot="10800000">
            <a:off x="-19050" y="4451350"/>
            <a:ext cx="2952750" cy="1582737"/>
          </a:xfrm>
          <a:prstGeom prst="wedgeRoundRectCallout">
            <a:avLst>
              <a:gd name="adj1" fmla="val 25667"/>
              <a:gd name="adj2" fmla="val 72361"/>
              <a:gd name="adj3" fmla="val 16667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/>
              <a:t>金車子公司</a:t>
            </a:r>
          </a:p>
          <a:p>
            <a:pPr eaLnBrk="1" hangingPunct="1"/>
            <a:r>
              <a:rPr lang="zh-TW" altLang="en-US" sz="2800" dirty="0"/>
              <a:t>罐裝咖啡市場的領導品牌</a:t>
            </a:r>
          </a:p>
        </p:txBody>
      </p: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5376068" y="4751389"/>
            <a:ext cx="3600450" cy="574676"/>
          </a:xfrm>
          <a:prstGeom prst="wedgeRoundRectCallout">
            <a:avLst>
              <a:gd name="adj1" fmla="val -57890"/>
              <a:gd name="adj2" fmla="val 69853"/>
              <a:gd name="adj3" fmla="val 16667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800" dirty="0" smtClean="0"/>
              <a:t>1982</a:t>
            </a:r>
            <a:r>
              <a:rPr lang="zh-TW" altLang="en-US" sz="2800" dirty="0" smtClean="0"/>
              <a:t>年稱霸飲料市場</a:t>
            </a:r>
            <a:endParaRPr lang="zh-TW" altLang="en-US" sz="2800" dirty="0"/>
          </a:p>
        </p:txBody>
      </p:sp>
      <p:sp>
        <p:nvSpPr>
          <p:cNvPr id="6186" name="AutoShape 42"/>
          <p:cNvSpPr>
            <a:spLocks noChangeArrowheads="1"/>
          </p:cNvSpPr>
          <p:nvPr/>
        </p:nvSpPr>
        <p:spPr bwMode="auto">
          <a:xfrm rot="10800000">
            <a:off x="2723357" y="5716788"/>
            <a:ext cx="5437185" cy="1080095"/>
          </a:xfrm>
          <a:prstGeom prst="wedgeRoundRectCallout">
            <a:avLst>
              <a:gd name="adj1" fmla="val 37201"/>
              <a:gd name="adj2" fmla="val 89884"/>
              <a:gd name="adj3" fmla="val 16667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/>
              <a:t>品牌精神：以追求卓越與堅持創新的理念，發展各種生活飲品</a:t>
            </a:r>
          </a:p>
        </p:txBody>
      </p:sp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6923086" y="3263106"/>
            <a:ext cx="1620465" cy="608608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/>
              <a:t>金車生技</a:t>
            </a:r>
          </a:p>
        </p:txBody>
      </p:sp>
      <p:sp>
        <p:nvSpPr>
          <p:cNvPr id="6190" name="Rectangle 46"/>
          <p:cNvSpPr>
            <a:spLocks noChangeArrowheads="1"/>
          </p:cNvSpPr>
          <p:nvPr/>
        </p:nvSpPr>
        <p:spPr bwMode="auto">
          <a:xfrm>
            <a:off x="6787105" y="4027487"/>
            <a:ext cx="1565773" cy="684212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/>
              <a:t>台灣花卉</a:t>
            </a:r>
          </a:p>
        </p:txBody>
      </p:sp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5268118" y="2612646"/>
            <a:ext cx="3816349" cy="576262"/>
          </a:xfrm>
          <a:prstGeom prst="wedgeRoundRectCallout">
            <a:avLst>
              <a:gd name="adj1" fmla="val -36006"/>
              <a:gd name="adj2" fmla="val 97805"/>
              <a:gd name="adj3" fmla="val 16667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眼見生技產業前途看好</a:t>
            </a:r>
          </a:p>
        </p:txBody>
      </p:sp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6509789" y="1851820"/>
            <a:ext cx="1843089" cy="601661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威士忌酒廠</a:t>
            </a:r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6429374" y="211355"/>
            <a:ext cx="1225550" cy="647725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/>
              <a:t>養蝦場</a:t>
            </a:r>
          </a:p>
        </p:txBody>
      </p:sp>
      <p:sp>
        <p:nvSpPr>
          <p:cNvPr id="6209" name="Rectangle 65"/>
          <p:cNvSpPr>
            <a:spLocks noChangeArrowheads="1"/>
          </p:cNvSpPr>
          <p:nvPr/>
        </p:nvSpPr>
        <p:spPr bwMode="auto">
          <a:xfrm>
            <a:off x="6364035" y="198655"/>
            <a:ext cx="1988843" cy="2254826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/>
              <a:t>觀光工廠</a:t>
            </a:r>
          </a:p>
        </p:txBody>
      </p:sp>
      <p:sp>
        <p:nvSpPr>
          <p:cNvPr id="3106" name="Text Box 72"/>
          <p:cNvSpPr txBox="1">
            <a:spLocks noChangeArrowheads="1"/>
          </p:cNvSpPr>
          <p:nvPr/>
        </p:nvSpPr>
        <p:spPr bwMode="auto">
          <a:xfrm>
            <a:off x="127918" y="61912"/>
            <a:ext cx="3959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/>
              <a:t>金車企業發展面向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3204369" y="4668042"/>
            <a:ext cx="1981200" cy="576263"/>
          </a:xfrm>
          <a:prstGeom prst="rect">
            <a:avLst/>
          </a:prstGeom>
          <a:solidFill>
            <a:srgbClr val="C0E9B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/>
              <a:t>金車飲料廠</a:t>
            </a:r>
          </a:p>
        </p:txBody>
      </p:sp>
    </p:spTree>
    <p:extLst>
      <p:ext uri="{BB962C8B-B14F-4D97-AF65-F5344CB8AC3E}">
        <p14:creationId xmlns:p14="http://schemas.microsoft.com/office/powerpoint/2010/main" val="382217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" grpId="0" animBg="1"/>
      <p:bldP spid="6162" grpId="0" animBg="1"/>
      <p:bldP spid="6163" grpId="0" animBg="1"/>
      <p:bldP spid="6164" grpId="0" animBg="1"/>
      <p:bldP spid="6165" grpId="0" animBg="1"/>
      <p:bldP spid="6177" grpId="0" animBg="1"/>
      <p:bldP spid="6179" grpId="0" animBg="1"/>
      <p:bldP spid="6183" grpId="0" animBg="1"/>
      <p:bldP spid="6185" grpId="0" animBg="1"/>
      <p:bldP spid="6186" grpId="0" animBg="1"/>
      <p:bldP spid="6189" grpId="0" animBg="1"/>
      <p:bldP spid="6190" grpId="0" animBg="1"/>
      <p:bldP spid="6191" grpId="0" animBg="1"/>
      <p:bldP spid="6194" grpId="0" animBg="1"/>
      <p:bldP spid="6195" grpId="0" animBg="1"/>
      <p:bldP spid="6209" grpId="0" animBg="1"/>
      <p:bldP spid="61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04825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6877050" y="908050"/>
            <a:ext cx="1871663" cy="433388"/>
          </a:xfrm>
          <a:prstGeom prst="wedgeRoundRectCallout">
            <a:avLst>
              <a:gd name="adj1" fmla="val -64079"/>
              <a:gd name="adj2" fmla="val -65384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大里遊客中心</a:t>
            </a:r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2987675" y="1484313"/>
            <a:ext cx="1871663" cy="433387"/>
          </a:xfrm>
          <a:prstGeom prst="wedgeRoundRectCallout">
            <a:avLst>
              <a:gd name="adj1" fmla="val 61537"/>
              <a:gd name="adj2" fmla="val 97620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頭城咖啡城堡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6516688" y="1844675"/>
            <a:ext cx="2159000" cy="433388"/>
          </a:xfrm>
          <a:prstGeom prst="wedgeRoundRectCallout">
            <a:avLst>
              <a:gd name="adj1" fmla="val -62722"/>
              <a:gd name="adj2" fmla="val -28023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外澳遊客服務區</a:t>
            </a: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6516688" y="2708275"/>
            <a:ext cx="1871662" cy="433388"/>
          </a:xfrm>
          <a:prstGeom prst="wedgeRoundRectCallout">
            <a:avLst>
              <a:gd name="adj1" fmla="val -77481"/>
              <a:gd name="adj2" fmla="val 7509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蘭陽博物館</a:t>
            </a: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6084888" y="3789363"/>
            <a:ext cx="1871662" cy="433387"/>
          </a:xfrm>
          <a:prstGeom prst="wedgeRoundRectCallout">
            <a:avLst>
              <a:gd name="adj1" fmla="val -95463"/>
              <a:gd name="adj2" fmla="val -82602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礁溪</a:t>
            </a:r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1979613" y="3213100"/>
            <a:ext cx="1871662" cy="433388"/>
          </a:xfrm>
          <a:prstGeom prst="wedgeRoundRectCallout">
            <a:avLst>
              <a:gd name="adj1" fmla="val 75444"/>
              <a:gd name="adj2" fmla="val 203116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宜蘭大學</a:t>
            </a:r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6011863" y="4581525"/>
            <a:ext cx="1871662" cy="433388"/>
          </a:xfrm>
          <a:prstGeom prst="wedgeRoundRectCallout">
            <a:avLst>
              <a:gd name="adj1" fmla="val -99620"/>
              <a:gd name="adj2" fmla="val 22528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/>
              <a:t>新月廣場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79388" y="188913"/>
            <a:ext cx="48244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2060"/>
              </a:buClr>
              <a:buSzPct val="95000"/>
              <a:buFont typeface="Wingdings" pitchFamily="2" charset="2"/>
              <a:buChar char="u"/>
            </a:pPr>
            <a:r>
              <a:rPr lang="zh-TW" altLang="en-US" sz="4400" dirty="0"/>
              <a:t>宜蘭分布位置</a:t>
            </a:r>
          </a:p>
        </p:txBody>
      </p:sp>
    </p:spTree>
    <p:extLst>
      <p:ext uri="{BB962C8B-B14F-4D97-AF65-F5344CB8AC3E}">
        <p14:creationId xmlns:p14="http://schemas.microsoft.com/office/powerpoint/2010/main" val="28914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8964613" cy="792163"/>
          </a:xfrm>
        </p:spPr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最強的</a:t>
            </a:r>
            <a:r>
              <a:rPr lang="zh-TW" altLang="en-US" b="1" dirty="0">
                <a:ln>
                  <a:solidFill>
                    <a:srgbClr val="0070C0"/>
                  </a:solidFill>
                </a:ln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逆勢行銷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----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金車毒奶事件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1268413"/>
            <a:ext cx="4537075" cy="5256212"/>
          </a:xfrm>
        </p:spPr>
        <p:txBody>
          <a:bodyPr/>
          <a:lstStyle/>
          <a:p>
            <a:pPr marL="609600" indent="-609600" algn="l">
              <a:buClr>
                <a:srgbClr val="002060"/>
              </a:buClr>
              <a:buSzPct val="95000"/>
              <a:buFont typeface="Wingdings" panose="05000000000000000000" pitchFamily="2" charset="2"/>
              <a:buChar char="u"/>
            </a:pPr>
            <a:r>
              <a:rPr lang="zh-TW" altLang="en-US" b="1" dirty="0">
                <a:solidFill>
                  <a:schemeClr val="tx1"/>
                </a:solidFill>
              </a:rPr>
              <a:t>流程</a:t>
            </a:r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r>
              <a:rPr lang="zh-TW" altLang="en-US" b="1" dirty="0">
                <a:solidFill>
                  <a:schemeClr val="tx1"/>
                </a:solidFill>
              </a:rPr>
              <a:t>發現原因</a:t>
            </a:r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zh-TW" altLang="en-US" b="1" dirty="0"/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r>
              <a:rPr lang="zh-TW" altLang="en-US" b="1" dirty="0">
                <a:solidFill>
                  <a:schemeClr val="tx1"/>
                </a:solidFill>
              </a:rPr>
              <a:t>全面處理</a:t>
            </a:r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zh-TW" altLang="en-US" b="1" dirty="0"/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r>
              <a:rPr lang="zh-TW" altLang="en-US" b="1" dirty="0" smtClean="0">
                <a:solidFill>
                  <a:schemeClr val="tx1"/>
                </a:solidFill>
              </a:rPr>
              <a:t>  後續</a:t>
            </a:r>
            <a:endParaRPr lang="zh-TW" altLang="en-US" b="1" dirty="0">
              <a:solidFill>
                <a:schemeClr val="tx1"/>
              </a:solidFill>
            </a:endParaRPr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zh-TW" altLang="en-US" b="1" dirty="0"/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r>
              <a:rPr lang="zh-TW" altLang="en-US" b="1" dirty="0" smtClean="0">
                <a:solidFill>
                  <a:schemeClr val="tx1"/>
                </a:solidFill>
              </a:rPr>
              <a:t>  影響</a:t>
            </a:r>
            <a:endParaRPr lang="zh-TW" altLang="en-US" b="1" dirty="0">
              <a:solidFill>
                <a:schemeClr val="tx1"/>
              </a:solidFill>
            </a:endParaRPr>
          </a:p>
          <a:p>
            <a:pPr marL="609600" indent="-609600"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en-US" altLang="zh-TW" dirty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268538" y="2420938"/>
            <a:ext cx="358775" cy="576262"/>
          </a:xfrm>
          <a:prstGeom prst="downArrow">
            <a:avLst>
              <a:gd name="adj1" fmla="val 50000"/>
              <a:gd name="adj2" fmla="val 40155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2268538" y="3644900"/>
            <a:ext cx="360362" cy="576263"/>
          </a:xfrm>
          <a:prstGeom prst="downArrow">
            <a:avLst>
              <a:gd name="adj1" fmla="val 50000"/>
              <a:gd name="adj2" fmla="val 39978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2266951" y="4868863"/>
            <a:ext cx="360362" cy="576262"/>
          </a:xfrm>
          <a:prstGeom prst="downArrow">
            <a:avLst>
              <a:gd name="adj1" fmla="val 50000"/>
              <a:gd name="adj2" fmla="val 39978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643438" y="1341438"/>
            <a:ext cx="4103687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002060"/>
              </a:buClr>
              <a:buSzPct val="95000"/>
              <a:buFont typeface="Wingdings" panose="05000000000000000000" pitchFamily="2" charset="2"/>
              <a:buChar char="u"/>
            </a:pPr>
            <a:r>
              <a:rPr lang="zh-TW" altLang="en-US" sz="3200" b="1" dirty="0"/>
              <a:t>事件核心理念</a:t>
            </a:r>
          </a:p>
          <a:p>
            <a:pPr lvl="1">
              <a:spcBef>
                <a:spcPct val="50000"/>
              </a:spcBef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sz="3200" b="1" dirty="0"/>
              <a:t>使消費者安心</a:t>
            </a:r>
          </a:p>
          <a:p>
            <a:pPr lvl="1">
              <a:spcBef>
                <a:spcPct val="50000"/>
              </a:spcBef>
              <a:buClr>
                <a:srgbClr val="0070C0"/>
              </a:buClr>
              <a:buSzPct val="95000"/>
              <a:buFont typeface="Wingdings" pitchFamily="2" charset="2"/>
              <a:buChar char="Ø"/>
            </a:pPr>
            <a:r>
              <a:rPr lang="zh-TW" altLang="en-US" sz="3200" b="1" dirty="0"/>
              <a:t>維護消費者健康   </a:t>
            </a:r>
            <a:r>
              <a:rPr lang="zh-TW" altLang="en-US" sz="3200" dirty="0"/>
              <a:t> 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SzPct val="95000"/>
              <a:buFont typeface="Wingdings" pitchFamily="2" charset="2"/>
              <a:buChar char="Ø"/>
            </a:pPr>
            <a:endParaRPr lang="zh-TW" altLang="en-US" sz="3200" dirty="0"/>
          </a:p>
          <a:p>
            <a:pPr>
              <a:spcBef>
                <a:spcPct val="50000"/>
              </a:spcBef>
              <a:buClr>
                <a:schemeClr val="folHlink"/>
              </a:buClr>
              <a:buSzPct val="95000"/>
              <a:buFont typeface="Wingdings" pitchFamily="2" charset="2"/>
              <a:buNone/>
            </a:pPr>
            <a:endParaRPr lang="zh-TW" altLang="en-US" sz="3200" dirty="0"/>
          </a:p>
          <a:p>
            <a:pPr>
              <a:spcBef>
                <a:spcPct val="50000"/>
              </a:spcBef>
              <a:buClr>
                <a:schemeClr val="folHlink"/>
              </a:buClr>
              <a:buSzPct val="95000"/>
              <a:buFont typeface="Wingdings" pitchFamily="2" charset="2"/>
              <a:buChar char="u"/>
            </a:pPr>
            <a:endParaRPr lang="zh-TW" altLang="en-US" sz="3200" dirty="0"/>
          </a:p>
          <a:p>
            <a:pPr>
              <a:spcBef>
                <a:spcPct val="50000"/>
              </a:spcBef>
              <a:buClr>
                <a:schemeClr val="folHlink"/>
              </a:buClr>
              <a:buSzPct val="95000"/>
              <a:buFont typeface="Wingdings" pitchFamily="2" charset="2"/>
              <a:buChar char="u"/>
            </a:pPr>
            <a:endParaRPr lang="zh-TW" altLang="en-US" sz="3200" dirty="0"/>
          </a:p>
          <a:p>
            <a:pPr>
              <a:spcBef>
                <a:spcPct val="50000"/>
              </a:spcBef>
              <a:buClr>
                <a:schemeClr val="folHlink"/>
              </a:buClr>
              <a:buSzPct val="95000"/>
              <a:buFont typeface="Wingdings" pitchFamily="2" charset="2"/>
              <a:buChar char="u"/>
            </a:pPr>
            <a:endParaRPr lang="en-US" altLang="zh-TW" sz="3200" dirty="0"/>
          </a:p>
        </p:txBody>
      </p:sp>
      <p:sp>
        <p:nvSpPr>
          <p:cNvPr id="205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61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63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2064" name="Picture 16" descr="48d79e6c417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46405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1106</Words>
  <Application>Microsoft Office PowerPoint</Application>
  <PresentationFormat>如螢幕大小 (4:3)</PresentationFormat>
  <Paragraphs>201</Paragraphs>
  <Slides>34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金車之「醉」</vt:lpstr>
      <vt:lpstr>流程圖</vt:lpstr>
      <vt:lpstr>動機</vt:lpstr>
      <vt:lpstr>Part 1   金車</vt:lpstr>
      <vt:lpstr>金車基本介紹</vt:lpstr>
      <vt:lpstr>歷史</vt:lpstr>
      <vt:lpstr>PowerPoint 簡報</vt:lpstr>
      <vt:lpstr>PowerPoint 簡報</vt:lpstr>
      <vt:lpstr>最強的逆勢行銷----金車毒奶事件</vt:lpstr>
      <vt:lpstr>原因</vt:lpstr>
      <vt:lpstr>處理</vt:lpstr>
      <vt:lpstr>後續</vt:lpstr>
      <vt:lpstr>影響</vt:lpstr>
      <vt:lpstr>Part  2   威士忌酒廠</vt:lpstr>
      <vt:lpstr>酒廠介紹</vt:lpstr>
      <vt:lpstr>交通</vt:lpstr>
      <vt:lpstr>動線規劃</vt:lpstr>
      <vt:lpstr>第一站 會議中心演藝廳</vt:lpstr>
      <vt:lpstr>第二站 威士忌蒸餾   熟成一廠</vt:lpstr>
      <vt:lpstr>第三站 金車酒堡</vt:lpstr>
      <vt:lpstr>威士忌簡介</vt:lpstr>
      <vt:lpstr>釀酒的大功臣   ──橡木桶</vt:lpstr>
      <vt:lpstr>製酒過程</vt:lpstr>
      <vt:lpstr>發芽</vt:lpstr>
      <vt:lpstr>糖化</vt:lpstr>
      <vt:lpstr>發酵</vt:lpstr>
      <vt:lpstr>發酵</vt:lpstr>
      <vt:lpstr>蒸餾</vt:lpstr>
      <vt:lpstr>裝瓶</vt:lpstr>
      <vt:lpstr>獲獎紀錄</vt:lpstr>
      <vt:lpstr>後續發展</vt:lpstr>
      <vt:lpstr>心得</vt:lpstr>
      <vt:lpstr>分工項目</vt:lpstr>
      <vt:lpstr>謝謝觀賞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金車威士忌酒廠</dc:title>
  <dc:creator>meg</dc:creator>
  <cp:lastModifiedBy>meg</cp:lastModifiedBy>
  <cp:revision>61</cp:revision>
  <dcterms:created xsi:type="dcterms:W3CDTF">2014-08-10T08:09:30Z</dcterms:created>
  <dcterms:modified xsi:type="dcterms:W3CDTF">2014-08-28T10:20:53Z</dcterms:modified>
</cp:coreProperties>
</file>