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Microsoft JhengHei" panose="020B0604030504040204" pitchFamily="34" charset="-120"/>
      <p:regular r:id="rId24"/>
      <p:bold r:id="rId25"/>
    </p:embeddedFont>
    <p:embeddedFont>
      <p:font typeface="Economica" panose="020B0604020202020204" charset="0"/>
      <p:regular r:id="rId26"/>
      <p:bold r:id="rId27"/>
      <p:italic r:id="rId28"/>
      <p:boldItalic r:id="rId29"/>
    </p:embeddedFont>
    <p:embeddedFont>
      <p:font typeface="Open Sans" panose="020B0604020202020204" charset="0"/>
      <p:regular r:id="rId30"/>
      <p:bold r:id="rId31"/>
      <p:italic r:id="rId32"/>
      <p:boldItalic r:id="rId33"/>
    </p:embeddedFont>
    <p:embeddedFont>
      <p:font typeface="Microsoft Yahei" panose="020B0503020204020204" pitchFamily="34" charset="-122"/>
      <p:regular r:id="rId34"/>
      <p:bold r:id="rId35"/>
    </p:embeddedFont>
    <p:embeddedFont>
      <p:font typeface="PMingLiu" panose="02020500000000000000" pitchFamily="18" charset="-12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18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684327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17660b7c4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17660b7c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1200">
                <a:solidFill>
                  <a:srgbClr val="363636"/>
                </a:solidFill>
                <a:latin typeface="Microsoft JhengHei"/>
                <a:ea typeface="Microsoft JhengHei"/>
                <a:cs typeface="Microsoft JhengHei"/>
                <a:sym typeface="Microsoft JhengHei"/>
              </a:rPr>
              <a:t>可在「森產館」瞭解太平山當初伐木，集材、運材與貯木等林業的情景。還原當年的林場樣貌</a:t>
            </a:r>
            <a:endParaRPr sz="1200">
              <a:solidFill>
                <a:srgbClr val="363636"/>
              </a:solidFill>
              <a:latin typeface="Microsoft JhengHei"/>
              <a:ea typeface="Microsoft JhengHei"/>
              <a:cs typeface="Microsoft JhengHei"/>
              <a:sym typeface="Microsoft JhengHei"/>
            </a:endParaRPr>
          </a:p>
          <a:p>
            <a:pPr marL="0" lvl="0" indent="0" algn="l" rtl="0">
              <a:spcBef>
                <a:spcPts val="0"/>
              </a:spcBef>
              <a:spcAft>
                <a:spcPts val="0"/>
              </a:spcAft>
              <a:buClr>
                <a:schemeClr val="dk1"/>
              </a:buClr>
              <a:buSzPts val="1100"/>
              <a:buFont typeface="Arial"/>
              <a:buNone/>
            </a:pPr>
            <a:r>
              <a:rPr lang="zh-TW" sz="1200">
                <a:solidFill>
                  <a:srgbClr val="363636"/>
                </a:solidFill>
                <a:latin typeface="Microsoft JhengHei"/>
                <a:ea typeface="Microsoft JhengHei"/>
                <a:cs typeface="Microsoft JhengHei"/>
                <a:sym typeface="Microsoft JhengHei"/>
              </a:rPr>
              <a:t>      呈現特殊環境下木材的運送原理</a:t>
            </a:r>
            <a:endParaRPr sz="1200">
              <a:solidFill>
                <a:srgbClr val="363636"/>
              </a:solidFill>
              <a:latin typeface="Microsoft JhengHei"/>
              <a:ea typeface="Microsoft JhengHei"/>
              <a:cs typeface="Microsoft JhengHei"/>
              <a:sym typeface="Microsoft JhengHei"/>
            </a:endParaRPr>
          </a:p>
          <a:p>
            <a:pPr marL="0" lvl="0" indent="0" algn="l" rtl="0">
              <a:spcBef>
                <a:spcPts val="0"/>
              </a:spcBef>
              <a:spcAft>
                <a:spcPts val="0"/>
              </a:spcAft>
              <a:buClr>
                <a:schemeClr val="dk1"/>
              </a:buClr>
              <a:buSzPts val="1100"/>
              <a:buFont typeface="Arial"/>
              <a:buNone/>
            </a:pPr>
            <a:r>
              <a:rPr lang="zh-TW" sz="1200">
                <a:solidFill>
                  <a:srgbClr val="363636"/>
                </a:solidFill>
                <a:latin typeface="Microsoft JhengHei"/>
                <a:ea typeface="Microsoft JhengHei"/>
                <a:cs typeface="Microsoft JhengHei"/>
                <a:sym typeface="Microsoft JhengHei"/>
              </a:rPr>
              <a:t>             以及先人伐木的智慧</a:t>
            </a:r>
            <a:endParaRPr sz="1200">
              <a:solidFill>
                <a:schemeClr val="dk1"/>
              </a:solidFill>
              <a:latin typeface="Microsoft JhengHei"/>
              <a:ea typeface="Microsoft JhengHei"/>
              <a:cs typeface="Microsoft JhengHei"/>
              <a:sym typeface="Microsoft JhengHei"/>
            </a:endParaRPr>
          </a:p>
          <a:p>
            <a:pPr marL="0" lvl="0" indent="0" algn="l" rtl="0">
              <a:spcBef>
                <a:spcPts val="0"/>
              </a:spcBef>
              <a:spcAft>
                <a:spcPts val="0"/>
              </a:spcAft>
              <a:buNone/>
            </a:pPr>
            <a:endParaRPr sz="1200">
              <a:solidFill>
                <a:srgbClr val="363636"/>
              </a:solidFill>
              <a:latin typeface="Microsoft JhengHei"/>
              <a:ea typeface="Microsoft JhengHei"/>
              <a:cs typeface="Microsoft JhengHei"/>
              <a:sym typeface="Microsoft JhengHei"/>
            </a:endParaRPr>
          </a:p>
          <a:p>
            <a:pPr marL="0" lvl="0" indent="0" algn="l" rtl="0">
              <a:spcBef>
                <a:spcPts val="0"/>
              </a:spcBef>
              <a:spcAft>
                <a:spcPts val="0"/>
              </a:spcAft>
              <a:buNone/>
            </a:pPr>
            <a:endParaRPr sz="1600" b="1">
              <a:latin typeface="Microsoft JhengHei"/>
              <a:ea typeface="Microsoft JhengHei"/>
              <a:cs typeface="Microsoft JhengHei"/>
              <a:sym typeface="Microsoft JhengHe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277012062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27701206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17660b7c4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17660b7c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cde980fb2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cde980fb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TW" sz="1200">
                <a:solidFill>
                  <a:srgbClr val="363636"/>
                </a:solidFill>
                <a:highlight>
                  <a:schemeClr val="lt1"/>
                </a:highlight>
                <a:latin typeface="Microsoft JhengHei"/>
                <a:ea typeface="Microsoft JhengHei"/>
                <a:cs typeface="Microsoft JhengHei"/>
                <a:sym typeface="Microsoft JhengHei"/>
              </a:rPr>
              <a:t>1.太平山林場於 1915 年 11 月開始伐木作業，太平山事業區早期生產之木材均藉由蘭陽溪水放流至平地河段撈集貯存。</a:t>
            </a:r>
            <a:endParaRPr sz="1200">
              <a:solidFill>
                <a:srgbClr val="363636"/>
              </a:solidFill>
              <a:highlight>
                <a:schemeClr val="lt1"/>
              </a:highlight>
              <a:latin typeface="Microsoft JhengHei"/>
              <a:ea typeface="Microsoft JhengHei"/>
              <a:cs typeface="Microsoft JhengHei"/>
              <a:sym typeface="Microsoft JhengHei"/>
            </a:endParaRPr>
          </a:p>
          <a:p>
            <a:pPr marL="0" lvl="0" indent="0" algn="l" rtl="0">
              <a:lnSpc>
                <a:spcPct val="115000"/>
              </a:lnSpc>
              <a:spcBef>
                <a:spcPts val="1600"/>
              </a:spcBef>
              <a:spcAft>
                <a:spcPts val="0"/>
              </a:spcAft>
              <a:buClr>
                <a:schemeClr val="dk1"/>
              </a:buClr>
              <a:buSzPts val="1100"/>
              <a:buFont typeface="Arial"/>
              <a:buNone/>
            </a:pPr>
            <a:r>
              <a:rPr lang="zh-TW" sz="1200">
                <a:solidFill>
                  <a:srgbClr val="363636"/>
                </a:solidFill>
                <a:highlight>
                  <a:schemeClr val="lt1"/>
                </a:highlight>
                <a:latin typeface="Microsoft JhengHei"/>
                <a:ea typeface="Microsoft JhengHei"/>
                <a:cs typeface="Microsoft JhengHei"/>
                <a:sym typeface="Microsoft JhengHei"/>
              </a:rPr>
              <a:t>2.太平山森林鐵路通車後，羅東成為重要的木材市場，設置了天然的貯木池和陸 上貯木場。</a:t>
            </a:r>
            <a:endParaRPr sz="1200">
              <a:solidFill>
                <a:srgbClr val="363636"/>
              </a:solidFill>
              <a:highlight>
                <a:schemeClr val="lt1"/>
              </a:highlight>
              <a:latin typeface="Microsoft JhengHei"/>
              <a:ea typeface="Microsoft JhengHei"/>
              <a:cs typeface="Microsoft JhengHei"/>
              <a:sym typeface="Microsoft JhengHei"/>
            </a:endParaRPr>
          </a:p>
          <a:p>
            <a:pPr marL="0" lvl="0" indent="0" algn="l" rtl="0">
              <a:lnSpc>
                <a:spcPct val="115000"/>
              </a:lnSpc>
              <a:spcBef>
                <a:spcPts val="1600"/>
              </a:spcBef>
              <a:spcAft>
                <a:spcPts val="1600"/>
              </a:spcAft>
              <a:buClr>
                <a:schemeClr val="dk1"/>
              </a:buClr>
              <a:buSzPts val="1100"/>
              <a:buFont typeface="Arial"/>
              <a:buNone/>
            </a:pPr>
            <a:r>
              <a:rPr lang="zh-TW" sz="1200">
                <a:solidFill>
                  <a:srgbClr val="363636"/>
                </a:solidFill>
                <a:highlight>
                  <a:schemeClr val="lt1"/>
                </a:highlight>
                <a:latin typeface="Microsoft JhengHei"/>
                <a:ea typeface="Microsoft JhengHei"/>
                <a:cs typeface="Microsoft JhengHei"/>
                <a:sym typeface="Microsoft JhengHei"/>
              </a:rPr>
              <a:t> 3.土場至竹林間的森林鐵道， 於 1921 年為配合台灣電器會社，開發電源而鋪設。 </a:t>
            </a:r>
            <a:endParaRPr sz="1200">
              <a:latin typeface="Microsoft JhengHei"/>
              <a:ea typeface="Microsoft JhengHei"/>
              <a:cs typeface="Microsoft JhengHei"/>
              <a:sym typeface="Microsoft JhengHe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cde980fb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cde980fb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27701206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27701206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cde980fb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cde980fb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cde980fb2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cde980fb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cde980fb2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cde980fb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27701206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2770120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cde980fb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cde980fb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cde980fb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cde980fb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2770f2491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2770f2491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17660b7c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17660b7c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277012062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27701206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17660b7c4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17660b7c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17660b7c4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417660b7c4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17660b7c4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17660b7c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zh-TW" sz="1200" b="1">
                <a:solidFill>
                  <a:schemeClr val="dk1"/>
                </a:solidFill>
                <a:latin typeface="Microsoft JhengHei"/>
                <a:ea typeface="Microsoft JhengHei"/>
                <a:cs typeface="Microsoft JhengHei"/>
                <a:sym typeface="Microsoft JhengHei"/>
              </a:rPr>
              <a:t>竹炭館內涵：綠建築、永續發展、竹林推廣及應用</a:t>
            </a:r>
            <a:endParaRPr sz="1200" b="1">
              <a:solidFill>
                <a:schemeClr val="dk1"/>
              </a:solidFill>
              <a:latin typeface="Microsoft JhengHei"/>
              <a:ea typeface="Microsoft JhengHei"/>
              <a:cs typeface="Microsoft JhengHei"/>
              <a:sym typeface="Microsoft JhengHe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277012062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27701206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17660b7c4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17660b7c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1200" b="1">
                <a:latin typeface="Microsoft JhengHei"/>
                <a:ea typeface="Microsoft JhengHei"/>
                <a:cs typeface="Microsoft JhengHei"/>
                <a:sym typeface="Microsoft JhengHei"/>
              </a:rPr>
              <a:t>伐木員工的家，陳設早期生活的各種擺設。</a:t>
            </a:r>
            <a:r>
              <a:rPr lang="zh-TW" sz="1400">
                <a:solidFill>
                  <a:srgbClr val="363636"/>
                </a:solidFill>
                <a:latin typeface="Microsoft Yahei"/>
                <a:ea typeface="Microsoft Yahei"/>
                <a:cs typeface="Microsoft Yahei"/>
                <a:sym typeface="Microsoft Yahei"/>
              </a:rPr>
              <a:t>「森活館」展覽內容是早期伐木員工、眷屬、居民早期在山上生活情形，這群人自稱為「林場人」</a:t>
            </a:r>
            <a:endParaRPr sz="1200" b="1">
              <a:latin typeface="Microsoft JhengHei"/>
              <a:ea typeface="Microsoft JhengHei"/>
              <a:cs typeface="Microsoft JhengHei"/>
              <a:sym typeface="Microsoft JhengHe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recreation.forest.gov.tw/NC/NC_4_1.aspx?NEC_ID=ld"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blog.xuite.net/bobowin/me/30452747-%5b+%E5%AE%9C%E8%98%AD%E7%BE%85%E6%9D%B1%E6%99%AF%E9%BB%9E+%5d+%E7%BE%85%E6%9D%B1%E6%9E%97%E6%A5%AD%E6%96%87%E5%8C%96%E5%9C%92%E5%8D%80(%E7%BE%85%E6%9D%B1%E6%9E%97%E5%A0%B4)" TargetMode="External"/><Relationship Id="rId4" Type="http://schemas.openxmlformats.org/officeDocument/2006/relationships/hyperlink" Target="http://sisy1017.pixnet.net/blog/post/106020872--%E3%80%90%E5%AE%9C%E8%98%AD%E6%99%AF%E9%BB%9E%E3%80%91%E7%BE%85%E6%9D%B1%E6%9E%97%E5%A0%B4-%E6%9E%97%E6%A5%AD%E6%96%87%E5%8C%96%E5%9C%92%E5%8D%80-~%E9%9D%9E%E5%B8%B8%E9%81%A9"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zh-TW" b="1">
                <a:solidFill>
                  <a:srgbClr val="FFFFFF"/>
                </a:solidFill>
                <a:latin typeface="Microsoft JhengHei"/>
                <a:ea typeface="Microsoft JhengHei"/>
                <a:cs typeface="Microsoft JhengHei"/>
                <a:sym typeface="Microsoft JhengHei"/>
              </a:rPr>
              <a:t>羅東林業</a:t>
            </a:r>
            <a:endParaRPr b="1">
              <a:solidFill>
                <a:srgbClr val="FFFFFF"/>
              </a:solidFill>
              <a:latin typeface="Microsoft JhengHei"/>
              <a:ea typeface="Microsoft JhengHei"/>
              <a:cs typeface="Microsoft JhengHei"/>
              <a:sym typeface="Microsoft JhengHei"/>
            </a:endParaRPr>
          </a:p>
          <a:p>
            <a:pPr marL="0" lvl="0" indent="0" algn="ctr" rtl="0">
              <a:spcBef>
                <a:spcPts val="0"/>
              </a:spcBef>
              <a:spcAft>
                <a:spcPts val="0"/>
              </a:spcAft>
              <a:buNone/>
            </a:pPr>
            <a:r>
              <a:rPr lang="zh-TW" b="1">
                <a:solidFill>
                  <a:srgbClr val="FFFFFF"/>
                </a:solidFill>
                <a:latin typeface="Microsoft JhengHei"/>
                <a:ea typeface="Microsoft JhengHei"/>
                <a:cs typeface="Microsoft JhengHei"/>
                <a:sym typeface="Microsoft JhengHei"/>
              </a:rPr>
              <a:t>文化園區</a:t>
            </a:r>
            <a:endParaRPr b="1">
              <a:solidFill>
                <a:srgbClr val="FFFFFF"/>
              </a:solidFill>
              <a:latin typeface="Microsoft JhengHei"/>
              <a:ea typeface="Microsoft JhengHei"/>
              <a:cs typeface="Microsoft JhengHei"/>
              <a:sym typeface="Microsoft JhengHei"/>
            </a:endParaRPr>
          </a:p>
        </p:txBody>
      </p:sp>
      <p:sp>
        <p:nvSpPr>
          <p:cNvPr id="63" name="Google Shape;63;p13"/>
          <p:cNvSpPr txBox="1">
            <a:spLocks noGrp="1"/>
          </p:cNvSpPr>
          <p:nvPr>
            <p:ph type="subTitle" idx="1"/>
          </p:nvPr>
        </p:nvSpPr>
        <p:spPr>
          <a:xfrm>
            <a:off x="2697000" y="3127600"/>
            <a:ext cx="38661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zh-TW" sz="1800" b="1">
                <a:solidFill>
                  <a:srgbClr val="FFFFFF"/>
                </a:solidFill>
                <a:latin typeface="Microsoft JhengHei"/>
                <a:ea typeface="Microsoft JhengHei"/>
                <a:cs typeface="Microsoft JhengHei"/>
                <a:sym typeface="Microsoft JhengHei"/>
              </a:rPr>
              <a:t>2018/08/05</a:t>
            </a:r>
            <a:endParaRPr sz="1800" b="1">
              <a:solidFill>
                <a:srgbClr val="FFFFFF"/>
              </a:solidFill>
              <a:latin typeface="Microsoft JhengHei"/>
              <a:ea typeface="Microsoft JhengHei"/>
              <a:cs typeface="Microsoft JhengHei"/>
              <a:sym typeface="Microsoft JhengHei"/>
            </a:endParaRPr>
          </a:p>
          <a:p>
            <a:pPr marL="0" lvl="0" indent="0" algn="ctr" rtl="0">
              <a:spcBef>
                <a:spcPts val="0"/>
              </a:spcBef>
              <a:spcAft>
                <a:spcPts val="0"/>
              </a:spcAft>
              <a:buNone/>
            </a:pPr>
            <a:r>
              <a:rPr lang="zh-TW" sz="1800" b="1">
                <a:solidFill>
                  <a:srgbClr val="FFFFFF"/>
                </a:solidFill>
                <a:latin typeface="Microsoft JhengHei"/>
                <a:ea typeface="Microsoft JhengHei"/>
                <a:cs typeface="Microsoft JhengHei"/>
                <a:sym typeface="Microsoft JhengHei"/>
              </a:rPr>
              <a:t>205 康頤婷 205 張書萍 205 張瑀容</a:t>
            </a:r>
            <a:endParaRPr sz="1800" b="1">
              <a:solidFill>
                <a:srgbClr val="FFFFFF"/>
              </a:solidFill>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311700" y="315925"/>
            <a:ext cx="3992400" cy="831300"/>
          </a:xfrm>
          <a:prstGeom prst="rect">
            <a:avLst/>
          </a:prstGeom>
          <a:ln w="9525" cap="flat" cmpd="sng">
            <a:solidFill>
              <a:srgbClr val="7F6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第三站：森產館</a:t>
            </a:r>
            <a:endParaRPr b="1">
              <a:latin typeface="Microsoft JhengHei"/>
              <a:ea typeface="Microsoft JhengHei"/>
              <a:cs typeface="Microsoft JhengHei"/>
              <a:sym typeface="Microsoft JhengHei"/>
            </a:endParaRPr>
          </a:p>
        </p:txBody>
      </p:sp>
      <p:pic>
        <p:nvPicPr>
          <p:cNvPr id="139" name="Google Shape;139;p22"/>
          <p:cNvPicPr preferRelativeResize="0"/>
          <p:nvPr/>
        </p:nvPicPr>
        <p:blipFill>
          <a:blip r:embed="rId3">
            <a:alphaModFix/>
          </a:blip>
          <a:stretch>
            <a:fillRect/>
          </a:stretch>
        </p:blipFill>
        <p:spPr>
          <a:xfrm>
            <a:off x="4572000" y="1963550"/>
            <a:ext cx="4321849" cy="2641674"/>
          </a:xfrm>
          <a:prstGeom prst="rect">
            <a:avLst/>
          </a:prstGeom>
          <a:noFill/>
          <a:ln>
            <a:noFill/>
          </a:ln>
        </p:spPr>
      </p:pic>
      <p:pic>
        <p:nvPicPr>
          <p:cNvPr id="140" name="Google Shape;140;p22" descr="「林場 森產館」的圖片搜尋結果"/>
          <p:cNvPicPr preferRelativeResize="0"/>
          <p:nvPr/>
        </p:nvPicPr>
        <p:blipFill rotWithShape="1">
          <a:blip r:embed="rId4">
            <a:alphaModFix/>
          </a:blip>
          <a:srcRect b="13934"/>
          <a:stretch/>
        </p:blipFill>
        <p:spPr>
          <a:xfrm>
            <a:off x="311700" y="1324788"/>
            <a:ext cx="4198750" cy="2384950"/>
          </a:xfrm>
          <a:prstGeom prst="rect">
            <a:avLst/>
          </a:prstGeom>
          <a:noFill/>
          <a:ln>
            <a:noFill/>
          </a:ln>
        </p:spPr>
      </p:pic>
      <p:sp>
        <p:nvSpPr>
          <p:cNvPr id="141" name="Google Shape;141;p22"/>
          <p:cNvSpPr txBox="1"/>
          <p:nvPr/>
        </p:nvSpPr>
        <p:spPr>
          <a:xfrm>
            <a:off x="763200" y="3887300"/>
            <a:ext cx="2701200" cy="66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TW" sz="2000" b="1">
                <a:solidFill>
                  <a:schemeClr val="dk1"/>
                </a:solidFill>
                <a:latin typeface="Microsoft JhengHei"/>
                <a:ea typeface="Microsoft JhengHei"/>
                <a:cs typeface="Microsoft JhengHei"/>
                <a:sym typeface="Microsoft JhengHei"/>
              </a:rPr>
              <a:t>▸伐木的工具及歷史 </a:t>
            </a:r>
            <a:endParaRPr sz="2000"/>
          </a:p>
        </p:txBody>
      </p:sp>
      <p:sp>
        <p:nvSpPr>
          <p:cNvPr id="142" name="Google Shape;142;p22"/>
          <p:cNvSpPr txBox="1"/>
          <p:nvPr/>
        </p:nvSpPr>
        <p:spPr>
          <a:xfrm>
            <a:off x="4818650" y="983850"/>
            <a:ext cx="3992400" cy="1056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zh-TW" sz="2000" b="1">
                <a:latin typeface="Microsoft JhengHei"/>
                <a:ea typeface="Microsoft JhengHei"/>
                <a:cs typeface="Microsoft JhengHei"/>
                <a:sym typeface="Microsoft JhengHei"/>
              </a:rPr>
              <a:t>▸</a:t>
            </a:r>
            <a:r>
              <a:rPr lang="zh-TW" sz="2000" b="1">
                <a:highlight>
                  <a:srgbClr val="FFFFFF"/>
                </a:highlight>
                <a:latin typeface="Microsoft JhengHei"/>
                <a:ea typeface="Microsoft JhengHei"/>
                <a:cs typeface="Microsoft JhengHei"/>
                <a:sym typeface="Microsoft JhengHei"/>
              </a:rPr>
              <a:t>太平山林業生產歷程</a:t>
            </a:r>
            <a:endParaRPr sz="2000" b="1">
              <a:latin typeface="Microsoft JhengHei"/>
              <a:ea typeface="Microsoft JhengHei"/>
              <a:cs typeface="Microsoft JhengHei"/>
              <a:sym typeface="Microsoft JhengHe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11700" y="315925"/>
            <a:ext cx="3918000" cy="831300"/>
          </a:xfrm>
          <a:prstGeom prst="rect">
            <a:avLst/>
          </a:prstGeom>
          <a:ln w="9525" cap="flat" cmpd="sng">
            <a:solidFill>
              <a:srgbClr val="7F6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第四站：貯木池</a:t>
            </a:r>
            <a:endParaRPr b="1">
              <a:latin typeface="Microsoft JhengHei"/>
              <a:ea typeface="Microsoft JhengHei"/>
              <a:cs typeface="Microsoft JhengHei"/>
              <a:sym typeface="Microsoft JhengHei"/>
            </a:endParaRPr>
          </a:p>
        </p:txBody>
      </p:sp>
      <p:sp>
        <p:nvSpPr>
          <p:cNvPr id="148" name="Google Shape;148;p23"/>
          <p:cNvSpPr txBox="1">
            <a:spLocks noGrp="1"/>
          </p:cNvSpPr>
          <p:nvPr>
            <p:ph type="body" idx="1"/>
          </p:nvPr>
        </p:nvSpPr>
        <p:spPr>
          <a:xfrm>
            <a:off x="311700" y="1147225"/>
            <a:ext cx="8520600" cy="373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初期：</a:t>
            </a:r>
            <a:r>
              <a:rPr lang="zh-TW" sz="2000" b="1">
                <a:solidFill>
                  <a:srgbClr val="0000FF"/>
                </a:solidFill>
                <a:latin typeface="Microsoft JhengHei"/>
                <a:ea typeface="Microsoft JhengHei"/>
                <a:cs typeface="Microsoft JhengHei"/>
                <a:sym typeface="Microsoft JhengHei"/>
              </a:rPr>
              <a:t>管流運材</a:t>
            </a:r>
            <a:r>
              <a:rPr lang="zh-TW" sz="2000" b="1">
                <a:solidFill>
                  <a:srgbClr val="000000"/>
                </a:solidFill>
                <a:latin typeface="Microsoft JhengHei"/>
                <a:ea typeface="Microsoft JhengHei"/>
                <a:cs typeface="Microsoft JhengHei"/>
                <a:sym typeface="Microsoft JhengHei"/>
              </a:rPr>
              <a:t>（蘭陽溪），建設堤堰、水閘調整水量</a:t>
            </a:r>
            <a:endParaRPr sz="2000" b="1">
              <a:solidFill>
                <a:srgbClr val="000000"/>
              </a:solidFill>
              <a:latin typeface="Microsoft JhengHei"/>
              <a:ea typeface="Microsoft JhengHei"/>
              <a:cs typeface="Microsoft JhengHei"/>
              <a:sym typeface="Microsoft JhengHei"/>
            </a:endParaRPr>
          </a:p>
          <a:p>
            <a:pPr marL="0" lvl="0" indent="0" algn="l" rtl="0">
              <a:spcBef>
                <a:spcPts val="1600"/>
              </a:spcBef>
              <a:spcAft>
                <a:spcPts val="0"/>
              </a:spcAft>
              <a:buNone/>
            </a:pPr>
            <a:r>
              <a:rPr lang="zh-TW" sz="2000" b="1">
                <a:solidFill>
                  <a:srgbClr val="000000"/>
                </a:solidFill>
                <a:latin typeface="Microsoft JhengHei"/>
                <a:ea typeface="Microsoft JhengHei"/>
                <a:cs typeface="Microsoft JhengHei"/>
                <a:sym typeface="Microsoft JhengHei"/>
              </a:rPr>
              <a:t>後期：「</a:t>
            </a:r>
            <a:r>
              <a:rPr lang="zh-TW" sz="2000" b="1">
                <a:solidFill>
                  <a:srgbClr val="0000FF"/>
                </a:solidFill>
                <a:latin typeface="Microsoft JhengHei"/>
                <a:ea typeface="Microsoft JhengHei"/>
                <a:cs typeface="Microsoft JhengHei"/>
                <a:sym typeface="Microsoft JhengHei"/>
              </a:rPr>
              <a:t>五分車</a:t>
            </a:r>
            <a:r>
              <a:rPr lang="zh-TW" sz="2000" b="1">
                <a:solidFill>
                  <a:srgbClr val="000000"/>
                </a:solidFill>
                <a:latin typeface="Microsoft JhengHei"/>
                <a:ea typeface="Microsoft JhengHei"/>
                <a:cs typeface="Microsoft JhengHei"/>
                <a:sym typeface="Microsoft JhengHei"/>
              </a:rPr>
              <a:t>」（小火車）運木</a:t>
            </a:r>
            <a:endParaRPr sz="2000" b="1">
              <a:solidFill>
                <a:srgbClr val="000000"/>
              </a:solidFill>
              <a:latin typeface="Microsoft JhengHei"/>
              <a:ea typeface="Microsoft JhengHei"/>
              <a:cs typeface="Microsoft JhengHei"/>
              <a:sym typeface="Microsoft JhengHei"/>
            </a:endParaRPr>
          </a:p>
          <a:p>
            <a:pPr marL="0" lvl="0" indent="0" algn="l" rtl="0">
              <a:spcBef>
                <a:spcPts val="1600"/>
              </a:spcBef>
              <a:spcAft>
                <a:spcPts val="0"/>
              </a:spcAft>
              <a:buNone/>
            </a:pPr>
            <a:r>
              <a:rPr lang="zh-TW" sz="2000" b="1">
                <a:solidFill>
                  <a:srgbClr val="000000"/>
                </a:solidFill>
                <a:latin typeface="Microsoft JhengHei"/>
                <a:ea typeface="Microsoft JhengHei"/>
                <a:cs typeface="Microsoft JhengHei"/>
                <a:sym typeface="Microsoft JhengHei"/>
              </a:rPr>
              <a:t>▸缺點</a:t>
            </a:r>
            <a:endParaRPr sz="2000" b="1">
              <a:solidFill>
                <a:srgbClr val="000000"/>
              </a:solidFill>
              <a:latin typeface="Microsoft JhengHei"/>
              <a:ea typeface="Microsoft JhengHei"/>
              <a:cs typeface="Microsoft JhengHei"/>
              <a:sym typeface="Microsoft JhengHei"/>
            </a:endParaRPr>
          </a:p>
          <a:p>
            <a:pPr marL="0" lvl="0" indent="0" algn="l" rtl="0">
              <a:spcBef>
                <a:spcPts val="1600"/>
              </a:spcBef>
              <a:spcAft>
                <a:spcPts val="0"/>
              </a:spcAft>
              <a:buNone/>
            </a:pPr>
            <a:r>
              <a:rPr lang="zh-TW" sz="2000" b="1">
                <a:solidFill>
                  <a:srgbClr val="000000"/>
                </a:solidFill>
                <a:latin typeface="Microsoft JhengHei"/>
                <a:ea typeface="Microsoft JhengHei"/>
                <a:cs typeface="Microsoft JhengHei"/>
                <a:sym typeface="Microsoft JhengHei"/>
              </a:rPr>
              <a:t>   ①木材放水中流動，</a:t>
            </a:r>
            <a:endParaRPr sz="2000" b="1">
              <a:solidFill>
                <a:srgbClr val="000000"/>
              </a:solidFill>
              <a:latin typeface="Microsoft JhengHei"/>
              <a:ea typeface="Microsoft JhengHei"/>
              <a:cs typeface="Microsoft JhengHei"/>
              <a:sym typeface="Microsoft JhengHei"/>
            </a:endParaRPr>
          </a:p>
          <a:p>
            <a:pPr marL="0" lvl="0" indent="457200" algn="l" rtl="0">
              <a:spcBef>
                <a:spcPts val="0"/>
              </a:spcBef>
              <a:spcAft>
                <a:spcPts val="0"/>
              </a:spcAft>
              <a:buClr>
                <a:schemeClr val="dk1"/>
              </a:buClr>
              <a:buSzPts val="1100"/>
              <a:buFont typeface="Arial"/>
              <a:buNone/>
            </a:pPr>
            <a:r>
              <a:rPr lang="zh-TW" sz="2000" b="1">
                <a:solidFill>
                  <a:srgbClr val="000000"/>
                </a:solidFill>
                <a:latin typeface="Microsoft JhengHei"/>
                <a:ea typeface="Microsoft JhengHei"/>
                <a:cs typeface="Microsoft JhengHei"/>
                <a:sym typeface="Microsoft JhengHei"/>
              </a:rPr>
              <a:t>易損壞外觀。</a:t>
            </a:r>
            <a:endParaRPr sz="2000" b="1">
              <a:solidFill>
                <a:srgbClr val="000000"/>
              </a:solidFill>
              <a:latin typeface="Microsoft JhengHei"/>
              <a:ea typeface="Microsoft JhengHei"/>
              <a:cs typeface="Microsoft JhengHei"/>
              <a:sym typeface="Microsoft JhengHei"/>
            </a:endParaRPr>
          </a:p>
          <a:p>
            <a:pPr marL="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   ②	比重較大木材（紅檜、鐵杉）</a:t>
            </a:r>
            <a:endParaRPr sz="2000" b="1">
              <a:solidFill>
                <a:srgbClr val="000000"/>
              </a:solidFill>
              <a:latin typeface="Microsoft JhengHei"/>
              <a:ea typeface="Microsoft JhengHei"/>
              <a:cs typeface="Microsoft JhengHei"/>
              <a:sym typeface="Microsoft JhengHei"/>
            </a:endParaRPr>
          </a:p>
          <a:p>
            <a:pPr marL="0" lvl="0" indent="45720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不易流動。</a:t>
            </a:r>
            <a:endParaRPr sz="2000" b="1">
              <a:solidFill>
                <a:srgbClr val="000000"/>
              </a:solidFill>
              <a:latin typeface="Microsoft JhengHei"/>
              <a:ea typeface="Microsoft JhengHei"/>
              <a:cs typeface="Microsoft JhengHei"/>
              <a:sym typeface="Microsoft JhengHei"/>
            </a:endParaRPr>
          </a:p>
          <a:p>
            <a:pPr marL="0" lvl="0" indent="0" algn="l" rtl="0">
              <a:spcBef>
                <a:spcPts val="0"/>
              </a:spcBef>
              <a:spcAft>
                <a:spcPts val="1600"/>
              </a:spcAft>
              <a:buNone/>
            </a:pPr>
            <a:endParaRPr sz="2000">
              <a:latin typeface="Microsoft JhengHei"/>
              <a:ea typeface="Microsoft JhengHei"/>
              <a:cs typeface="Microsoft JhengHei"/>
              <a:sym typeface="Microsoft JhengHei"/>
            </a:endParaRPr>
          </a:p>
        </p:txBody>
      </p:sp>
      <p:pic>
        <p:nvPicPr>
          <p:cNvPr id="149" name="Google Shape;149;p23" descr="「圖片出自於太平山古往今來─林業歷史一書」的圖片搜尋結果"/>
          <p:cNvPicPr preferRelativeResize="0"/>
          <p:nvPr/>
        </p:nvPicPr>
        <p:blipFill>
          <a:blip r:embed="rId3">
            <a:alphaModFix/>
          </a:blip>
          <a:stretch>
            <a:fillRect/>
          </a:stretch>
        </p:blipFill>
        <p:spPr>
          <a:xfrm>
            <a:off x="4375450" y="1775950"/>
            <a:ext cx="4534049" cy="2658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311700" y="315925"/>
            <a:ext cx="2335500" cy="8313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伐木過程</a:t>
            </a:r>
            <a:endParaRPr b="1">
              <a:latin typeface="Microsoft JhengHei"/>
              <a:ea typeface="Microsoft JhengHei"/>
              <a:cs typeface="Microsoft JhengHei"/>
              <a:sym typeface="Microsoft JhengHei"/>
            </a:endParaRPr>
          </a:p>
        </p:txBody>
      </p:sp>
      <p:pic>
        <p:nvPicPr>
          <p:cNvPr id="155" name="Google Shape;155;p24"/>
          <p:cNvPicPr preferRelativeResize="0"/>
          <p:nvPr/>
        </p:nvPicPr>
        <p:blipFill>
          <a:blip r:embed="rId3">
            <a:alphaModFix/>
          </a:blip>
          <a:stretch>
            <a:fillRect/>
          </a:stretch>
        </p:blipFill>
        <p:spPr>
          <a:xfrm>
            <a:off x="5637039" y="315924"/>
            <a:ext cx="3136124" cy="2351024"/>
          </a:xfrm>
          <a:prstGeom prst="rect">
            <a:avLst/>
          </a:prstGeom>
          <a:noFill/>
          <a:ln>
            <a:noFill/>
          </a:ln>
        </p:spPr>
      </p:pic>
      <p:pic>
        <p:nvPicPr>
          <p:cNvPr id="156" name="Google Shape;156;p24"/>
          <p:cNvPicPr preferRelativeResize="0"/>
          <p:nvPr/>
        </p:nvPicPr>
        <p:blipFill>
          <a:blip r:embed="rId4">
            <a:alphaModFix/>
          </a:blip>
          <a:stretch>
            <a:fillRect/>
          </a:stretch>
        </p:blipFill>
        <p:spPr>
          <a:xfrm>
            <a:off x="3446425" y="2276700"/>
            <a:ext cx="3220025" cy="2414950"/>
          </a:xfrm>
          <a:prstGeom prst="rect">
            <a:avLst/>
          </a:prstGeom>
          <a:noFill/>
          <a:ln>
            <a:noFill/>
          </a:ln>
        </p:spPr>
      </p:pic>
      <p:pic>
        <p:nvPicPr>
          <p:cNvPr id="157" name="Google Shape;157;p24"/>
          <p:cNvPicPr preferRelativeResize="0"/>
          <p:nvPr/>
        </p:nvPicPr>
        <p:blipFill>
          <a:blip r:embed="rId5">
            <a:alphaModFix/>
          </a:blip>
          <a:stretch>
            <a:fillRect/>
          </a:stretch>
        </p:blipFill>
        <p:spPr>
          <a:xfrm>
            <a:off x="311700" y="1339874"/>
            <a:ext cx="3134733" cy="2351026"/>
          </a:xfrm>
          <a:prstGeom prst="rect">
            <a:avLst/>
          </a:prstGeom>
          <a:noFill/>
          <a:ln>
            <a:noFill/>
          </a:ln>
        </p:spPr>
      </p:pic>
      <p:sp>
        <p:nvSpPr>
          <p:cNvPr id="158" name="Google Shape;158;p24"/>
          <p:cNvSpPr txBox="1"/>
          <p:nvPr/>
        </p:nvSpPr>
        <p:spPr>
          <a:xfrm>
            <a:off x="488850" y="3751350"/>
            <a:ext cx="2210400" cy="5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24"/>
          <p:cNvSpPr txBox="1"/>
          <p:nvPr/>
        </p:nvSpPr>
        <p:spPr>
          <a:xfrm>
            <a:off x="6801325" y="3977650"/>
            <a:ext cx="1338900" cy="7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2000" b="1">
                <a:latin typeface="Microsoft JhengHei"/>
                <a:ea typeface="Microsoft JhengHei"/>
                <a:cs typeface="Microsoft JhengHei"/>
                <a:sym typeface="Microsoft JhengHei"/>
              </a:rPr>
              <a:t>▸木馬道</a:t>
            </a:r>
            <a:endParaRPr sz="2000" b="1">
              <a:latin typeface="Microsoft JhengHei"/>
              <a:ea typeface="Microsoft JhengHei"/>
              <a:cs typeface="Microsoft JhengHei"/>
              <a:sym typeface="Microsoft JhengHe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5" descr="「林場 森產館」的圖片搜尋結果"/>
          <p:cNvPicPr preferRelativeResize="0"/>
          <p:nvPr/>
        </p:nvPicPr>
        <p:blipFill>
          <a:blip r:embed="rId3">
            <a:alphaModFix amt="31000"/>
          </a:blip>
          <a:stretch>
            <a:fillRect/>
          </a:stretch>
        </p:blipFill>
        <p:spPr>
          <a:xfrm>
            <a:off x="0" y="0"/>
            <a:ext cx="9144000" cy="5054475"/>
          </a:xfrm>
          <a:prstGeom prst="rect">
            <a:avLst/>
          </a:prstGeom>
          <a:noFill/>
          <a:ln>
            <a:noFill/>
          </a:ln>
        </p:spPr>
      </p:pic>
      <p:sp>
        <p:nvSpPr>
          <p:cNvPr id="165" name="Google Shape;165;p25"/>
          <p:cNvSpPr txBox="1">
            <a:spLocks noGrp="1"/>
          </p:cNvSpPr>
          <p:nvPr>
            <p:ph type="title"/>
          </p:nvPr>
        </p:nvSpPr>
        <p:spPr>
          <a:xfrm>
            <a:off x="311700" y="315925"/>
            <a:ext cx="3492900" cy="831300"/>
          </a:xfrm>
          <a:prstGeom prst="rect">
            <a:avLst/>
          </a:prstGeom>
          <a:solidFill>
            <a:srgbClr val="D9EAD3"/>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林場發展歷程</a:t>
            </a:r>
            <a:endParaRPr b="1">
              <a:latin typeface="Microsoft JhengHei"/>
              <a:ea typeface="Microsoft JhengHei"/>
              <a:cs typeface="Microsoft JhengHei"/>
              <a:sym typeface="Microsoft JhengHei"/>
            </a:endParaRPr>
          </a:p>
        </p:txBody>
      </p:sp>
      <p:sp>
        <p:nvSpPr>
          <p:cNvPr id="166" name="Google Shape;166;p25"/>
          <p:cNvSpPr txBox="1">
            <a:spLocks noGrp="1"/>
          </p:cNvSpPr>
          <p:nvPr>
            <p:ph type="body" idx="1"/>
          </p:nvPr>
        </p:nvSpPr>
        <p:spPr>
          <a:xfrm>
            <a:off x="216050" y="1257100"/>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2000" b="1">
                <a:solidFill>
                  <a:srgbClr val="000000"/>
                </a:solidFill>
                <a:latin typeface="Microsoft JhengHei"/>
                <a:ea typeface="Microsoft JhengHei"/>
                <a:cs typeface="Microsoft JhengHei"/>
                <a:sym typeface="Microsoft JhengHei"/>
              </a:rPr>
              <a:t>早期：早期台灣三大伐木重鎮（太平山、阿里山、八仙山）</a:t>
            </a:r>
            <a:endParaRPr sz="2000" b="1">
              <a:solidFill>
                <a:srgbClr val="000000"/>
              </a:solidFill>
              <a:latin typeface="Microsoft JhengHei"/>
              <a:ea typeface="Microsoft JhengHei"/>
              <a:cs typeface="Microsoft JhengHei"/>
              <a:sym typeface="Microsoft JhengHei"/>
            </a:endParaRPr>
          </a:p>
          <a:p>
            <a:pPr marL="0" lvl="0" indent="0" algn="l" rtl="0">
              <a:spcBef>
                <a:spcPts val="1600"/>
              </a:spcBef>
              <a:spcAft>
                <a:spcPts val="1600"/>
              </a:spcAft>
              <a:buNone/>
            </a:pPr>
            <a:r>
              <a:rPr lang="zh-TW" sz="2000" b="1">
                <a:solidFill>
                  <a:srgbClr val="000000"/>
                </a:solidFill>
                <a:latin typeface="Microsoft JhengHei"/>
                <a:ea typeface="Microsoft JhengHei"/>
                <a:cs typeface="Microsoft JhengHei"/>
                <a:sym typeface="Microsoft JhengHei"/>
              </a:rPr>
              <a:t>後期：林管處規劃為「羅東林業文化園區」（民國93年）</a:t>
            </a:r>
            <a:endParaRPr sz="2000" b="1">
              <a:solidFill>
                <a:srgbClr val="000000"/>
              </a:solidFill>
              <a:highlight>
                <a:schemeClr val="lt1"/>
              </a:highlight>
              <a:latin typeface="Microsoft JhengHei"/>
              <a:ea typeface="Microsoft JhengHei"/>
              <a:cs typeface="Microsoft JhengHei"/>
              <a:sym typeface="Microsoft JhengHei"/>
            </a:endParaRPr>
          </a:p>
        </p:txBody>
      </p:sp>
      <p:pic>
        <p:nvPicPr>
          <p:cNvPr id="167" name="Google Shape;167;p25"/>
          <p:cNvPicPr preferRelativeResize="0"/>
          <p:nvPr/>
        </p:nvPicPr>
        <p:blipFill>
          <a:blip r:embed="rId4">
            <a:alphaModFix/>
          </a:blip>
          <a:stretch>
            <a:fillRect/>
          </a:stretch>
        </p:blipFill>
        <p:spPr>
          <a:xfrm>
            <a:off x="368450" y="2796083"/>
            <a:ext cx="1458100" cy="1945004"/>
          </a:xfrm>
          <a:prstGeom prst="rect">
            <a:avLst/>
          </a:prstGeom>
          <a:noFill/>
          <a:ln>
            <a:noFill/>
          </a:ln>
        </p:spPr>
      </p:pic>
      <p:pic>
        <p:nvPicPr>
          <p:cNvPr id="168" name="Google Shape;168;p25"/>
          <p:cNvPicPr preferRelativeResize="0"/>
          <p:nvPr/>
        </p:nvPicPr>
        <p:blipFill>
          <a:blip r:embed="rId5">
            <a:alphaModFix/>
          </a:blip>
          <a:stretch>
            <a:fillRect/>
          </a:stretch>
        </p:blipFill>
        <p:spPr>
          <a:xfrm>
            <a:off x="1991376" y="2816025"/>
            <a:ext cx="1564225" cy="1905149"/>
          </a:xfrm>
          <a:prstGeom prst="rect">
            <a:avLst/>
          </a:prstGeom>
          <a:noFill/>
          <a:ln>
            <a:noFill/>
          </a:ln>
        </p:spPr>
      </p:pic>
      <p:pic>
        <p:nvPicPr>
          <p:cNvPr id="169" name="Google Shape;169;p25"/>
          <p:cNvPicPr preferRelativeResize="0"/>
          <p:nvPr/>
        </p:nvPicPr>
        <p:blipFill>
          <a:blip r:embed="rId6">
            <a:alphaModFix/>
          </a:blip>
          <a:stretch>
            <a:fillRect/>
          </a:stretch>
        </p:blipFill>
        <p:spPr>
          <a:xfrm>
            <a:off x="7131550" y="2816008"/>
            <a:ext cx="1564225" cy="1905168"/>
          </a:xfrm>
          <a:prstGeom prst="rect">
            <a:avLst/>
          </a:prstGeom>
          <a:noFill/>
          <a:ln>
            <a:noFill/>
          </a:ln>
        </p:spPr>
      </p:pic>
      <p:pic>
        <p:nvPicPr>
          <p:cNvPr id="170" name="Google Shape;170;p25"/>
          <p:cNvPicPr preferRelativeResize="0"/>
          <p:nvPr/>
        </p:nvPicPr>
        <p:blipFill>
          <a:blip r:embed="rId7">
            <a:alphaModFix/>
          </a:blip>
          <a:stretch>
            <a:fillRect/>
          </a:stretch>
        </p:blipFill>
        <p:spPr>
          <a:xfrm>
            <a:off x="3702550" y="2816026"/>
            <a:ext cx="1564225" cy="1905149"/>
          </a:xfrm>
          <a:prstGeom prst="rect">
            <a:avLst/>
          </a:prstGeom>
          <a:noFill/>
          <a:ln>
            <a:noFill/>
          </a:ln>
        </p:spPr>
      </p:pic>
      <p:pic>
        <p:nvPicPr>
          <p:cNvPr id="171" name="Google Shape;171;p25"/>
          <p:cNvPicPr preferRelativeResize="0"/>
          <p:nvPr/>
        </p:nvPicPr>
        <p:blipFill>
          <a:blip r:embed="rId8">
            <a:alphaModFix/>
          </a:blip>
          <a:stretch>
            <a:fillRect/>
          </a:stretch>
        </p:blipFill>
        <p:spPr>
          <a:xfrm>
            <a:off x="5420375" y="2816005"/>
            <a:ext cx="1564225" cy="19051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311700" y="315925"/>
            <a:ext cx="2438700" cy="831300"/>
          </a:xfrm>
          <a:prstGeom prst="rect">
            <a:avLst/>
          </a:prstGeom>
          <a:solidFill>
            <a:srgbClr val="D0E0E3"/>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觀光資源</a:t>
            </a:r>
            <a:endParaRPr b="1">
              <a:latin typeface="Microsoft JhengHei"/>
              <a:ea typeface="Microsoft JhengHei"/>
              <a:cs typeface="Microsoft JhengHei"/>
              <a:sym typeface="Microsoft JhengHei"/>
            </a:endParaRPr>
          </a:p>
        </p:txBody>
      </p:sp>
      <p:pic>
        <p:nvPicPr>
          <p:cNvPr id="177" name="Google Shape;177;p26"/>
          <p:cNvPicPr preferRelativeResize="0"/>
          <p:nvPr/>
        </p:nvPicPr>
        <p:blipFill rotWithShape="1">
          <a:blip r:embed="rId3">
            <a:alphaModFix/>
          </a:blip>
          <a:srcRect l="2441" t="3805" r="1819" b="-1395"/>
          <a:stretch/>
        </p:blipFill>
        <p:spPr>
          <a:xfrm>
            <a:off x="387900" y="2082050"/>
            <a:ext cx="4027650" cy="2721400"/>
          </a:xfrm>
          <a:prstGeom prst="rect">
            <a:avLst/>
          </a:prstGeom>
          <a:noFill/>
          <a:ln>
            <a:noFill/>
          </a:ln>
        </p:spPr>
      </p:pic>
      <p:pic>
        <p:nvPicPr>
          <p:cNvPr id="178" name="Google Shape;178;p26"/>
          <p:cNvPicPr preferRelativeResize="0"/>
          <p:nvPr/>
        </p:nvPicPr>
        <p:blipFill>
          <a:blip r:embed="rId4">
            <a:alphaModFix/>
          </a:blip>
          <a:stretch>
            <a:fillRect/>
          </a:stretch>
        </p:blipFill>
        <p:spPr>
          <a:xfrm>
            <a:off x="4621500" y="850686"/>
            <a:ext cx="4206850" cy="278873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7"/>
          <p:cNvPicPr preferRelativeResize="0"/>
          <p:nvPr/>
        </p:nvPicPr>
        <p:blipFill>
          <a:blip r:embed="rId3">
            <a:alphaModFix/>
          </a:blip>
          <a:stretch>
            <a:fillRect/>
          </a:stretch>
        </p:blipFill>
        <p:spPr>
          <a:xfrm>
            <a:off x="407750" y="1881000"/>
            <a:ext cx="4104700" cy="2729625"/>
          </a:xfrm>
          <a:prstGeom prst="rect">
            <a:avLst/>
          </a:prstGeom>
          <a:noFill/>
          <a:ln>
            <a:noFill/>
          </a:ln>
        </p:spPr>
      </p:pic>
      <p:sp>
        <p:nvSpPr>
          <p:cNvPr id="184" name="Google Shape;184;p27"/>
          <p:cNvSpPr txBox="1">
            <a:spLocks noGrp="1"/>
          </p:cNvSpPr>
          <p:nvPr>
            <p:ph type="title"/>
          </p:nvPr>
        </p:nvSpPr>
        <p:spPr>
          <a:xfrm>
            <a:off x="311700" y="315925"/>
            <a:ext cx="2438700" cy="831300"/>
          </a:xfrm>
          <a:prstGeom prst="rect">
            <a:avLst/>
          </a:prstGeom>
          <a:solidFill>
            <a:srgbClr val="D0E0E3"/>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觀光資源</a:t>
            </a:r>
            <a:endParaRPr b="1">
              <a:latin typeface="Microsoft JhengHei"/>
              <a:ea typeface="Microsoft JhengHei"/>
              <a:cs typeface="Microsoft JhengHei"/>
              <a:sym typeface="Microsoft JhengHei"/>
            </a:endParaRPr>
          </a:p>
        </p:txBody>
      </p:sp>
      <p:pic>
        <p:nvPicPr>
          <p:cNvPr id="185" name="Google Shape;185;p27"/>
          <p:cNvPicPr preferRelativeResize="0"/>
          <p:nvPr/>
        </p:nvPicPr>
        <p:blipFill>
          <a:blip r:embed="rId4">
            <a:alphaModFix/>
          </a:blip>
          <a:stretch>
            <a:fillRect/>
          </a:stretch>
        </p:blipFill>
        <p:spPr>
          <a:xfrm>
            <a:off x="4630150" y="315925"/>
            <a:ext cx="4244524" cy="2829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311700" y="315925"/>
            <a:ext cx="2361300" cy="831300"/>
          </a:xfrm>
          <a:prstGeom prst="rect">
            <a:avLst/>
          </a:prstGeom>
          <a:solidFill>
            <a:srgbClr val="CFE2F3"/>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訪談紀錄</a:t>
            </a:r>
            <a:endParaRPr b="1">
              <a:latin typeface="Microsoft JhengHei"/>
              <a:ea typeface="Microsoft JhengHei"/>
              <a:cs typeface="Microsoft JhengHei"/>
              <a:sym typeface="Microsoft JhengHei"/>
            </a:endParaRPr>
          </a:p>
        </p:txBody>
      </p:sp>
      <p:sp>
        <p:nvSpPr>
          <p:cNvPr id="191" name="Google Shape;191;p28"/>
          <p:cNvSpPr txBox="1">
            <a:spLocks noGrp="1"/>
          </p:cNvSpPr>
          <p:nvPr>
            <p:ph type="body" idx="1"/>
          </p:nvPr>
        </p:nvSpPr>
        <p:spPr>
          <a:xfrm>
            <a:off x="311700" y="1225225"/>
            <a:ext cx="8520600" cy="355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2000">
                <a:latin typeface="Microsoft JhengHei"/>
                <a:ea typeface="Microsoft JhengHei"/>
                <a:cs typeface="Microsoft JhengHei"/>
                <a:sym typeface="Microsoft JhengHei"/>
              </a:rPr>
              <a:t>受訪者：林場附近社區居民　陳阿姨</a:t>
            </a:r>
            <a:endParaRPr sz="2000">
              <a:latin typeface="Microsoft JhengHei"/>
              <a:ea typeface="Microsoft JhengHei"/>
              <a:cs typeface="Microsoft JhengHei"/>
              <a:sym typeface="Microsoft JhengHei"/>
            </a:endParaRPr>
          </a:p>
          <a:p>
            <a:pPr marL="0" lvl="0" indent="0" algn="l" rtl="0">
              <a:spcBef>
                <a:spcPts val="1600"/>
              </a:spcBef>
              <a:spcAft>
                <a:spcPts val="1600"/>
              </a:spcAft>
              <a:buNone/>
            </a:pPr>
            <a:r>
              <a:rPr lang="zh-TW" sz="2000">
                <a:latin typeface="Microsoft JhengHei"/>
                <a:ea typeface="Microsoft JhengHei"/>
                <a:cs typeface="Microsoft JhengHei"/>
                <a:sym typeface="Microsoft JhengHei"/>
              </a:rPr>
              <a:t>　　陳阿姨從十年前開始於林場教授氣功。凡天候允許，早上五點必定準時到林場報到，六點開始延湖慢跑。阿姨說：</a:t>
            </a:r>
            <a:r>
              <a:rPr lang="zh-TW" sz="2000">
                <a:solidFill>
                  <a:srgbClr val="0000FF"/>
                </a:solidFill>
                <a:latin typeface="Microsoft JhengHei"/>
                <a:ea typeface="Microsoft JhengHei"/>
                <a:cs typeface="Microsoft JhengHei"/>
                <a:sym typeface="Microsoft JhengHei"/>
              </a:rPr>
              <a:t>「這裡的空氣有羅東少有的舒適。」</a:t>
            </a:r>
            <a:r>
              <a:rPr lang="zh-TW" sz="2000">
                <a:latin typeface="Microsoft JhengHei"/>
                <a:ea typeface="Microsoft JhengHei"/>
                <a:cs typeface="Microsoft JhengHei"/>
                <a:sym typeface="Microsoft JhengHei"/>
              </a:rPr>
              <a:t>附近社區有許多老人家，在林場的休閒運動使他們更有活力。呼吸時亦能感受到</a:t>
            </a:r>
            <a:r>
              <a:rPr lang="zh-TW" sz="2000">
                <a:solidFill>
                  <a:srgbClr val="0000FF"/>
                </a:solidFill>
                <a:latin typeface="Microsoft JhengHei"/>
                <a:ea typeface="Microsoft JhengHei"/>
                <a:cs typeface="Microsoft JhengHei"/>
                <a:sym typeface="Microsoft JhengHei"/>
              </a:rPr>
              <a:t>木材的濃郁香氣</a:t>
            </a:r>
            <a:r>
              <a:rPr lang="zh-TW" sz="2000">
                <a:latin typeface="Microsoft JhengHei"/>
                <a:ea typeface="Microsoft JhengHei"/>
                <a:cs typeface="Microsoft JhengHei"/>
                <a:sym typeface="Microsoft JhengHei"/>
              </a:rPr>
              <a:t>，像是阿姨們的童年環境。十年來與林場的互動，阿姨表示</a:t>
            </a:r>
            <a:r>
              <a:rPr lang="zh-TW" sz="2000">
                <a:solidFill>
                  <a:srgbClr val="0000FF"/>
                </a:solidFill>
                <a:latin typeface="Microsoft JhengHei"/>
                <a:ea typeface="Microsoft JhengHei"/>
                <a:cs typeface="Microsoft JhengHei"/>
                <a:sym typeface="Microsoft JhengHei"/>
              </a:rPr>
              <a:t>經過許多次的整頓，林場變得更加乾淨，也適合老人家活動。</a:t>
            </a:r>
            <a:r>
              <a:rPr lang="zh-TW" sz="2000">
                <a:latin typeface="Microsoft JhengHei"/>
                <a:ea typeface="Microsoft JhengHei"/>
                <a:cs typeface="Microsoft JhengHei"/>
                <a:sym typeface="Microsoft JhengHei"/>
              </a:rPr>
              <a:t>林場位於繁忙的鐵道旁，卻如隔絕了鐵軌與火車間的「喀拉」聲，它緩慢的步調是舊宜蘭風光，更應該讓下一輩人瞭解它的珍貴，去用心的保護這塊原始。</a:t>
            </a:r>
            <a:endParaRPr sz="2000">
              <a:latin typeface="Microsoft JhengHei"/>
              <a:ea typeface="Microsoft JhengHei"/>
              <a:cs typeface="Microsoft JhengHei"/>
              <a:sym typeface="Microsoft JhengHe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5"/>
        <p:cNvGrpSpPr/>
        <p:nvPr/>
      </p:nvGrpSpPr>
      <p:grpSpPr>
        <a:xfrm>
          <a:off x="0" y="0"/>
          <a:ext cx="0" cy="0"/>
          <a:chOff x="0" y="0"/>
          <a:chExt cx="0" cy="0"/>
        </a:xfrm>
      </p:grpSpPr>
      <p:pic>
        <p:nvPicPr>
          <p:cNvPr id="196" name="Google Shape;196;p29"/>
          <p:cNvPicPr preferRelativeResize="0"/>
          <p:nvPr/>
        </p:nvPicPr>
        <p:blipFill>
          <a:blip r:embed="rId3">
            <a:alphaModFix amt="60000"/>
          </a:blip>
          <a:stretch>
            <a:fillRect/>
          </a:stretch>
        </p:blipFill>
        <p:spPr>
          <a:xfrm>
            <a:off x="0" y="0"/>
            <a:ext cx="9144000" cy="5047849"/>
          </a:xfrm>
          <a:prstGeom prst="rect">
            <a:avLst/>
          </a:prstGeom>
          <a:noFill/>
          <a:ln>
            <a:noFill/>
          </a:ln>
        </p:spPr>
      </p:pic>
      <p:sp>
        <p:nvSpPr>
          <p:cNvPr id="197" name="Google Shape;197;p29"/>
          <p:cNvSpPr txBox="1">
            <a:spLocks noGrp="1"/>
          </p:cNvSpPr>
          <p:nvPr>
            <p:ph type="title"/>
          </p:nvPr>
        </p:nvSpPr>
        <p:spPr>
          <a:xfrm>
            <a:off x="311700" y="315925"/>
            <a:ext cx="2351700" cy="831300"/>
          </a:xfrm>
          <a:prstGeom prst="rect">
            <a:avLst/>
          </a:prstGeom>
          <a:solidFill>
            <a:srgbClr val="C9DAF8"/>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環境保育</a:t>
            </a:r>
            <a:endParaRPr b="1">
              <a:latin typeface="Microsoft JhengHei"/>
              <a:ea typeface="Microsoft JhengHei"/>
              <a:cs typeface="Microsoft JhengHei"/>
              <a:sym typeface="Microsoft JhengHei"/>
            </a:endParaRPr>
          </a:p>
        </p:txBody>
      </p:sp>
      <p:sp>
        <p:nvSpPr>
          <p:cNvPr id="198" name="Google Shape;198;p29"/>
          <p:cNvSpPr txBox="1">
            <a:spLocks noGrp="1"/>
          </p:cNvSpPr>
          <p:nvPr>
            <p:ph type="body" idx="1"/>
          </p:nvPr>
        </p:nvSpPr>
        <p:spPr>
          <a:xfrm>
            <a:off x="0" y="1225225"/>
            <a:ext cx="9144000" cy="3354000"/>
          </a:xfrm>
          <a:prstGeom prst="rect">
            <a:avLst/>
          </a:prstGeom>
          <a:noFill/>
        </p:spPr>
        <p:txBody>
          <a:bodyPr spcFirstLastPara="1" wrap="square" lIns="91425" tIns="91425" rIns="91425" bIns="91425" anchor="t" anchorCtr="0">
            <a:noAutofit/>
          </a:bodyPr>
          <a:lstStyle/>
          <a:p>
            <a:pPr marL="0" lvl="0" indent="457200" algn="l" rtl="0">
              <a:spcBef>
                <a:spcPts val="0"/>
              </a:spcBef>
              <a:spcAft>
                <a:spcPts val="0"/>
              </a:spcAft>
              <a:buNone/>
            </a:pPr>
            <a:r>
              <a:rPr lang="zh-TW" sz="2800" b="1">
                <a:solidFill>
                  <a:srgbClr val="000000"/>
                </a:solidFill>
                <a:latin typeface="Microsoft JhengHei"/>
                <a:ea typeface="Microsoft JhengHei"/>
                <a:cs typeface="Microsoft JhengHei"/>
                <a:sym typeface="Microsoft JhengHei"/>
              </a:rPr>
              <a:t>▸開發或保育？</a:t>
            </a:r>
            <a:endParaRPr sz="2800" b="1">
              <a:solidFill>
                <a:srgbClr val="000000"/>
              </a:solidFill>
              <a:latin typeface="Microsoft JhengHei"/>
              <a:ea typeface="Microsoft JhengHei"/>
              <a:cs typeface="Microsoft JhengHei"/>
              <a:sym typeface="Microsoft JhengHei"/>
            </a:endParaRPr>
          </a:p>
          <a:p>
            <a:pPr marL="0" lvl="0" indent="457200" algn="l" rtl="0">
              <a:spcBef>
                <a:spcPts val="1600"/>
              </a:spcBef>
              <a:spcAft>
                <a:spcPts val="0"/>
              </a:spcAft>
              <a:buNone/>
            </a:pPr>
            <a:r>
              <a:rPr lang="zh-TW" sz="2800" b="1">
                <a:latin typeface="Microsoft JhengHei"/>
                <a:ea typeface="Microsoft JhengHei"/>
                <a:cs typeface="Microsoft JhengHei"/>
                <a:sym typeface="Microsoft JhengHei"/>
              </a:rPr>
              <a:t>▸經濟發展掩蓋 — 環境破壞？</a:t>
            </a:r>
            <a:endParaRPr sz="2800" b="1">
              <a:latin typeface="Microsoft JhengHei"/>
              <a:ea typeface="Microsoft JhengHei"/>
              <a:cs typeface="Microsoft JhengHei"/>
              <a:sym typeface="Microsoft JhengHei"/>
            </a:endParaRPr>
          </a:p>
          <a:p>
            <a:pPr marL="0" lvl="0" indent="0" algn="l" rtl="0">
              <a:spcBef>
                <a:spcPts val="1600"/>
              </a:spcBef>
              <a:spcAft>
                <a:spcPts val="0"/>
              </a:spcAft>
              <a:buClr>
                <a:schemeClr val="dk1"/>
              </a:buClr>
              <a:buSzPts val="1100"/>
              <a:buFont typeface="Arial"/>
              <a:buNone/>
            </a:pPr>
            <a:endParaRPr sz="2800" b="1">
              <a:latin typeface="Microsoft JhengHei"/>
              <a:ea typeface="Microsoft JhengHei"/>
              <a:cs typeface="Microsoft JhengHei"/>
              <a:sym typeface="Microsoft JhengHei"/>
            </a:endParaRPr>
          </a:p>
          <a:p>
            <a:pPr marL="0" lvl="0" indent="0" algn="l" rtl="0">
              <a:spcBef>
                <a:spcPts val="1600"/>
              </a:spcBef>
              <a:spcAft>
                <a:spcPts val="1600"/>
              </a:spcAft>
              <a:buNone/>
            </a:pPr>
            <a:endParaRPr sz="2800" b="1">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311700" y="315925"/>
            <a:ext cx="2322900" cy="831300"/>
          </a:xfrm>
          <a:prstGeom prst="rect">
            <a:avLst/>
          </a:prstGeom>
          <a:solidFill>
            <a:srgbClr val="D9D2E9"/>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旅後心得</a:t>
            </a:r>
            <a:endParaRPr b="1">
              <a:latin typeface="Microsoft JhengHei"/>
              <a:ea typeface="Microsoft JhengHei"/>
              <a:cs typeface="Microsoft JhengHei"/>
              <a:sym typeface="Microsoft JhengHei"/>
            </a:endParaRPr>
          </a:p>
        </p:txBody>
      </p:sp>
      <p:sp>
        <p:nvSpPr>
          <p:cNvPr id="204" name="Google Shape;204;p30"/>
          <p:cNvSpPr txBox="1"/>
          <p:nvPr/>
        </p:nvSpPr>
        <p:spPr>
          <a:xfrm>
            <a:off x="252350" y="1216625"/>
            <a:ext cx="8823300" cy="37587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None/>
            </a:pPr>
            <a:r>
              <a:rPr lang="zh-TW" sz="1800" b="1">
                <a:solidFill>
                  <a:schemeClr val="dk1"/>
                </a:solidFill>
                <a:latin typeface="Microsoft JhengHei"/>
                <a:ea typeface="Microsoft JhengHei"/>
                <a:cs typeface="Microsoft JhengHei"/>
                <a:sym typeface="Microsoft JhengHei"/>
              </a:rPr>
              <a:t>▪ 對林場地理位置、自然影響、觀光產業一連串的分析，使我體會到了與以往不同的林場風光，是如此細緻而又耐人尋味的。	——康頤婷　　　                                                                              </a:t>
            </a:r>
            <a:endParaRPr sz="1800" b="1">
              <a:solidFill>
                <a:schemeClr val="dk1"/>
              </a:solidFill>
              <a:latin typeface="Microsoft JhengHei"/>
              <a:ea typeface="Microsoft JhengHei"/>
              <a:cs typeface="Microsoft JhengHei"/>
              <a:sym typeface="Microsoft JhengHei"/>
            </a:endParaRPr>
          </a:p>
          <a:p>
            <a:pPr marL="0" lvl="0" indent="0" algn="l" rtl="0">
              <a:lnSpc>
                <a:spcPct val="138000"/>
              </a:lnSpc>
              <a:spcBef>
                <a:spcPts val="1000"/>
              </a:spcBef>
              <a:spcAft>
                <a:spcPts val="0"/>
              </a:spcAft>
              <a:buNone/>
            </a:pPr>
            <a:r>
              <a:rPr lang="zh-TW" sz="1800" b="1">
                <a:solidFill>
                  <a:schemeClr val="dk1"/>
                </a:solidFill>
                <a:latin typeface="Microsoft JhengHei"/>
                <a:ea typeface="Microsoft JhengHei"/>
                <a:cs typeface="Microsoft JhengHei"/>
                <a:sym typeface="Microsoft JhengHei"/>
              </a:rPr>
              <a:t>▪ 我們在暑假時正式的造訪了林場，拍了很多照片，也更加了解林場歷史，從過去的興盛到現在的觀光轉型，林場經過不同時代的變遷，發展出不同的面貌，令人驚嘆。 ——張瑀容</a:t>
            </a:r>
            <a:endParaRPr sz="1800" b="1">
              <a:solidFill>
                <a:schemeClr val="dk1"/>
              </a:solidFill>
              <a:latin typeface="Microsoft JhengHei"/>
              <a:ea typeface="Microsoft JhengHei"/>
              <a:cs typeface="Microsoft JhengHei"/>
              <a:sym typeface="Microsoft JhengHei"/>
            </a:endParaRPr>
          </a:p>
          <a:p>
            <a:pPr marL="0" lvl="0" indent="0" algn="l" rtl="0">
              <a:lnSpc>
                <a:spcPct val="115000"/>
              </a:lnSpc>
              <a:spcBef>
                <a:spcPts val="1000"/>
              </a:spcBef>
              <a:spcAft>
                <a:spcPts val="0"/>
              </a:spcAft>
              <a:buClr>
                <a:schemeClr val="dk1"/>
              </a:buClr>
              <a:buSzPts val="1100"/>
              <a:buFont typeface="Arial"/>
              <a:buNone/>
            </a:pPr>
            <a:r>
              <a:rPr lang="zh-TW" sz="1800" b="1">
                <a:solidFill>
                  <a:schemeClr val="dk1"/>
                </a:solidFill>
                <a:latin typeface="Microsoft JhengHei"/>
                <a:ea typeface="Microsoft JhengHei"/>
                <a:cs typeface="Microsoft JhengHei"/>
                <a:sym typeface="Microsoft JhengHei"/>
              </a:rPr>
              <a:t>▪ 透過這次的人文考察，帶我們重回伐木業的興盛時期，更進一步思考環境保育的相關議題。或許林場載送原木的火車將不再行駛，但時代會一直進步，如何在將來與環境達到共榮共存，也是我們此行所要探尋的面向。	——張書萍</a:t>
            </a:r>
            <a:endParaRPr sz="1800" b="1">
              <a:solidFill>
                <a:schemeClr val="dk1"/>
              </a:solidFill>
              <a:latin typeface="Microsoft JhengHei"/>
              <a:ea typeface="Microsoft JhengHei"/>
              <a:cs typeface="Microsoft JhengHei"/>
              <a:sym typeface="Microsoft JhengHei"/>
            </a:endParaRPr>
          </a:p>
          <a:p>
            <a:pPr marL="0" lvl="0" indent="0" algn="l" rtl="0">
              <a:lnSpc>
                <a:spcPct val="138000"/>
              </a:lnSpc>
              <a:spcBef>
                <a:spcPts val="1000"/>
              </a:spcBef>
              <a:spcAft>
                <a:spcPts val="0"/>
              </a:spcAft>
              <a:buNone/>
            </a:pPr>
            <a:endParaRPr sz="1800" b="1">
              <a:solidFill>
                <a:schemeClr val="dk1"/>
              </a:solidFill>
              <a:latin typeface="PMingLiu"/>
              <a:ea typeface="PMingLiu"/>
              <a:cs typeface="PMingLiu"/>
              <a:sym typeface="PMingLiu"/>
            </a:endParaRPr>
          </a:p>
          <a:p>
            <a:pPr marL="0" lvl="0" indent="0" algn="l" rtl="0">
              <a:lnSpc>
                <a:spcPct val="138000"/>
              </a:lnSpc>
              <a:spcBef>
                <a:spcPts val="1000"/>
              </a:spcBef>
              <a:spcAft>
                <a:spcPts val="0"/>
              </a:spcAft>
              <a:buClr>
                <a:schemeClr val="dk1"/>
              </a:buClr>
              <a:buSzPts val="1100"/>
              <a:buFont typeface="Arial"/>
              <a:buNone/>
            </a:pPr>
            <a:r>
              <a:rPr lang="zh-TW" sz="1800">
                <a:solidFill>
                  <a:schemeClr val="dk1"/>
                </a:solidFill>
                <a:latin typeface="PMingLiu"/>
                <a:ea typeface="PMingLiu"/>
                <a:cs typeface="PMingLiu"/>
                <a:sym typeface="PMingLiu"/>
              </a:rPr>
              <a:t>                                                                         </a:t>
            </a:r>
            <a:endParaRPr sz="1200" b="1">
              <a:solidFill>
                <a:schemeClr val="dk1"/>
              </a:solidFill>
              <a:latin typeface="PMingLiu"/>
              <a:ea typeface="PMingLiu"/>
              <a:cs typeface="PMingLiu"/>
              <a:sym typeface="PMingLiu"/>
            </a:endParaRPr>
          </a:p>
          <a:p>
            <a:pPr marL="0" lvl="0" indent="0" algn="l" rtl="0">
              <a:spcBef>
                <a:spcPts val="100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11700" y="315925"/>
            <a:ext cx="3466800" cy="831300"/>
          </a:xfrm>
          <a:prstGeom prst="rect">
            <a:avLst/>
          </a:prstGeom>
          <a:solidFill>
            <a:srgbClr val="EAD1DC">
              <a:alpha val="5808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組員追蹤影像</a:t>
            </a:r>
            <a:endParaRPr b="1">
              <a:latin typeface="Microsoft JhengHei"/>
              <a:ea typeface="Microsoft JhengHei"/>
              <a:cs typeface="Microsoft JhengHei"/>
              <a:sym typeface="Microsoft JhengHei"/>
            </a:endParaRPr>
          </a:p>
        </p:txBody>
      </p:sp>
      <p:pic>
        <p:nvPicPr>
          <p:cNvPr id="210" name="Google Shape;210;p31"/>
          <p:cNvPicPr preferRelativeResize="0"/>
          <p:nvPr/>
        </p:nvPicPr>
        <p:blipFill>
          <a:blip r:embed="rId3">
            <a:alphaModFix/>
          </a:blip>
          <a:stretch>
            <a:fillRect/>
          </a:stretch>
        </p:blipFill>
        <p:spPr>
          <a:xfrm>
            <a:off x="1837350" y="1434150"/>
            <a:ext cx="5469299" cy="3076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315925"/>
            <a:ext cx="1290300" cy="831300"/>
          </a:xfrm>
          <a:prstGeom prst="rect">
            <a:avLst/>
          </a:prstGeom>
          <a:solidFill>
            <a:srgbClr val="F4CCCC"/>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目錄</a:t>
            </a:r>
            <a:endParaRPr b="1">
              <a:latin typeface="Microsoft JhengHei"/>
              <a:ea typeface="Microsoft JhengHei"/>
              <a:cs typeface="Microsoft JhengHei"/>
              <a:sym typeface="Microsoft JhengHei"/>
            </a:endParaRPr>
          </a:p>
        </p:txBody>
      </p:sp>
      <p:sp>
        <p:nvSpPr>
          <p:cNvPr id="69" name="Google Shape;69;p14"/>
          <p:cNvSpPr/>
          <p:nvPr/>
        </p:nvSpPr>
        <p:spPr>
          <a:xfrm>
            <a:off x="802600" y="1439875"/>
            <a:ext cx="1727400" cy="694800"/>
          </a:xfrm>
          <a:prstGeom prst="round2DiagRect">
            <a:avLst>
              <a:gd name="adj1" fmla="val 16667"/>
              <a:gd name="adj2" fmla="val 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zh-TW" sz="2800" b="1">
                <a:solidFill>
                  <a:schemeClr val="dk1"/>
                </a:solidFill>
                <a:latin typeface="Microsoft JhengHei"/>
                <a:ea typeface="Microsoft JhengHei"/>
                <a:cs typeface="Microsoft JhengHei"/>
                <a:sym typeface="Microsoft JhengHei"/>
              </a:rPr>
              <a:t>研究動機</a:t>
            </a:r>
            <a:endParaRPr sz="2800">
              <a:latin typeface="Microsoft JhengHei"/>
              <a:ea typeface="Microsoft JhengHei"/>
              <a:cs typeface="Microsoft JhengHei"/>
              <a:sym typeface="Microsoft JhengHei"/>
            </a:endParaRPr>
          </a:p>
        </p:txBody>
      </p:sp>
      <p:sp>
        <p:nvSpPr>
          <p:cNvPr id="70" name="Google Shape;70;p14"/>
          <p:cNvSpPr/>
          <p:nvPr/>
        </p:nvSpPr>
        <p:spPr>
          <a:xfrm>
            <a:off x="2865700" y="1439875"/>
            <a:ext cx="1727400" cy="694800"/>
          </a:xfrm>
          <a:prstGeom prst="round2DiagRect">
            <a:avLst>
              <a:gd name="adj1" fmla="val 16667"/>
              <a:gd name="adj2" fmla="val 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zh-TW" sz="2800" b="1">
                <a:latin typeface="Microsoft JhengHei"/>
                <a:ea typeface="Microsoft JhengHei"/>
                <a:cs typeface="Microsoft JhengHei"/>
                <a:sym typeface="Microsoft JhengHei"/>
              </a:rPr>
              <a:t>地理實查</a:t>
            </a:r>
            <a:endParaRPr sz="2800" b="1">
              <a:latin typeface="Microsoft JhengHei"/>
              <a:ea typeface="Microsoft JhengHei"/>
              <a:cs typeface="Microsoft JhengHei"/>
              <a:sym typeface="Microsoft JhengHei"/>
            </a:endParaRPr>
          </a:p>
        </p:txBody>
      </p:sp>
      <p:sp>
        <p:nvSpPr>
          <p:cNvPr id="71" name="Google Shape;71;p14"/>
          <p:cNvSpPr/>
          <p:nvPr/>
        </p:nvSpPr>
        <p:spPr>
          <a:xfrm>
            <a:off x="2059200" y="3445950"/>
            <a:ext cx="1017300" cy="694800"/>
          </a:xfrm>
          <a:prstGeom prst="round2DiagRect">
            <a:avLst>
              <a:gd name="adj1" fmla="val 16667"/>
              <a:gd name="adj2" fmla="val 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zh-TW" sz="2000" b="1">
                <a:solidFill>
                  <a:schemeClr val="dk1"/>
                </a:solidFill>
                <a:latin typeface="Microsoft JhengHei"/>
                <a:ea typeface="Microsoft JhengHei"/>
                <a:cs typeface="Microsoft JhengHei"/>
                <a:sym typeface="Microsoft JhengHei"/>
              </a:rPr>
              <a:t>竹探館</a:t>
            </a:r>
            <a:endParaRPr sz="2000">
              <a:latin typeface="Microsoft JhengHei"/>
              <a:ea typeface="Microsoft JhengHei"/>
              <a:cs typeface="Microsoft JhengHei"/>
              <a:sym typeface="Microsoft JhengHei"/>
            </a:endParaRPr>
          </a:p>
        </p:txBody>
      </p:sp>
      <p:sp>
        <p:nvSpPr>
          <p:cNvPr id="72" name="Google Shape;72;p14"/>
          <p:cNvSpPr/>
          <p:nvPr/>
        </p:nvSpPr>
        <p:spPr>
          <a:xfrm>
            <a:off x="6860450" y="1439875"/>
            <a:ext cx="1727400" cy="694800"/>
          </a:xfrm>
          <a:prstGeom prst="round2DiagRect">
            <a:avLst>
              <a:gd name="adj1" fmla="val 16667"/>
              <a:gd name="adj2" fmla="val 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zh-TW" sz="2800" b="1">
                <a:solidFill>
                  <a:schemeClr val="dk1"/>
                </a:solidFill>
                <a:latin typeface="Microsoft JhengHei"/>
                <a:ea typeface="Microsoft JhengHei"/>
                <a:cs typeface="Microsoft JhengHei"/>
                <a:sym typeface="Microsoft JhengHei"/>
              </a:rPr>
              <a:t>旅後心得</a:t>
            </a:r>
            <a:endParaRPr sz="2800">
              <a:latin typeface="Microsoft JhengHei"/>
              <a:ea typeface="Microsoft JhengHei"/>
              <a:cs typeface="Microsoft JhengHei"/>
              <a:sym typeface="Microsoft JhengHei"/>
            </a:endParaRPr>
          </a:p>
        </p:txBody>
      </p:sp>
      <p:sp>
        <p:nvSpPr>
          <p:cNvPr id="73" name="Google Shape;73;p14"/>
          <p:cNvSpPr/>
          <p:nvPr/>
        </p:nvSpPr>
        <p:spPr>
          <a:xfrm>
            <a:off x="4863063" y="1439875"/>
            <a:ext cx="1727400" cy="694800"/>
          </a:xfrm>
          <a:prstGeom prst="round2DiagRect">
            <a:avLst>
              <a:gd name="adj1" fmla="val 16667"/>
              <a:gd name="adj2" fmla="val 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zh-TW" sz="2800" b="1">
                <a:solidFill>
                  <a:schemeClr val="dk1"/>
                </a:solidFill>
                <a:latin typeface="Microsoft JhengHei"/>
                <a:ea typeface="Microsoft JhengHei"/>
                <a:cs typeface="Microsoft JhengHei"/>
                <a:sym typeface="Microsoft JhengHei"/>
              </a:rPr>
              <a:t>訪談記錄</a:t>
            </a:r>
            <a:endParaRPr sz="2800">
              <a:latin typeface="Microsoft JhengHei"/>
              <a:ea typeface="Microsoft JhengHei"/>
              <a:cs typeface="Microsoft JhengHei"/>
              <a:sym typeface="Microsoft JhengHei"/>
            </a:endParaRPr>
          </a:p>
        </p:txBody>
      </p:sp>
      <p:sp>
        <p:nvSpPr>
          <p:cNvPr id="74" name="Google Shape;74;p14"/>
          <p:cNvSpPr/>
          <p:nvPr/>
        </p:nvSpPr>
        <p:spPr>
          <a:xfrm>
            <a:off x="3196550" y="3445950"/>
            <a:ext cx="1017300" cy="694800"/>
          </a:xfrm>
          <a:prstGeom prst="round2DiagRect">
            <a:avLst>
              <a:gd name="adj1" fmla="val 16667"/>
              <a:gd name="adj2" fmla="val 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TW" sz="2000" b="1">
                <a:solidFill>
                  <a:schemeClr val="dk1"/>
                </a:solidFill>
                <a:latin typeface="Microsoft JhengHei"/>
                <a:ea typeface="Microsoft JhengHei"/>
                <a:cs typeface="Microsoft JhengHei"/>
                <a:sym typeface="Microsoft JhengHei"/>
              </a:rPr>
              <a:t>森產館</a:t>
            </a:r>
            <a:endParaRPr sz="2000">
              <a:latin typeface="Microsoft JhengHei"/>
              <a:ea typeface="Microsoft JhengHei"/>
              <a:cs typeface="Microsoft JhengHei"/>
              <a:sym typeface="Microsoft JhengHei"/>
            </a:endParaRPr>
          </a:p>
        </p:txBody>
      </p:sp>
      <p:sp>
        <p:nvSpPr>
          <p:cNvPr id="75" name="Google Shape;75;p14"/>
          <p:cNvSpPr/>
          <p:nvPr/>
        </p:nvSpPr>
        <p:spPr>
          <a:xfrm>
            <a:off x="4333900" y="3445950"/>
            <a:ext cx="1017300" cy="694800"/>
          </a:xfrm>
          <a:prstGeom prst="round2DiagRect">
            <a:avLst>
              <a:gd name="adj1" fmla="val 16667"/>
              <a:gd name="adj2" fmla="val 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zh-TW" sz="2000" b="1">
                <a:solidFill>
                  <a:schemeClr val="dk1"/>
                </a:solidFill>
                <a:latin typeface="Microsoft JhengHei"/>
                <a:ea typeface="Microsoft JhengHei"/>
                <a:cs typeface="Microsoft JhengHei"/>
                <a:sym typeface="Microsoft JhengHei"/>
              </a:rPr>
              <a:t>森活館</a:t>
            </a:r>
            <a:endParaRPr sz="2000">
              <a:latin typeface="Microsoft JhengHei"/>
              <a:ea typeface="Microsoft JhengHei"/>
              <a:cs typeface="Microsoft JhengHei"/>
              <a:sym typeface="Microsoft JhengHei"/>
            </a:endParaRPr>
          </a:p>
        </p:txBody>
      </p:sp>
      <p:cxnSp>
        <p:nvCxnSpPr>
          <p:cNvPr id="76" name="Google Shape;76;p14"/>
          <p:cNvCxnSpPr>
            <a:stCxn id="70" idx="1"/>
            <a:endCxn id="75" idx="3"/>
          </p:cNvCxnSpPr>
          <p:nvPr/>
        </p:nvCxnSpPr>
        <p:spPr>
          <a:xfrm rot="-5400000" flipH="1">
            <a:off x="3630400" y="2233675"/>
            <a:ext cx="1311300" cy="1113300"/>
          </a:xfrm>
          <a:prstGeom prst="bentConnector3">
            <a:avLst>
              <a:gd name="adj1" fmla="val 49999"/>
            </a:avLst>
          </a:prstGeom>
          <a:noFill/>
          <a:ln w="9525" cap="flat" cmpd="sng">
            <a:solidFill>
              <a:schemeClr val="accent1"/>
            </a:solidFill>
            <a:prstDash val="solid"/>
            <a:round/>
            <a:headEnd type="none" w="med" len="med"/>
            <a:tailEnd type="none" w="med" len="med"/>
          </a:ln>
        </p:spPr>
      </p:cxnSp>
      <p:cxnSp>
        <p:nvCxnSpPr>
          <p:cNvPr id="77" name="Google Shape;77;p14"/>
          <p:cNvCxnSpPr>
            <a:stCxn id="74" idx="3"/>
            <a:endCxn id="70" idx="1"/>
          </p:cNvCxnSpPr>
          <p:nvPr/>
        </p:nvCxnSpPr>
        <p:spPr>
          <a:xfrm rot="-5400000">
            <a:off x="3061700" y="2778150"/>
            <a:ext cx="1311300" cy="24300"/>
          </a:xfrm>
          <a:prstGeom prst="bentConnector3">
            <a:avLst>
              <a:gd name="adj1" fmla="val 49999"/>
            </a:avLst>
          </a:prstGeom>
          <a:noFill/>
          <a:ln w="9525" cap="flat" cmpd="sng">
            <a:solidFill>
              <a:schemeClr val="accent1"/>
            </a:solidFill>
            <a:prstDash val="solid"/>
            <a:round/>
            <a:headEnd type="none" w="med" len="med"/>
            <a:tailEnd type="none" w="med" len="med"/>
          </a:ln>
        </p:spPr>
      </p:cxnSp>
      <p:cxnSp>
        <p:nvCxnSpPr>
          <p:cNvPr id="78" name="Google Shape;78;p14"/>
          <p:cNvCxnSpPr>
            <a:stCxn id="70" idx="1"/>
            <a:endCxn id="71" idx="3"/>
          </p:cNvCxnSpPr>
          <p:nvPr/>
        </p:nvCxnSpPr>
        <p:spPr>
          <a:xfrm rot="5400000">
            <a:off x="2492950" y="2209525"/>
            <a:ext cx="1311300" cy="1161600"/>
          </a:xfrm>
          <a:prstGeom prst="bentConnector3">
            <a:avLst>
              <a:gd name="adj1" fmla="val 49999"/>
            </a:avLst>
          </a:prstGeom>
          <a:noFill/>
          <a:ln w="9525" cap="flat" cmpd="sng">
            <a:solidFill>
              <a:schemeClr val="accent1"/>
            </a:solidFill>
            <a:prstDash val="solid"/>
            <a:round/>
            <a:headEnd type="none" w="med" len="med"/>
            <a:tailEnd type="none" w="med" len="med"/>
          </a:ln>
        </p:spPr>
      </p:cxnSp>
      <p:sp>
        <p:nvSpPr>
          <p:cNvPr id="79" name="Google Shape;79;p14"/>
          <p:cNvSpPr/>
          <p:nvPr/>
        </p:nvSpPr>
        <p:spPr>
          <a:xfrm>
            <a:off x="5573175" y="3445950"/>
            <a:ext cx="1017300" cy="694800"/>
          </a:xfrm>
          <a:prstGeom prst="round2DiagRect">
            <a:avLst>
              <a:gd name="adj1" fmla="val 16667"/>
              <a:gd name="adj2" fmla="val 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zh-TW" sz="2000" b="1">
                <a:solidFill>
                  <a:schemeClr val="dk1"/>
                </a:solidFill>
                <a:latin typeface="Microsoft JhengHei"/>
                <a:ea typeface="Microsoft JhengHei"/>
                <a:cs typeface="Microsoft JhengHei"/>
                <a:sym typeface="Microsoft JhengHei"/>
              </a:rPr>
              <a:t>貯木池</a:t>
            </a:r>
            <a:endParaRPr sz="2000">
              <a:latin typeface="Microsoft JhengHei"/>
              <a:ea typeface="Microsoft JhengHei"/>
              <a:cs typeface="Microsoft JhengHei"/>
              <a:sym typeface="Microsoft JhengHei"/>
            </a:endParaRPr>
          </a:p>
        </p:txBody>
      </p:sp>
      <p:cxnSp>
        <p:nvCxnSpPr>
          <p:cNvPr id="80" name="Google Shape;80;p14"/>
          <p:cNvCxnSpPr>
            <a:stCxn id="70" idx="1"/>
            <a:endCxn id="79" idx="3"/>
          </p:cNvCxnSpPr>
          <p:nvPr/>
        </p:nvCxnSpPr>
        <p:spPr>
          <a:xfrm rot="-5400000" flipH="1">
            <a:off x="4249900" y="1614175"/>
            <a:ext cx="1311300" cy="2352300"/>
          </a:xfrm>
          <a:prstGeom prst="bentConnector3">
            <a:avLst>
              <a:gd name="adj1" fmla="val 49999"/>
            </a:avLst>
          </a:prstGeom>
          <a:noFill/>
          <a:ln w="9525" cap="flat" cmpd="sng">
            <a:solidFill>
              <a:schemeClr val="accent1"/>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2"/>
          <p:cNvSpPr txBox="1">
            <a:spLocks noGrp="1"/>
          </p:cNvSpPr>
          <p:nvPr>
            <p:ph type="title"/>
          </p:nvPr>
        </p:nvSpPr>
        <p:spPr>
          <a:xfrm>
            <a:off x="311700" y="315925"/>
            <a:ext cx="2387700" cy="831300"/>
          </a:xfrm>
          <a:prstGeom prst="rect">
            <a:avLst/>
          </a:prstGeom>
          <a:solidFill>
            <a:srgbClr val="D9D9D9"/>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資料來源</a:t>
            </a:r>
            <a:endParaRPr b="1">
              <a:latin typeface="Microsoft JhengHei"/>
              <a:ea typeface="Microsoft JhengHei"/>
              <a:cs typeface="Microsoft JhengHei"/>
              <a:sym typeface="Microsoft JhengHei"/>
            </a:endParaRPr>
          </a:p>
        </p:txBody>
      </p:sp>
      <p:sp>
        <p:nvSpPr>
          <p:cNvPr id="216" name="Google Shape;216;p32"/>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zh-TW" sz="1000" u="sng">
                <a:solidFill>
                  <a:schemeClr val="hlink"/>
                </a:solidFill>
                <a:latin typeface="Microsoft JhengHei"/>
                <a:ea typeface="Microsoft JhengHei"/>
                <a:cs typeface="Microsoft JhengHei"/>
                <a:sym typeface="Microsoft JhengHei"/>
                <a:hlinkClick r:id="rId3"/>
              </a:rPr>
              <a:t>http://recreation.forest.gov.tw/NC/NC_4_1.aspx?NEC_ID=ld</a:t>
            </a:r>
            <a:endParaRPr sz="1000">
              <a:latin typeface="Microsoft JhengHei"/>
              <a:ea typeface="Microsoft JhengHei"/>
              <a:cs typeface="Microsoft JhengHei"/>
              <a:sym typeface="Microsoft JhengHei"/>
            </a:endParaRPr>
          </a:p>
          <a:p>
            <a:pPr marL="0" lvl="0" indent="0" algn="l" rtl="0">
              <a:spcBef>
                <a:spcPts val="1600"/>
              </a:spcBef>
              <a:spcAft>
                <a:spcPts val="0"/>
              </a:spcAft>
              <a:buNone/>
            </a:pPr>
            <a:r>
              <a:rPr lang="zh-TW" sz="1000" b="1" u="sng">
                <a:solidFill>
                  <a:schemeClr val="hlink"/>
                </a:solidFill>
                <a:latin typeface="Microsoft JhengHei"/>
                <a:ea typeface="Microsoft JhengHei"/>
                <a:cs typeface="Microsoft JhengHei"/>
                <a:sym typeface="Microsoft JhengHei"/>
                <a:hlinkClick r:id="rId4"/>
              </a:rPr>
              <a:t>http://sisy1017.pixnet.net/blog/post/106020872--【宜蘭景點】羅東林場-林業文化園區-~非常適</a:t>
            </a:r>
            <a:endParaRPr sz="1200" b="1">
              <a:latin typeface="Microsoft JhengHei"/>
              <a:ea typeface="Microsoft JhengHei"/>
              <a:cs typeface="Microsoft JhengHei"/>
              <a:sym typeface="Microsoft JhengHei"/>
            </a:endParaRPr>
          </a:p>
          <a:p>
            <a:pPr marL="0" lvl="0" indent="0" algn="l" rtl="0">
              <a:spcBef>
                <a:spcPts val="1600"/>
              </a:spcBef>
              <a:spcAft>
                <a:spcPts val="0"/>
              </a:spcAft>
              <a:buNone/>
            </a:pPr>
            <a:r>
              <a:rPr lang="zh-TW" sz="1200" u="sng">
                <a:solidFill>
                  <a:schemeClr val="hlink"/>
                </a:solidFill>
                <a:latin typeface="Economica"/>
                <a:ea typeface="Economica"/>
                <a:cs typeface="Economica"/>
                <a:sym typeface="Economica"/>
                <a:hlinkClick r:id="rId5"/>
              </a:rPr>
              <a:t>http://blog.xuite.net/bobowin/me/30452747-%5B+%E5%AE%9C%E8%98%AD%E7%BE%85%E6%9D%B1%E6%99%AF%E9%BB%9E+%5D+%E7%BE%85%E6%9D%B1%E6%9E%97%E6%A5%AD%E6%96%87%E5%8C%96%E5%9C%92%E5%8D%80%28%E7%BE%85%E6%9D%B1%E6%9E%97%E5%A0%B4%29</a:t>
            </a:r>
            <a:endParaRPr sz="1200">
              <a:latin typeface="Economica"/>
              <a:ea typeface="Economica"/>
              <a:cs typeface="Economica"/>
              <a:sym typeface="Economica"/>
            </a:endParaRPr>
          </a:p>
          <a:p>
            <a:pPr marL="0" lvl="0" indent="0" algn="l" rtl="0">
              <a:spcBef>
                <a:spcPts val="1600"/>
              </a:spcBef>
              <a:spcAft>
                <a:spcPts val="0"/>
              </a:spcAft>
              <a:buNone/>
            </a:pPr>
            <a:r>
              <a:rPr lang="zh-TW" sz="1200" u="sng">
                <a:solidFill>
                  <a:schemeClr val="hlink"/>
                </a:solidFill>
                <a:latin typeface="Economica"/>
                <a:ea typeface="Economica"/>
                <a:cs typeface="Economica"/>
                <a:sym typeface="Economica"/>
                <a:hlinkClick r:id="rId3"/>
              </a:rPr>
              <a:t>http://recreation.forest.gov.tw/NC/NC_4_1.aspx?NEC_ID=ld</a:t>
            </a:r>
            <a:endParaRPr sz="1200">
              <a:latin typeface="Economica"/>
              <a:ea typeface="Economica"/>
              <a:cs typeface="Economica"/>
              <a:sym typeface="Economica"/>
            </a:endParaRPr>
          </a:p>
          <a:p>
            <a:pPr marL="0" lvl="0" indent="0" algn="l" rtl="0">
              <a:spcBef>
                <a:spcPts val="1600"/>
              </a:spcBef>
              <a:spcAft>
                <a:spcPts val="1600"/>
              </a:spcAft>
              <a:buNone/>
            </a:pPr>
            <a:endParaRPr sz="1200">
              <a:latin typeface="Economica"/>
              <a:ea typeface="Economica"/>
              <a:cs typeface="Economica"/>
              <a:sym typeface="Economic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3" descr="「林場火車」的圖片搜尋結果"/>
          <p:cNvPicPr preferRelativeResize="0"/>
          <p:nvPr/>
        </p:nvPicPr>
        <p:blipFill>
          <a:blip r:embed="rId3">
            <a:alphaModFix/>
          </a:blip>
          <a:stretch>
            <a:fillRect/>
          </a:stretch>
        </p:blipFill>
        <p:spPr>
          <a:xfrm>
            <a:off x="0" y="0"/>
            <a:ext cx="9144000" cy="5054475"/>
          </a:xfrm>
          <a:prstGeom prst="rect">
            <a:avLst/>
          </a:prstGeom>
          <a:noFill/>
          <a:ln>
            <a:noFill/>
          </a:ln>
        </p:spPr>
      </p:pic>
      <p:sp>
        <p:nvSpPr>
          <p:cNvPr id="222" name="Google Shape;222;p33"/>
          <p:cNvSpPr txBox="1">
            <a:spLocks noGrp="1"/>
          </p:cNvSpPr>
          <p:nvPr>
            <p:ph type="body" idx="1"/>
          </p:nvPr>
        </p:nvSpPr>
        <p:spPr>
          <a:xfrm>
            <a:off x="2398775" y="2047500"/>
            <a:ext cx="4260300" cy="1315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zh-TW" sz="7200">
                <a:solidFill>
                  <a:schemeClr val="lt1"/>
                </a:solidFill>
                <a:latin typeface="Microsoft JhengHei"/>
                <a:ea typeface="Microsoft JhengHei"/>
                <a:cs typeface="Microsoft JhengHei"/>
                <a:sym typeface="Microsoft JhengHei"/>
              </a:rPr>
              <a:t>THE END</a:t>
            </a:r>
            <a:endParaRPr sz="7200">
              <a:solidFill>
                <a:schemeClr val="lt1"/>
              </a:solidFill>
              <a:latin typeface="Microsoft JhengHei"/>
              <a:ea typeface="Microsoft JhengHei"/>
              <a:cs typeface="Microsoft JhengHei"/>
              <a:sym typeface="Microsoft JhengHei"/>
            </a:endParaRPr>
          </a:p>
        </p:txBody>
      </p:sp>
      <p:sp>
        <p:nvSpPr>
          <p:cNvPr id="223" name="Google Shape;223;p33"/>
          <p:cNvSpPr txBox="1"/>
          <p:nvPr/>
        </p:nvSpPr>
        <p:spPr>
          <a:xfrm>
            <a:off x="1468325" y="3262525"/>
            <a:ext cx="6121200" cy="71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TW" sz="1800" b="1">
                <a:solidFill>
                  <a:schemeClr val="lt1"/>
                </a:solidFill>
                <a:latin typeface="Microsoft JhengHei"/>
                <a:ea typeface="Microsoft JhengHei"/>
                <a:cs typeface="Microsoft JhengHei"/>
                <a:sym typeface="Microsoft JhengHei"/>
              </a:rPr>
              <a:t>205 康頤婷 205 張書萍 205 張瑀容</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311700" y="315925"/>
            <a:ext cx="2366400" cy="831300"/>
          </a:xfrm>
          <a:prstGeom prst="rect">
            <a:avLst/>
          </a:prstGeom>
          <a:solidFill>
            <a:srgbClr val="FCE5CD"/>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研究動機</a:t>
            </a:r>
            <a:endParaRPr b="1">
              <a:latin typeface="Microsoft JhengHei"/>
              <a:ea typeface="Microsoft JhengHei"/>
              <a:cs typeface="Microsoft JhengHei"/>
              <a:sym typeface="Microsoft JhengHei"/>
            </a:endParaRPr>
          </a:p>
        </p:txBody>
      </p:sp>
      <p:sp>
        <p:nvSpPr>
          <p:cNvPr id="86" name="Google Shape;86;p15"/>
          <p:cNvSpPr txBox="1">
            <a:spLocks noGrp="1"/>
          </p:cNvSpPr>
          <p:nvPr>
            <p:ph type="body" idx="1"/>
          </p:nvPr>
        </p:nvSpPr>
        <p:spPr>
          <a:xfrm>
            <a:off x="407325" y="1352750"/>
            <a:ext cx="80934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2800" b="1">
                <a:latin typeface="Microsoft JhengHei"/>
                <a:ea typeface="Microsoft JhengHei"/>
                <a:cs typeface="Microsoft JhengHei"/>
                <a:sym typeface="Microsoft JhengHei"/>
              </a:rPr>
              <a:t>① 與高中課程有所關連</a:t>
            </a:r>
            <a:endParaRPr sz="2800" b="1">
              <a:latin typeface="Microsoft JhengHei"/>
              <a:ea typeface="Microsoft JhengHei"/>
              <a:cs typeface="Microsoft JhengHei"/>
              <a:sym typeface="Microsoft JhengHei"/>
            </a:endParaRPr>
          </a:p>
          <a:p>
            <a:pPr marL="0" lvl="0" indent="0" algn="l" rtl="0">
              <a:spcBef>
                <a:spcPts val="1600"/>
              </a:spcBef>
              <a:spcAft>
                <a:spcPts val="0"/>
              </a:spcAft>
              <a:buNone/>
            </a:pPr>
            <a:r>
              <a:rPr lang="zh-TW" sz="2800" b="1">
                <a:latin typeface="Microsoft JhengHei"/>
                <a:ea typeface="Microsoft JhengHei"/>
                <a:cs typeface="Microsoft JhengHei"/>
                <a:sym typeface="Microsoft JhengHei"/>
              </a:rPr>
              <a:t>② 未探究林場建立之真正用意</a:t>
            </a:r>
            <a:endParaRPr sz="2800" b="1">
              <a:latin typeface="Microsoft JhengHei"/>
              <a:ea typeface="Microsoft JhengHei"/>
              <a:cs typeface="Microsoft JhengHei"/>
              <a:sym typeface="Microsoft JhengHei"/>
            </a:endParaRPr>
          </a:p>
          <a:p>
            <a:pPr marL="0" lvl="0" indent="0" algn="l" rtl="0">
              <a:spcBef>
                <a:spcPts val="1600"/>
              </a:spcBef>
              <a:spcAft>
                <a:spcPts val="0"/>
              </a:spcAft>
              <a:buNone/>
            </a:pPr>
            <a:r>
              <a:rPr lang="zh-TW" sz="2800" b="1">
                <a:latin typeface="Microsoft JhengHei"/>
                <a:ea typeface="Microsoft JhengHei"/>
                <a:cs typeface="Microsoft JhengHei"/>
                <a:sym typeface="Microsoft JhengHei"/>
              </a:rPr>
              <a:t>③ 宜蘭在地特色景點</a:t>
            </a:r>
            <a:endParaRPr sz="2800" b="1">
              <a:latin typeface="Microsoft JhengHei"/>
              <a:ea typeface="Microsoft JhengHei"/>
              <a:cs typeface="Microsoft JhengHei"/>
              <a:sym typeface="Microsoft JhengHei"/>
            </a:endParaRPr>
          </a:p>
          <a:p>
            <a:pPr marL="0" lvl="0" indent="0" algn="l" rtl="0">
              <a:spcBef>
                <a:spcPts val="1600"/>
              </a:spcBef>
              <a:spcAft>
                <a:spcPts val="0"/>
              </a:spcAft>
              <a:buNone/>
            </a:pPr>
            <a:r>
              <a:rPr lang="zh-TW" sz="2800" b="1">
                <a:latin typeface="Microsoft JhengHei"/>
                <a:ea typeface="Microsoft JhengHei"/>
                <a:cs typeface="Microsoft JhengHei"/>
                <a:sym typeface="Microsoft JhengHei"/>
              </a:rPr>
              <a:t>④ 資源保育意識興起</a:t>
            </a:r>
            <a:endParaRPr sz="2800" b="1">
              <a:latin typeface="Microsoft JhengHei"/>
              <a:ea typeface="Microsoft JhengHei"/>
              <a:cs typeface="Microsoft JhengHei"/>
              <a:sym typeface="Microsoft JhengHei"/>
            </a:endParaRPr>
          </a:p>
          <a:p>
            <a:pPr marL="0" lvl="0" indent="0" algn="l" rtl="0">
              <a:spcBef>
                <a:spcPts val="1600"/>
              </a:spcBef>
              <a:spcAft>
                <a:spcPts val="0"/>
              </a:spcAft>
              <a:buNone/>
            </a:pPr>
            <a:endParaRPr sz="2800" b="1">
              <a:latin typeface="Microsoft JhengHei"/>
              <a:ea typeface="Microsoft JhengHei"/>
              <a:cs typeface="Microsoft JhengHei"/>
              <a:sym typeface="Microsoft JhengHei"/>
            </a:endParaRPr>
          </a:p>
          <a:p>
            <a:pPr marL="0" lvl="0" indent="0" algn="l" rtl="0">
              <a:spcBef>
                <a:spcPts val="1600"/>
              </a:spcBef>
              <a:spcAft>
                <a:spcPts val="0"/>
              </a:spcAft>
              <a:buNone/>
            </a:pPr>
            <a:endParaRPr sz="2400" b="1">
              <a:latin typeface="Microsoft JhengHei"/>
              <a:ea typeface="Microsoft JhengHei"/>
              <a:cs typeface="Microsoft JhengHei"/>
              <a:sym typeface="Microsoft JhengHei"/>
            </a:endParaRPr>
          </a:p>
          <a:p>
            <a:pPr marL="0" lvl="0" indent="0" algn="l" rtl="0">
              <a:spcBef>
                <a:spcPts val="1600"/>
              </a:spcBef>
              <a:spcAft>
                <a:spcPts val="1600"/>
              </a:spcAft>
              <a:buNone/>
            </a:pPr>
            <a:endParaRPr/>
          </a:p>
        </p:txBody>
      </p:sp>
      <p:pic>
        <p:nvPicPr>
          <p:cNvPr id="87" name="Google Shape;87;p15"/>
          <p:cNvPicPr preferRelativeResize="0"/>
          <p:nvPr/>
        </p:nvPicPr>
        <p:blipFill>
          <a:blip r:embed="rId3">
            <a:alphaModFix/>
          </a:blip>
          <a:stretch>
            <a:fillRect/>
          </a:stretch>
        </p:blipFill>
        <p:spPr>
          <a:xfrm>
            <a:off x="5560550" y="2285525"/>
            <a:ext cx="3218500" cy="24212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11700" y="315925"/>
            <a:ext cx="2366400" cy="831300"/>
          </a:xfrm>
          <a:prstGeom prst="rect">
            <a:avLst/>
          </a:prstGeom>
          <a:solidFill>
            <a:srgbClr val="FCE4A7"/>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地理位置</a:t>
            </a:r>
            <a:endParaRPr b="1">
              <a:latin typeface="Microsoft JhengHei"/>
              <a:ea typeface="Microsoft JhengHei"/>
              <a:cs typeface="Microsoft JhengHei"/>
              <a:sym typeface="Microsoft JhengHei"/>
            </a:endParaRPr>
          </a:p>
        </p:txBody>
      </p:sp>
      <p:sp>
        <p:nvSpPr>
          <p:cNvPr id="93" name="Google Shape;93;p16"/>
          <p:cNvSpPr txBox="1">
            <a:spLocks noGrp="1"/>
          </p:cNvSpPr>
          <p:nvPr>
            <p:ph type="body" idx="1"/>
          </p:nvPr>
        </p:nvSpPr>
        <p:spPr>
          <a:xfrm>
            <a:off x="407325" y="1352750"/>
            <a:ext cx="80934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800" b="1">
              <a:latin typeface="Microsoft JhengHei"/>
              <a:ea typeface="Microsoft JhengHei"/>
              <a:cs typeface="Microsoft JhengHei"/>
              <a:sym typeface="Microsoft JhengHei"/>
            </a:endParaRPr>
          </a:p>
          <a:p>
            <a:pPr marL="0" lvl="0" indent="0" algn="l" rtl="0">
              <a:spcBef>
                <a:spcPts val="1600"/>
              </a:spcBef>
              <a:spcAft>
                <a:spcPts val="0"/>
              </a:spcAft>
              <a:buNone/>
            </a:pPr>
            <a:endParaRPr sz="2800" b="1">
              <a:latin typeface="Microsoft JhengHei"/>
              <a:ea typeface="Microsoft JhengHei"/>
              <a:cs typeface="Microsoft JhengHei"/>
              <a:sym typeface="Microsoft JhengHei"/>
            </a:endParaRPr>
          </a:p>
          <a:p>
            <a:pPr marL="0" lvl="0" indent="0" algn="l" rtl="0">
              <a:spcBef>
                <a:spcPts val="1600"/>
              </a:spcBef>
              <a:spcAft>
                <a:spcPts val="0"/>
              </a:spcAft>
              <a:buNone/>
            </a:pPr>
            <a:endParaRPr sz="2400" b="1">
              <a:latin typeface="Microsoft JhengHei"/>
              <a:ea typeface="Microsoft JhengHei"/>
              <a:cs typeface="Microsoft JhengHei"/>
              <a:sym typeface="Microsoft JhengHei"/>
            </a:endParaRPr>
          </a:p>
          <a:p>
            <a:pPr marL="0" lvl="0" indent="0" algn="l" rtl="0">
              <a:spcBef>
                <a:spcPts val="1600"/>
              </a:spcBef>
              <a:spcAft>
                <a:spcPts val="1600"/>
              </a:spcAft>
              <a:buNone/>
            </a:pPr>
            <a:endParaRPr/>
          </a:p>
        </p:txBody>
      </p:sp>
      <p:sp>
        <p:nvSpPr>
          <p:cNvPr id="94" name="Google Shape;94;p16"/>
          <p:cNvSpPr/>
          <p:nvPr/>
        </p:nvSpPr>
        <p:spPr>
          <a:xfrm>
            <a:off x="5292250" y="371950"/>
            <a:ext cx="1190100" cy="1200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FF0000"/>
              </a:solidFill>
            </a:endParaRPr>
          </a:p>
        </p:txBody>
      </p:sp>
      <p:sp>
        <p:nvSpPr>
          <p:cNvPr id="95" name="Google Shape;95;p16"/>
          <p:cNvSpPr/>
          <p:nvPr/>
        </p:nvSpPr>
        <p:spPr>
          <a:xfrm>
            <a:off x="6227450" y="3804500"/>
            <a:ext cx="1254000" cy="1200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315925"/>
            <a:ext cx="2376900" cy="831300"/>
          </a:xfrm>
          <a:prstGeom prst="rect">
            <a:avLst/>
          </a:prstGeom>
          <a:solidFill>
            <a:srgbClr val="FFF2CC"/>
          </a:solidFill>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地理實查</a:t>
            </a:r>
            <a:endParaRPr b="1">
              <a:latin typeface="Microsoft JhengHei"/>
              <a:ea typeface="Microsoft JhengHei"/>
              <a:cs typeface="Microsoft JhengHei"/>
              <a:sym typeface="Microsoft JhengHei"/>
            </a:endParaRPr>
          </a:p>
        </p:txBody>
      </p:sp>
      <p:pic>
        <p:nvPicPr>
          <p:cNvPr id="101" name="Google Shape;101;p17"/>
          <p:cNvPicPr preferRelativeResize="0"/>
          <p:nvPr/>
        </p:nvPicPr>
        <p:blipFill>
          <a:blip r:embed="rId3">
            <a:alphaModFix/>
          </a:blip>
          <a:stretch>
            <a:fillRect/>
          </a:stretch>
        </p:blipFill>
        <p:spPr>
          <a:xfrm>
            <a:off x="3289988" y="258013"/>
            <a:ext cx="2564026" cy="3420225"/>
          </a:xfrm>
          <a:prstGeom prst="rect">
            <a:avLst/>
          </a:prstGeom>
          <a:noFill/>
          <a:ln>
            <a:noFill/>
          </a:ln>
        </p:spPr>
      </p:pic>
      <p:pic>
        <p:nvPicPr>
          <p:cNvPr id="102" name="Google Shape;102;p17"/>
          <p:cNvPicPr preferRelativeResize="0"/>
          <p:nvPr/>
        </p:nvPicPr>
        <p:blipFill>
          <a:blip r:embed="rId4">
            <a:alphaModFix/>
          </a:blip>
          <a:stretch>
            <a:fillRect/>
          </a:stretch>
        </p:blipFill>
        <p:spPr>
          <a:xfrm>
            <a:off x="6069425" y="2571750"/>
            <a:ext cx="2858899" cy="2143199"/>
          </a:xfrm>
          <a:prstGeom prst="rect">
            <a:avLst/>
          </a:prstGeom>
          <a:noFill/>
          <a:ln>
            <a:noFill/>
          </a:ln>
        </p:spPr>
      </p:pic>
      <p:pic>
        <p:nvPicPr>
          <p:cNvPr id="103" name="Google Shape;103;p17"/>
          <p:cNvPicPr preferRelativeResize="0"/>
          <p:nvPr/>
        </p:nvPicPr>
        <p:blipFill>
          <a:blip r:embed="rId5">
            <a:alphaModFix/>
          </a:blip>
          <a:stretch>
            <a:fillRect/>
          </a:stretch>
        </p:blipFill>
        <p:spPr>
          <a:xfrm>
            <a:off x="269175" y="2112988"/>
            <a:ext cx="2805425" cy="2103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11700" y="315925"/>
            <a:ext cx="3924600" cy="831300"/>
          </a:xfrm>
          <a:prstGeom prst="rect">
            <a:avLst/>
          </a:prstGeom>
          <a:ln w="9525" cap="flat" cmpd="sng">
            <a:solidFill>
              <a:srgbClr val="7F6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zh-TW" b="1">
                <a:latin typeface="Microsoft JhengHei"/>
                <a:ea typeface="Microsoft JhengHei"/>
                <a:cs typeface="Microsoft JhengHei"/>
                <a:sym typeface="Microsoft JhengHei"/>
              </a:rPr>
              <a:t>第一站：竹探館</a:t>
            </a:r>
            <a:endParaRPr b="1">
              <a:latin typeface="Microsoft JhengHei"/>
              <a:ea typeface="Microsoft JhengHei"/>
              <a:cs typeface="Microsoft JhengHei"/>
              <a:sym typeface="Microsoft JhengHei"/>
            </a:endParaRPr>
          </a:p>
        </p:txBody>
      </p:sp>
      <p:sp>
        <p:nvSpPr>
          <p:cNvPr id="113" name="Google Shape;113;p19"/>
          <p:cNvSpPr txBox="1">
            <a:spLocks noGrp="1"/>
          </p:cNvSpPr>
          <p:nvPr>
            <p:ph type="body" idx="1"/>
          </p:nvPr>
        </p:nvSpPr>
        <p:spPr>
          <a:xfrm>
            <a:off x="311700" y="1373600"/>
            <a:ext cx="2695800" cy="335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sz="2800" b="1">
                <a:latin typeface="Microsoft JhengHei"/>
                <a:ea typeface="Microsoft JhengHei"/>
                <a:cs typeface="Microsoft JhengHei"/>
                <a:sym typeface="Microsoft JhengHei"/>
              </a:rPr>
              <a:t>▸綠建築概念</a:t>
            </a:r>
            <a:endParaRPr sz="2800" b="1">
              <a:latin typeface="Microsoft JhengHei"/>
              <a:ea typeface="Microsoft JhengHei"/>
              <a:cs typeface="Microsoft JhengHei"/>
              <a:sym typeface="Microsoft JhengHei"/>
            </a:endParaRPr>
          </a:p>
          <a:p>
            <a:pPr marL="0" lvl="0" indent="457200" algn="ctr" rtl="0">
              <a:spcBef>
                <a:spcPts val="1600"/>
              </a:spcBef>
              <a:spcAft>
                <a:spcPts val="0"/>
              </a:spcAft>
              <a:buNone/>
            </a:pPr>
            <a:r>
              <a:rPr lang="zh-TW" sz="2800" b="1">
                <a:latin typeface="Microsoft JhengHei"/>
                <a:ea typeface="Microsoft JhengHei"/>
                <a:cs typeface="Microsoft JhengHei"/>
                <a:sym typeface="Microsoft JhengHei"/>
              </a:rPr>
              <a:t> — </a:t>
            </a:r>
            <a:r>
              <a:rPr lang="zh-TW" sz="2800" b="1">
                <a:solidFill>
                  <a:srgbClr val="387959"/>
                </a:solidFill>
                <a:latin typeface="Microsoft JhengHei"/>
                <a:ea typeface="Microsoft JhengHei"/>
                <a:cs typeface="Microsoft JhengHei"/>
                <a:sym typeface="Microsoft JhengHei"/>
              </a:rPr>
              <a:t>竹</a:t>
            </a:r>
            <a:endParaRPr sz="2800" b="1">
              <a:solidFill>
                <a:srgbClr val="387959"/>
              </a:solidFill>
              <a:latin typeface="Microsoft JhengHei"/>
              <a:ea typeface="Microsoft JhengHei"/>
              <a:cs typeface="Microsoft JhengHei"/>
              <a:sym typeface="Microsoft JhengHei"/>
            </a:endParaRPr>
          </a:p>
          <a:p>
            <a:pPr marL="0" lvl="0" indent="0" algn="l" rtl="0">
              <a:spcBef>
                <a:spcPts val="1600"/>
              </a:spcBef>
              <a:spcAft>
                <a:spcPts val="0"/>
              </a:spcAft>
              <a:buNone/>
            </a:pPr>
            <a:endParaRPr sz="1200" b="1">
              <a:latin typeface="Microsoft JhengHei"/>
              <a:ea typeface="Microsoft JhengHei"/>
              <a:cs typeface="Microsoft JhengHei"/>
              <a:sym typeface="Microsoft JhengHei"/>
            </a:endParaRPr>
          </a:p>
          <a:p>
            <a:pPr marL="0" lvl="0" indent="0" algn="l" rtl="0">
              <a:spcBef>
                <a:spcPts val="1600"/>
              </a:spcBef>
              <a:spcAft>
                <a:spcPts val="1600"/>
              </a:spcAft>
              <a:buNone/>
            </a:pPr>
            <a:endParaRPr sz="1400"/>
          </a:p>
        </p:txBody>
      </p:sp>
      <p:pic>
        <p:nvPicPr>
          <p:cNvPr id="114" name="Google Shape;114;p19"/>
          <p:cNvPicPr preferRelativeResize="0"/>
          <p:nvPr/>
        </p:nvPicPr>
        <p:blipFill>
          <a:blip r:embed="rId3">
            <a:alphaModFix/>
          </a:blip>
          <a:stretch>
            <a:fillRect/>
          </a:stretch>
        </p:blipFill>
        <p:spPr>
          <a:xfrm>
            <a:off x="5947625" y="315925"/>
            <a:ext cx="2866949" cy="3822624"/>
          </a:xfrm>
          <a:prstGeom prst="rect">
            <a:avLst/>
          </a:prstGeom>
          <a:noFill/>
          <a:ln>
            <a:noFill/>
          </a:ln>
        </p:spPr>
      </p:pic>
      <p:pic>
        <p:nvPicPr>
          <p:cNvPr id="115" name="Google Shape;115;p19"/>
          <p:cNvPicPr preferRelativeResize="0"/>
          <p:nvPr/>
        </p:nvPicPr>
        <p:blipFill>
          <a:blip r:embed="rId4">
            <a:alphaModFix/>
          </a:blip>
          <a:stretch>
            <a:fillRect/>
          </a:stretch>
        </p:blipFill>
        <p:spPr>
          <a:xfrm>
            <a:off x="3145625" y="1278875"/>
            <a:ext cx="2602450" cy="35434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0" descr="「竹」的圖片搜尋結果"/>
          <p:cNvPicPr preferRelativeResize="0"/>
          <p:nvPr/>
        </p:nvPicPr>
        <p:blipFill>
          <a:blip r:embed="rId3">
            <a:alphaModFix amt="40000"/>
          </a:blip>
          <a:stretch>
            <a:fillRect/>
          </a:stretch>
        </p:blipFill>
        <p:spPr>
          <a:xfrm>
            <a:off x="0" y="0"/>
            <a:ext cx="9144000" cy="5034700"/>
          </a:xfrm>
          <a:prstGeom prst="rect">
            <a:avLst/>
          </a:prstGeom>
          <a:noFill/>
          <a:ln>
            <a:noFill/>
          </a:ln>
        </p:spPr>
      </p:pic>
      <p:sp>
        <p:nvSpPr>
          <p:cNvPr id="121" name="Google Shape;121;p20"/>
          <p:cNvSpPr txBox="1">
            <a:spLocks noGrp="1"/>
          </p:cNvSpPr>
          <p:nvPr>
            <p:ph type="title"/>
          </p:nvPr>
        </p:nvSpPr>
        <p:spPr>
          <a:xfrm>
            <a:off x="396700" y="159400"/>
            <a:ext cx="1059300" cy="832200"/>
          </a:xfrm>
          <a:prstGeom prst="rect">
            <a:avLst/>
          </a:prstGeom>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6000">
                <a:solidFill>
                  <a:srgbClr val="274E13"/>
                </a:solidFill>
                <a:latin typeface="Microsoft JhengHei"/>
                <a:ea typeface="Microsoft JhengHei"/>
                <a:cs typeface="Microsoft JhengHei"/>
                <a:sym typeface="Microsoft JhengHei"/>
              </a:rPr>
              <a:t>竹</a:t>
            </a:r>
            <a:endParaRPr sz="6000">
              <a:solidFill>
                <a:srgbClr val="274E13"/>
              </a:solidFill>
              <a:latin typeface="Microsoft JhengHei"/>
              <a:ea typeface="Microsoft JhengHei"/>
              <a:cs typeface="Microsoft JhengHei"/>
              <a:sym typeface="Microsoft JhengHei"/>
            </a:endParaRPr>
          </a:p>
        </p:txBody>
      </p:sp>
      <p:sp>
        <p:nvSpPr>
          <p:cNvPr id="122" name="Google Shape;122;p20"/>
          <p:cNvSpPr txBox="1">
            <a:spLocks noGrp="1"/>
          </p:cNvSpPr>
          <p:nvPr>
            <p:ph type="body" idx="1"/>
          </p:nvPr>
        </p:nvSpPr>
        <p:spPr>
          <a:xfrm>
            <a:off x="311700" y="915225"/>
            <a:ext cx="8520600" cy="402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sz="2800" b="1">
                <a:solidFill>
                  <a:srgbClr val="000000"/>
                </a:solidFill>
                <a:latin typeface="Microsoft JhengHei"/>
                <a:ea typeface="Microsoft JhengHei"/>
                <a:cs typeface="Microsoft JhengHei"/>
                <a:sym typeface="Microsoft JhengHei"/>
              </a:rPr>
              <a:t>▸食：能入藥入食</a:t>
            </a:r>
            <a:endParaRPr sz="2800" b="1">
              <a:solidFill>
                <a:srgbClr val="000000"/>
              </a:solidFill>
              <a:latin typeface="Microsoft JhengHei"/>
              <a:ea typeface="Microsoft JhengHei"/>
              <a:cs typeface="Microsoft JhengHei"/>
              <a:sym typeface="Microsoft JhengHei"/>
            </a:endParaRPr>
          </a:p>
          <a:p>
            <a:pPr marL="0" lvl="0" indent="0" algn="l" rtl="0">
              <a:spcBef>
                <a:spcPts val="1600"/>
              </a:spcBef>
              <a:spcAft>
                <a:spcPts val="0"/>
              </a:spcAft>
              <a:buNone/>
            </a:pPr>
            <a:r>
              <a:rPr lang="zh-TW" sz="2800" b="1">
                <a:solidFill>
                  <a:srgbClr val="000000"/>
                </a:solidFill>
                <a:latin typeface="Microsoft JhengHei"/>
                <a:ea typeface="Microsoft JhengHei"/>
                <a:cs typeface="Microsoft JhengHei"/>
                <a:sym typeface="Microsoft JhengHei"/>
              </a:rPr>
              <a:t>▸衣：應用於紡織品，保溫透氣</a:t>
            </a:r>
            <a:endParaRPr sz="2800" b="1">
              <a:solidFill>
                <a:srgbClr val="000000"/>
              </a:solidFill>
              <a:latin typeface="Microsoft JhengHei"/>
              <a:ea typeface="Microsoft JhengHei"/>
              <a:cs typeface="Microsoft JhengHei"/>
              <a:sym typeface="Microsoft JhengHei"/>
            </a:endParaRPr>
          </a:p>
          <a:p>
            <a:pPr marL="0" lvl="0" indent="0" algn="l" rtl="0">
              <a:spcBef>
                <a:spcPts val="1600"/>
              </a:spcBef>
              <a:spcAft>
                <a:spcPts val="0"/>
              </a:spcAft>
              <a:buNone/>
            </a:pPr>
            <a:r>
              <a:rPr lang="zh-TW" sz="2800" b="1">
                <a:solidFill>
                  <a:srgbClr val="000000"/>
                </a:solidFill>
                <a:latin typeface="Microsoft JhengHei"/>
                <a:ea typeface="Microsoft JhengHei"/>
                <a:cs typeface="Microsoft JhengHei"/>
                <a:sym typeface="Microsoft JhengHei"/>
              </a:rPr>
              <a:t>▸住：省能負重的優良建材</a:t>
            </a:r>
            <a:endParaRPr sz="2800" b="1">
              <a:solidFill>
                <a:srgbClr val="000000"/>
              </a:solidFill>
              <a:latin typeface="Microsoft JhengHei"/>
              <a:ea typeface="Microsoft JhengHei"/>
              <a:cs typeface="Microsoft JhengHei"/>
              <a:sym typeface="Microsoft JhengHei"/>
            </a:endParaRPr>
          </a:p>
          <a:p>
            <a:pPr marL="0" lvl="0" indent="0" algn="l" rtl="0">
              <a:spcBef>
                <a:spcPts val="1600"/>
              </a:spcBef>
              <a:spcAft>
                <a:spcPts val="0"/>
              </a:spcAft>
              <a:buNone/>
            </a:pPr>
            <a:r>
              <a:rPr lang="zh-TW" sz="2800" b="1">
                <a:solidFill>
                  <a:srgbClr val="000000"/>
                </a:solidFill>
                <a:latin typeface="Microsoft JhengHei"/>
                <a:ea typeface="Microsoft JhengHei"/>
                <a:cs typeface="Microsoft JhengHei"/>
                <a:sym typeface="Microsoft JhengHei"/>
              </a:rPr>
              <a:t>▸行：應用於電容器，具奈微米竹炭粒子</a:t>
            </a:r>
            <a:endParaRPr sz="2800" b="1">
              <a:solidFill>
                <a:srgbClr val="000000"/>
              </a:solidFill>
              <a:latin typeface="Microsoft JhengHei"/>
              <a:ea typeface="Microsoft JhengHei"/>
              <a:cs typeface="Microsoft JhengHei"/>
              <a:sym typeface="Microsoft JhengHei"/>
            </a:endParaRPr>
          </a:p>
          <a:p>
            <a:pPr marL="0" lvl="0" indent="0" algn="l" rtl="0">
              <a:spcBef>
                <a:spcPts val="1600"/>
              </a:spcBef>
              <a:spcAft>
                <a:spcPts val="0"/>
              </a:spcAft>
              <a:buNone/>
            </a:pPr>
            <a:r>
              <a:rPr lang="zh-TW" sz="2800" b="1">
                <a:solidFill>
                  <a:srgbClr val="000000"/>
                </a:solidFill>
                <a:latin typeface="Microsoft JhengHei"/>
                <a:ea typeface="Microsoft JhengHei"/>
                <a:cs typeface="Microsoft JhengHei"/>
                <a:sym typeface="Microsoft JhengHei"/>
              </a:rPr>
              <a:t>▸育：具有水土保持、調節氣候和維持生態平衡之用</a:t>
            </a:r>
            <a:endParaRPr sz="2800" b="1">
              <a:solidFill>
                <a:srgbClr val="000000"/>
              </a:solidFill>
              <a:latin typeface="Microsoft JhengHei"/>
              <a:ea typeface="Microsoft JhengHei"/>
              <a:cs typeface="Microsoft JhengHei"/>
              <a:sym typeface="Microsoft JhengHei"/>
            </a:endParaRPr>
          </a:p>
          <a:p>
            <a:pPr marL="0" lvl="0" indent="0" algn="l" rtl="0">
              <a:spcBef>
                <a:spcPts val="1600"/>
              </a:spcBef>
              <a:spcAft>
                <a:spcPts val="1600"/>
              </a:spcAft>
              <a:buNone/>
            </a:pPr>
            <a:r>
              <a:rPr lang="zh-TW" sz="2800" b="1">
                <a:solidFill>
                  <a:srgbClr val="000000"/>
                </a:solidFill>
                <a:latin typeface="Microsoft JhengHei"/>
                <a:ea typeface="Microsoft JhengHei"/>
                <a:cs typeface="Microsoft JhengHei"/>
                <a:sym typeface="Microsoft JhengHei"/>
              </a:rPr>
              <a:t>▸樂：管、腔共鳴特性，賦予音樂更寬廣的空間</a:t>
            </a:r>
            <a:endParaRPr sz="2800" b="1">
              <a:solidFill>
                <a:srgbClr val="000000"/>
              </a:solidFill>
              <a:latin typeface="Microsoft JhengHei"/>
              <a:ea typeface="Microsoft JhengHei"/>
              <a:cs typeface="Microsoft JhengHei"/>
              <a:sym typeface="Microsoft JhengHe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311700" y="315925"/>
            <a:ext cx="4011600" cy="831300"/>
          </a:xfrm>
          <a:prstGeom prst="rect">
            <a:avLst/>
          </a:prstGeom>
          <a:ln w="9525" cap="flat" cmpd="sng">
            <a:solidFill>
              <a:srgbClr val="7F6000"/>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endParaRPr sz="1400" b="1">
              <a:solidFill>
                <a:srgbClr val="000000"/>
              </a:solidFill>
              <a:latin typeface="Microsoft JhengHei"/>
              <a:ea typeface="Microsoft JhengHei"/>
              <a:cs typeface="Microsoft JhengHei"/>
              <a:sym typeface="Microsoft JhengHei"/>
            </a:endParaRPr>
          </a:p>
          <a:p>
            <a:pPr marL="0" lvl="0" indent="0" algn="l" rtl="0">
              <a:spcBef>
                <a:spcPts val="0"/>
              </a:spcBef>
              <a:spcAft>
                <a:spcPts val="0"/>
              </a:spcAft>
              <a:buNone/>
            </a:pPr>
            <a:r>
              <a:rPr lang="zh-TW" b="1">
                <a:latin typeface="Microsoft JhengHei"/>
                <a:ea typeface="Microsoft JhengHei"/>
                <a:cs typeface="Microsoft JhengHei"/>
                <a:sym typeface="Microsoft JhengHei"/>
              </a:rPr>
              <a:t>第二站：森活館</a:t>
            </a:r>
            <a:endParaRPr b="1">
              <a:latin typeface="Microsoft JhengHei"/>
              <a:ea typeface="Microsoft JhengHei"/>
              <a:cs typeface="Microsoft JhengHei"/>
              <a:sym typeface="Microsoft JhengHei"/>
            </a:endParaRPr>
          </a:p>
        </p:txBody>
      </p:sp>
      <p:pic>
        <p:nvPicPr>
          <p:cNvPr id="128" name="Google Shape;128;p21"/>
          <p:cNvPicPr preferRelativeResize="0"/>
          <p:nvPr/>
        </p:nvPicPr>
        <p:blipFill>
          <a:blip r:embed="rId3">
            <a:alphaModFix/>
          </a:blip>
          <a:stretch>
            <a:fillRect/>
          </a:stretch>
        </p:blipFill>
        <p:spPr>
          <a:xfrm>
            <a:off x="5967300" y="2619813"/>
            <a:ext cx="2863499" cy="2146675"/>
          </a:xfrm>
          <a:prstGeom prst="rect">
            <a:avLst/>
          </a:prstGeom>
          <a:noFill/>
          <a:ln>
            <a:noFill/>
          </a:ln>
        </p:spPr>
      </p:pic>
      <p:pic>
        <p:nvPicPr>
          <p:cNvPr id="129" name="Google Shape;129;p21"/>
          <p:cNvPicPr preferRelativeResize="0"/>
          <p:nvPr/>
        </p:nvPicPr>
        <p:blipFill>
          <a:blip r:embed="rId4">
            <a:alphaModFix/>
          </a:blip>
          <a:stretch>
            <a:fillRect/>
          </a:stretch>
        </p:blipFill>
        <p:spPr>
          <a:xfrm>
            <a:off x="5967450" y="255075"/>
            <a:ext cx="2863499" cy="2146656"/>
          </a:xfrm>
          <a:prstGeom prst="rect">
            <a:avLst/>
          </a:prstGeom>
          <a:noFill/>
          <a:ln>
            <a:noFill/>
          </a:ln>
        </p:spPr>
      </p:pic>
      <p:pic>
        <p:nvPicPr>
          <p:cNvPr id="130" name="Google Shape;130;p21"/>
          <p:cNvPicPr preferRelativeResize="0"/>
          <p:nvPr/>
        </p:nvPicPr>
        <p:blipFill>
          <a:blip r:embed="rId5">
            <a:alphaModFix/>
          </a:blip>
          <a:stretch>
            <a:fillRect/>
          </a:stretch>
        </p:blipFill>
        <p:spPr>
          <a:xfrm>
            <a:off x="2988638" y="1867663"/>
            <a:ext cx="2863501" cy="2147618"/>
          </a:xfrm>
          <a:prstGeom prst="rect">
            <a:avLst/>
          </a:prstGeom>
          <a:noFill/>
          <a:ln>
            <a:noFill/>
          </a:ln>
        </p:spPr>
      </p:pic>
      <p:pic>
        <p:nvPicPr>
          <p:cNvPr id="131" name="Google Shape;131;p21"/>
          <p:cNvPicPr preferRelativeResize="0"/>
          <p:nvPr/>
        </p:nvPicPr>
        <p:blipFill>
          <a:blip r:embed="rId6">
            <a:alphaModFix/>
          </a:blip>
          <a:stretch>
            <a:fillRect/>
          </a:stretch>
        </p:blipFill>
        <p:spPr>
          <a:xfrm>
            <a:off x="216038" y="2774293"/>
            <a:ext cx="2657474" cy="1992206"/>
          </a:xfrm>
          <a:prstGeom prst="rect">
            <a:avLst/>
          </a:prstGeom>
          <a:noFill/>
          <a:ln>
            <a:noFill/>
          </a:ln>
        </p:spPr>
      </p:pic>
      <p:sp>
        <p:nvSpPr>
          <p:cNvPr id="132" name="Google Shape;132;p21"/>
          <p:cNvSpPr txBox="1"/>
          <p:nvPr/>
        </p:nvSpPr>
        <p:spPr>
          <a:xfrm>
            <a:off x="215950" y="1357575"/>
            <a:ext cx="2657400" cy="1338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zh-TW" sz="2800" b="1">
                <a:latin typeface="Microsoft Yahei"/>
                <a:ea typeface="Microsoft Yahei"/>
                <a:cs typeface="Microsoft Yahei"/>
                <a:sym typeface="Microsoft Yahei"/>
              </a:rPr>
              <a:t> </a:t>
            </a:r>
            <a:r>
              <a:rPr lang="zh-TW" sz="2000" b="1">
                <a:latin typeface="Microsoft Yahei"/>
                <a:ea typeface="Microsoft Yahei"/>
                <a:cs typeface="Microsoft Yahei"/>
                <a:sym typeface="Microsoft Yahei"/>
              </a:rPr>
              <a:t> 『林場人』</a:t>
            </a:r>
            <a:endParaRPr sz="2000" b="1">
              <a:latin typeface="Microsoft Yahei"/>
              <a:ea typeface="Microsoft Yahei"/>
              <a:cs typeface="Microsoft Yahei"/>
              <a:sym typeface="Microsoft Yahei"/>
            </a:endParaRPr>
          </a:p>
          <a:p>
            <a:pPr marL="0" lvl="0" indent="0" algn="ctr" rtl="0">
              <a:lnSpc>
                <a:spcPct val="115000"/>
              </a:lnSpc>
              <a:spcBef>
                <a:spcPts val="0"/>
              </a:spcBef>
              <a:spcAft>
                <a:spcPts val="0"/>
              </a:spcAft>
              <a:buClr>
                <a:schemeClr val="dk1"/>
              </a:buClr>
              <a:buSzPts val="1100"/>
              <a:buFont typeface="Arial"/>
              <a:buNone/>
            </a:pPr>
            <a:r>
              <a:rPr lang="zh-TW" sz="2000" b="1">
                <a:solidFill>
                  <a:schemeClr val="dk1"/>
                </a:solidFill>
                <a:latin typeface="Microsoft Yahei"/>
                <a:ea typeface="Microsoft Yahei"/>
                <a:cs typeface="Microsoft Yahei"/>
                <a:sym typeface="Microsoft Yahei"/>
              </a:rPr>
              <a:t>  的居家生活</a:t>
            </a:r>
            <a:endParaRPr sz="2000" b="1"/>
          </a:p>
        </p:txBody>
      </p:sp>
      <p:sp>
        <p:nvSpPr>
          <p:cNvPr id="133" name="Google Shape;133;p21"/>
          <p:cNvSpPr txBox="1"/>
          <p:nvPr/>
        </p:nvSpPr>
        <p:spPr>
          <a:xfrm>
            <a:off x="2988650" y="3889525"/>
            <a:ext cx="2863500" cy="71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828</Words>
  <Application>Microsoft Office PowerPoint</Application>
  <PresentationFormat>如螢幕大小 (16:9)</PresentationFormat>
  <Paragraphs>84</Paragraphs>
  <Slides>21</Slides>
  <Notes>21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21</vt:i4>
      </vt:variant>
    </vt:vector>
  </HeadingPairs>
  <TitlesOfParts>
    <vt:vector size="29" baseType="lpstr">
      <vt:lpstr>Arial</vt:lpstr>
      <vt:lpstr>新細明體</vt:lpstr>
      <vt:lpstr>Microsoft JhengHei</vt:lpstr>
      <vt:lpstr>Economica</vt:lpstr>
      <vt:lpstr>Open Sans</vt:lpstr>
      <vt:lpstr>Microsoft Yahei</vt:lpstr>
      <vt:lpstr>PMingLiu</vt:lpstr>
      <vt:lpstr>Luxe</vt:lpstr>
      <vt:lpstr>羅東林業 文化園區</vt:lpstr>
      <vt:lpstr>目錄</vt:lpstr>
      <vt:lpstr>研究動機</vt:lpstr>
      <vt:lpstr>地理位置</vt:lpstr>
      <vt:lpstr>地理實查</vt:lpstr>
      <vt:lpstr>PowerPoint 簡報</vt:lpstr>
      <vt:lpstr>第一站：竹探館</vt:lpstr>
      <vt:lpstr>竹</vt:lpstr>
      <vt:lpstr> 第二站：森活館</vt:lpstr>
      <vt:lpstr>第三站：森產館</vt:lpstr>
      <vt:lpstr>第四站：貯木池</vt:lpstr>
      <vt:lpstr>伐木過程</vt:lpstr>
      <vt:lpstr>林場發展歷程</vt:lpstr>
      <vt:lpstr>觀光資源</vt:lpstr>
      <vt:lpstr>觀光資源</vt:lpstr>
      <vt:lpstr>訪談紀錄</vt:lpstr>
      <vt:lpstr>環境保育</vt:lpstr>
      <vt:lpstr>旅後心得</vt:lpstr>
      <vt:lpstr>組員追蹤影像</vt:lpstr>
      <vt:lpstr>資料來源</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羅東林業 文化園區</dc:title>
  <dc:creator>Administrator</dc:creator>
  <cp:lastModifiedBy>Administrator</cp:lastModifiedBy>
  <cp:revision>1</cp:revision>
  <dcterms:modified xsi:type="dcterms:W3CDTF">2018-12-19T00:27:56Z</dcterms:modified>
</cp:coreProperties>
</file>