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4" r:id="rId23"/>
    <p:sldId id="275" r:id="rId24"/>
    <p:sldId id="280" r:id="rId25"/>
    <p:sldId id="278" r:id="rId26"/>
    <p:sldId id="279" r:id="rId27"/>
  </p:sldIdLst>
  <p:sldSz cx="12192000" cy="6858000"/>
  <p:notesSz cx="6858000" cy="9144000"/>
  <p:embeddedFontLst>
    <p:embeddedFont>
      <p:font typeface="Indie Flower" charset="0"/>
      <p:regular r:id="rId29"/>
    </p:embeddedFont>
    <p:embeddedFont>
      <p:font typeface="標楷體" pitchFamily="65" charset="-12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1947C5B-70BD-4B9D-B468-9E961F7F561E}">
  <a:tblStyle styleId="{A1947C5B-70BD-4B9D-B468-9E961F7F56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996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3277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349846891_14_2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6349846891_1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349846891_14_307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6349846891_14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349846891_14_262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6349846891_14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34dcfc1b3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634dcfc1b3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4dcfc1b3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4dcfc1b3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34dcfc1b3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34dcfc1b3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34dcfc1b3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34dcfc1b3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369a17ad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369a17ad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369a17a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369a17a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369a17ad8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369a17ad8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69a17ad8_2_48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00" cy="3599700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6369a17ad8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00" cy="30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349846891_14_19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6349846891_1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74" cy="308629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369a17ad8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6369a17ad8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369a17ad8_2_40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00" cy="3599700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6369a17ad8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00" cy="30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369a17ad8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369a17ad8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349846891_14_394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6349846891_14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74" cy="308629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349846891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6349846891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349846891_14_42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00" cy="3599700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6349846891_1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00" cy="30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349846891_14_50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6349846891_14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74" cy="308629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349846891_14_136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6349846891_14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74" cy="308629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02913b7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02913b7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369a17ad8_1_7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00" cy="3599700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6369a17ad8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00" cy="30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349846891_14_123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6349846891_14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74" cy="308629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349846891_14_273:notes"/>
          <p:cNvSpPr txBox="1">
            <a:spLocks noGrp="1"/>
          </p:cNvSpPr>
          <p:nvPr>
            <p:ph type="body" idx="1"/>
          </p:nvPr>
        </p:nvSpPr>
        <p:spPr>
          <a:xfrm>
            <a:off x="686567" y="4401096"/>
            <a:ext cx="5486410" cy="3599736"/>
          </a:xfrm>
          <a:prstGeom prst="rect">
            <a:avLst/>
          </a:prstGeom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6349846891_14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885" y="1143179"/>
            <a:ext cx="5927774" cy="308629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 descr="圆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2715" y="1099185"/>
            <a:ext cx="4306570" cy="429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descr="面包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9245" y="5033645"/>
            <a:ext cx="2394585" cy="130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5"/>
          <p:cNvGrpSpPr/>
          <p:nvPr/>
        </p:nvGrpSpPr>
        <p:grpSpPr>
          <a:xfrm>
            <a:off x="5886450" y="1789430"/>
            <a:ext cx="418465" cy="589915"/>
            <a:chOff x="8953" y="3127"/>
            <a:chExt cx="659" cy="929"/>
          </a:xfrm>
        </p:grpSpPr>
        <p:cxnSp>
          <p:nvCxnSpPr>
            <p:cNvPr id="89" name="Google Shape;89;p15"/>
            <p:cNvCxnSpPr/>
            <p:nvPr/>
          </p:nvCxnSpPr>
          <p:spPr>
            <a:xfrm>
              <a:off x="8953" y="3127"/>
              <a:ext cx="659" cy="0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" name="Google Shape;90;p15"/>
            <p:cNvCxnSpPr/>
            <p:nvPr/>
          </p:nvCxnSpPr>
          <p:spPr>
            <a:xfrm>
              <a:off x="8953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" name="Google Shape;91;p15"/>
            <p:cNvCxnSpPr/>
            <p:nvPr/>
          </p:nvCxnSpPr>
          <p:spPr>
            <a:xfrm>
              <a:off x="9600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 rot="10800000" flipH="1">
            <a:off x="5894070" y="4149725"/>
            <a:ext cx="418465" cy="589915"/>
            <a:chOff x="8953" y="3127"/>
            <a:chExt cx="659" cy="929"/>
          </a:xfrm>
        </p:grpSpPr>
        <p:cxnSp>
          <p:nvCxnSpPr>
            <p:cNvPr id="93" name="Google Shape;93;p15"/>
            <p:cNvCxnSpPr/>
            <p:nvPr/>
          </p:nvCxnSpPr>
          <p:spPr>
            <a:xfrm>
              <a:off x="8953" y="3127"/>
              <a:ext cx="659" cy="0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" name="Google Shape;94;p15"/>
            <p:cNvCxnSpPr/>
            <p:nvPr/>
          </p:nvCxnSpPr>
          <p:spPr>
            <a:xfrm>
              <a:off x="8953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5" name="Google Shape;95;p15"/>
            <p:cNvCxnSpPr/>
            <p:nvPr/>
          </p:nvCxnSpPr>
          <p:spPr>
            <a:xfrm>
              <a:off x="9600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6" name="Google Shape;96;p15"/>
          <p:cNvSpPr txBox="1"/>
          <p:nvPr/>
        </p:nvSpPr>
        <p:spPr>
          <a:xfrm>
            <a:off x="4320278" y="2564904"/>
            <a:ext cx="3550808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iauKai"/>
              <a:buNone/>
            </a:pPr>
            <a:r>
              <a:rPr lang="zh-TW" altLang="en-US" sz="6000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宜蘭</a:t>
            </a:r>
            <a:r>
              <a:rPr lang="zh-TW" sz="6000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酒廠</a:t>
            </a:r>
            <a:endParaRPr sz="6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55463D"/>
              </a:solidFill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3679188" y="5868338"/>
            <a:ext cx="4833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報告者:張嘉心、陳又瑄、嚴之琳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55463D"/>
              </a:solidFill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7990625" y="729825"/>
            <a:ext cx="39618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DFKai-SB"/>
                <a:ea typeface="DFKai-SB"/>
                <a:cs typeface="DFKai-SB"/>
                <a:sym typeface="DFKai-SB"/>
              </a:rPr>
              <a:t>指導老師:林琮舜、黃珮珍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855695" y="362313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酒廠近年來面臨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的問題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4" descr="阴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90" y="1798955"/>
            <a:ext cx="7601585" cy="35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 descr="饮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0865" y="4404360"/>
            <a:ext cx="1010285" cy="206184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 txBox="1"/>
          <p:nvPr/>
        </p:nvSpPr>
        <p:spPr>
          <a:xfrm>
            <a:off x="4859020" y="2157095"/>
            <a:ext cx="2472690" cy="70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4A86E8"/>
                </a:solidFill>
                <a:latin typeface="Indie Flower"/>
                <a:ea typeface="Indie Flower"/>
                <a:cs typeface="Indie Flower"/>
                <a:sym typeface="Indie Flower"/>
              </a:rPr>
              <a:t>Part.04</a:t>
            </a:r>
            <a:endParaRPr sz="4800">
              <a:solidFill>
                <a:srgbClr val="4A86E8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3405674" y="3013075"/>
            <a:ext cx="56295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實地訪查</a:t>
            </a:r>
            <a:endParaRPr sz="4800" dirty="0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>
              <a:lnSpc>
                <a:spcPct val="90000"/>
              </a:lnSpc>
              <a:buClr>
                <a:srgbClr val="FF0000"/>
              </a:buClr>
              <a:buSzPts val="4000"/>
            </a:pPr>
            <a:r>
              <a:rPr lang="zh-TW" sz="3000" dirty="0" smtClean="0">
                <a:solidFill>
                  <a:srgbClr val="4A86E8"/>
                </a:solidFill>
                <a:latin typeface="DFKai-SB"/>
                <a:ea typeface="DFKai-SB"/>
                <a:cs typeface="DFKai-SB"/>
                <a:sym typeface="DFKai-SB"/>
              </a:rPr>
              <a:t>分為觀光客</a:t>
            </a:r>
            <a:r>
              <a:rPr lang="zh-TW" altLang="zh-TW" sz="3000" dirty="0">
                <a:solidFill>
                  <a:srgbClr val="4A86E8"/>
                </a:solidFill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zh-TW" altLang="zh-TW" sz="3000" dirty="0" smtClean="0">
                <a:solidFill>
                  <a:srgbClr val="4A86E8"/>
                </a:solidFill>
                <a:latin typeface="DFKai-SB"/>
                <a:ea typeface="DFKai-SB"/>
                <a:cs typeface="DFKai-SB"/>
                <a:sym typeface="DFKai-SB"/>
              </a:rPr>
              <a:t>店家</a:t>
            </a:r>
            <a:r>
              <a:rPr lang="zh-TW" sz="3000" dirty="0" smtClean="0">
                <a:solidFill>
                  <a:srgbClr val="4A86E8"/>
                </a:solidFill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zh-TW" sz="3000" dirty="0">
                <a:solidFill>
                  <a:srgbClr val="4A86E8"/>
                </a:solidFill>
                <a:latin typeface="DFKai-SB"/>
                <a:ea typeface="DFKai-SB"/>
                <a:cs typeface="DFKai-SB"/>
                <a:sym typeface="DFKai-SB"/>
              </a:rPr>
              <a:t>廠內志工</a:t>
            </a:r>
            <a:endParaRPr sz="3000" dirty="0">
              <a:solidFill>
                <a:srgbClr val="4A86E8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22" name="Google Shape;222;p24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 descr="未标题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8475" y="429260"/>
            <a:ext cx="3445510" cy="64389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 txBox="1"/>
          <p:nvPr/>
        </p:nvSpPr>
        <p:spPr>
          <a:xfrm>
            <a:off x="5152985" y="496525"/>
            <a:ext cx="260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現場取景_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29" name="Google Shape;229;p25" descr="树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315" y="-313690"/>
            <a:ext cx="1713230" cy="1844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5"/>
          <p:cNvCxnSpPr/>
          <p:nvPr/>
        </p:nvCxnSpPr>
        <p:spPr>
          <a:xfrm>
            <a:off x="6070600" y="1405255"/>
            <a:ext cx="0" cy="4937760"/>
          </a:xfrm>
          <a:prstGeom prst="straightConnector1">
            <a:avLst/>
          </a:prstGeom>
          <a:noFill/>
          <a:ln w="12700" cap="flat" cmpd="sng">
            <a:solidFill>
              <a:srgbClr val="55463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25"/>
          <p:cNvPicPr preferRelativeResize="0"/>
          <p:nvPr/>
        </p:nvPicPr>
        <p:blipFill>
          <a:blip r:embed="rId5">
            <a:alphaModFix amt="91000"/>
          </a:blip>
          <a:stretch>
            <a:fillRect/>
          </a:stretch>
        </p:blipFill>
        <p:spPr>
          <a:xfrm>
            <a:off x="6243566" y="1073150"/>
            <a:ext cx="2366525" cy="305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3875" y="496525"/>
            <a:ext cx="2041249" cy="27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6320" y="3399650"/>
            <a:ext cx="2366525" cy="31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113" y="1679025"/>
            <a:ext cx="2663914" cy="266391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/>
          <p:nvPr/>
        </p:nvSpPr>
        <p:spPr>
          <a:xfrm>
            <a:off x="7021125" y="531420"/>
            <a:ext cx="554236" cy="439543"/>
          </a:xfrm>
          <a:custGeom>
            <a:avLst/>
            <a:gdLst/>
            <a:ahLst/>
            <a:cxnLst/>
            <a:rect l="l" t="t" r="r" b="b"/>
            <a:pathLst>
              <a:path w="1166813" h="874713" extrusionOk="0">
                <a:moveTo>
                  <a:pt x="631825" y="339725"/>
                </a:moveTo>
                <a:lnTo>
                  <a:pt x="639247" y="339990"/>
                </a:lnTo>
                <a:lnTo>
                  <a:pt x="646669" y="340520"/>
                </a:lnTo>
                <a:lnTo>
                  <a:pt x="654090" y="341314"/>
                </a:lnTo>
                <a:lnTo>
                  <a:pt x="661247" y="342638"/>
                </a:lnTo>
                <a:lnTo>
                  <a:pt x="668404" y="344227"/>
                </a:lnTo>
                <a:lnTo>
                  <a:pt x="675296" y="346081"/>
                </a:lnTo>
                <a:lnTo>
                  <a:pt x="681922" y="348729"/>
                </a:lnTo>
                <a:lnTo>
                  <a:pt x="688814" y="351377"/>
                </a:lnTo>
                <a:lnTo>
                  <a:pt x="695175" y="354026"/>
                </a:lnTo>
                <a:lnTo>
                  <a:pt x="701537" y="357204"/>
                </a:lnTo>
                <a:lnTo>
                  <a:pt x="707633" y="360646"/>
                </a:lnTo>
                <a:lnTo>
                  <a:pt x="713465" y="364619"/>
                </a:lnTo>
                <a:lnTo>
                  <a:pt x="719296" y="368856"/>
                </a:lnTo>
                <a:lnTo>
                  <a:pt x="724862" y="373093"/>
                </a:lnTo>
                <a:lnTo>
                  <a:pt x="730164" y="377595"/>
                </a:lnTo>
                <a:lnTo>
                  <a:pt x="735200" y="382362"/>
                </a:lnTo>
                <a:lnTo>
                  <a:pt x="739971" y="387658"/>
                </a:lnTo>
                <a:lnTo>
                  <a:pt x="744742" y="392955"/>
                </a:lnTo>
                <a:lnTo>
                  <a:pt x="748983" y="398251"/>
                </a:lnTo>
                <a:lnTo>
                  <a:pt x="752959" y="404077"/>
                </a:lnTo>
                <a:lnTo>
                  <a:pt x="756670" y="409903"/>
                </a:lnTo>
                <a:lnTo>
                  <a:pt x="760116" y="415994"/>
                </a:lnTo>
                <a:lnTo>
                  <a:pt x="763562" y="422615"/>
                </a:lnTo>
                <a:lnTo>
                  <a:pt x="766477" y="428971"/>
                </a:lnTo>
                <a:lnTo>
                  <a:pt x="769128" y="435326"/>
                </a:lnTo>
                <a:lnTo>
                  <a:pt x="771514" y="442477"/>
                </a:lnTo>
                <a:lnTo>
                  <a:pt x="773369" y="449097"/>
                </a:lnTo>
                <a:lnTo>
                  <a:pt x="774959" y="456247"/>
                </a:lnTo>
                <a:lnTo>
                  <a:pt x="776285" y="463663"/>
                </a:lnTo>
                <a:lnTo>
                  <a:pt x="777080" y="470813"/>
                </a:lnTo>
                <a:lnTo>
                  <a:pt x="777610" y="478228"/>
                </a:lnTo>
                <a:lnTo>
                  <a:pt x="777875" y="485643"/>
                </a:lnTo>
                <a:lnTo>
                  <a:pt x="777610" y="493058"/>
                </a:lnTo>
                <a:lnTo>
                  <a:pt x="777080" y="500738"/>
                </a:lnTo>
                <a:lnTo>
                  <a:pt x="776285" y="507888"/>
                </a:lnTo>
                <a:lnTo>
                  <a:pt x="774959" y="515303"/>
                </a:lnTo>
                <a:lnTo>
                  <a:pt x="773369" y="522188"/>
                </a:lnTo>
                <a:lnTo>
                  <a:pt x="771514" y="529074"/>
                </a:lnTo>
                <a:lnTo>
                  <a:pt x="769128" y="535959"/>
                </a:lnTo>
                <a:lnTo>
                  <a:pt x="766477" y="542580"/>
                </a:lnTo>
                <a:lnTo>
                  <a:pt x="763562" y="548936"/>
                </a:lnTo>
                <a:lnTo>
                  <a:pt x="760116" y="555291"/>
                </a:lnTo>
                <a:lnTo>
                  <a:pt x="756670" y="561382"/>
                </a:lnTo>
                <a:lnTo>
                  <a:pt x="752959" y="567208"/>
                </a:lnTo>
                <a:lnTo>
                  <a:pt x="748983" y="573034"/>
                </a:lnTo>
                <a:lnTo>
                  <a:pt x="744742" y="578596"/>
                </a:lnTo>
                <a:lnTo>
                  <a:pt x="739971" y="583892"/>
                </a:lnTo>
                <a:lnTo>
                  <a:pt x="735200" y="588659"/>
                </a:lnTo>
                <a:lnTo>
                  <a:pt x="730164" y="593691"/>
                </a:lnTo>
                <a:lnTo>
                  <a:pt x="724862" y="598458"/>
                </a:lnTo>
                <a:lnTo>
                  <a:pt x="719296" y="602695"/>
                </a:lnTo>
                <a:lnTo>
                  <a:pt x="713465" y="606667"/>
                </a:lnTo>
                <a:lnTo>
                  <a:pt x="707633" y="610639"/>
                </a:lnTo>
                <a:lnTo>
                  <a:pt x="701537" y="614082"/>
                </a:lnTo>
                <a:lnTo>
                  <a:pt x="695175" y="617260"/>
                </a:lnTo>
                <a:lnTo>
                  <a:pt x="688814" y="620173"/>
                </a:lnTo>
                <a:lnTo>
                  <a:pt x="681922" y="622821"/>
                </a:lnTo>
                <a:lnTo>
                  <a:pt x="675296" y="624940"/>
                </a:lnTo>
                <a:lnTo>
                  <a:pt x="668404" y="626794"/>
                </a:lnTo>
                <a:lnTo>
                  <a:pt x="661247" y="628912"/>
                </a:lnTo>
                <a:lnTo>
                  <a:pt x="654090" y="629971"/>
                </a:lnTo>
                <a:lnTo>
                  <a:pt x="646669" y="631031"/>
                </a:lnTo>
                <a:lnTo>
                  <a:pt x="639247" y="631560"/>
                </a:lnTo>
                <a:lnTo>
                  <a:pt x="631825" y="631825"/>
                </a:lnTo>
                <a:lnTo>
                  <a:pt x="624403" y="631560"/>
                </a:lnTo>
                <a:lnTo>
                  <a:pt x="616982" y="631031"/>
                </a:lnTo>
                <a:lnTo>
                  <a:pt x="609560" y="629971"/>
                </a:lnTo>
                <a:lnTo>
                  <a:pt x="602403" y="628912"/>
                </a:lnTo>
                <a:lnTo>
                  <a:pt x="595511" y="626794"/>
                </a:lnTo>
                <a:lnTo>
                  <a:pt x="588355" y="624940"/>
                </a:lnTo>
                <a:lnTo>
                  <a:pt x="581728" y="622821"/>
                </a:lnTo>
                <a:lnTo>
                  <a:pt x="575102" y="620173"/>
                </a:lnTo>
                <a:lnTo>
                  <a:pt x="568475" y="617260"/>
                </a:lnTo>
                <a:lnTo>
                  <a:pt x="562378" y="614082"/>
                </a:lnTo>
                <a:lnTo>
                  <a:pt x="556282" y="610639"/>
                </a:lnTo>
                <a:lnTo>
                  <a:pt x="550186" y="606667"/>
                </a:lnTo>
                <a:lnTo>
                  <a:pt x="544619" y="602695"/>
                </a:lnTo>
                <a:lnTo>
                  <a:pt x="539053" y="598458"/>
                </a:lnTo>
                <a:lnTo>
                  <a:pt x="533487" y="593691"/>
                </a:lnTo>
                <a:lnTo>
                  <a:pt x="528450" y="588659"/>
                </a:lnTo>
                <a:lnTo>
                  <a:pt x="523679" y="583892"/>
                </a:lnTo>
                <a:lnTo>
                  <a:pt x="519173" y="578596"/>
                </a:lnTo>
                <a:lnTo>
                  <a:pt x="514667" y="573034"/>
                </a:lnTo>
                <a:lnTo>
                  <a:pt x="510691" y="567208"/>
                </a:lnTo>
                <a:lnTo>
                  <a:pt x="506980" y="561382"/>
                </a:lnTo>
                <a:lnTo>
                  <a:pt x="503534" y="555291"/>
                </a:lnTo>
                <a:lnTo>
                  <a:pt x="500354" y="548936"/>
                </a:lnTo>
                <a:lnTo>
                  <a:pt x="497438" y="542580"/>
                </a:lnTo>
                <a:lnTo>
                  <a:pt x="494522" y="535959"/>
                </a:lnTo>
                <a:lnTo>
                  <a:pt x="492402" y="529074"/>
                </a:lnTo>
                <a:lnTo>
                  <a:pt x="490281" y="522188"/>
                </a:lnTo>
                <a:lnTo>
                  <a:pt x="488691" y="515303"/>
                </a:lnTo>
                <a:lnTo>
                  <a:pt x="487366" y="507888"/>
                </a:lnTo>
                <a:lnTo>
                  <a:pt x="486570" y="500738"/>
                </a:lnTo>
                <a:lnTo>
                  <a:pt x="486040" y="493058"/>
                </a:lnTo>
                <a:lnTo>
                  <a:pt x="485775" y="485643"/>
                </a:lnTo>
                <a:lnTo>
                  <a:pt x="486040" y="478228"/>
                </a:lnTo>
                <a:lnTo>
                  <a:pt x="486570" y="470813"/>
                </a:lnTo>
                <a:lnTo>
                  <a:pt x="487366" y="463663"/>
                </a:lnTo>
                <a:lnTo>
                  <a:pt x="488691" y="456247"/>
                </a:lnTo>
                <a:lnTo>
                  <a:pt x="490281" y="449097"/>
                </a:lnTo>
                <a:lnTo>
                  <a:pt x="492402" y="442477"/>
                </a:lnTo>
                <a:lnTo>
                  <a:pt x="494522" y="435326"/>
                </a:lnTo>
                <a:lnTo>
                  <a:pt x="497438" y="428971"/>
                </a:lnTo>
                <a:lnTo>
                  <a:pt x="500354" y="422615"/>
                </a:lnTo>
                <a:lnTo>
                  <a:pt x="503534" y="415994"/>
                </a:lnTo>
                <a:lnTo>
                  <a:pt x="506980" y="409903"/>
                </a:lnTo>
                <a:lnTo>
                  <a:pt x="510691" y="404077"/>
                </a:lnTo>
                <a:lnTo>
                  <a:pt x="514667" y="398251"/>
                </a:lnTo>
                <a:lnTo>
                  <a:pt x="519173" y="392955"/>
                </a:lnTo>
                <a:lnTo>
                  <a:pt x="523679" y="387658"/>
                </a:lnTo>
                <a:lnTo>
                  <a:pt x="528450" y="382362"/>
                </a:lnTo>
                <a:lnTo>
                  <a:pt x="533487" y="377595"/>
                </a:lnTo>
                <a:lnTo>
                  <a:pt x="539053" y="373093"/>
                </a:lnTo>
                <a:lnTo>
                  <a:pt x="544619" y="368856"/>
                </a:lnTo>
                <a:lnTo>
                  <a:pt x="550186" y="364619"/>
                </a:lnTo>
                <a:lnTo>
                  <a:pt x="556282" y="360646"/>
                </a:lnTo>
                <a:lnTo>
                  <a:pt x="562378" y="357204"/>
                </a:lnTo>
                <a:lnTo>
                  <a:pt x="568475" y="354026"/>
                </a:lnTo>
                <a:lnTo>
                  <a:pt x="575102" y="351377"/>
                </a:lnTo>
                <a:lnTo>
                  <a:pt x="581728" y="348729"/>
                </a:lnTo>
                <a:lnTo>
                  <a:pt x="588355" y="346081"/>
                </a:lnTo>
                <a:lnTo>
                  <a:pt x="595511" y="344227"/>
                </a:lnTo>
                <a:lnTo>
                  <a:pt x="602403" y="342638"/>
                </a:lnTo>
                <a:lnTo>
                  <a:pt x="609560" y="341314"/>
                </a:lnTo>
                <a:lnTo>
                  <a:pt x="616982" y="340520"/>
                </a:lnTo>
                <a:lnTo>
                  <a:pt x="624403" y="339990"/>
                </a:lnTo>
                <a:lnTo>
                  <a:pt x="631825" y="339725"/>
                </a:lnTo>
                <a:close/>
                <a:moveTo>
                  <a:pt x="992942" y="242814"/>
                </a:moveTo>
                <a:lnTo>
                  <a:pt x="989237" y="243079"/>
                </a:lnTo>
                <a:lnTo>
                  <a:pt x="985797" y="243608"/>
                </a:lnTo>
                <a:lnTo>
                  <a:pt x="981827" y="244137"/>
                </a:lnTo>
                <a:lnTo>
                  <a:pt x="978387" y="244930"/>
                </a:lnTo>
                <a:lnTo>
                  <a:pt x="974947" y="245988"/>
                </a:lnTo>
                <a:lnTo>
                  <a:pt x="971506" y="247046"/>
                </a:lnTo>
                <a:lnTo>
                  <a:pt x="968331" y="248369"/>
                </a:lnTo>
                <a:lnTo>
                  <a:pt x="964890" y="249956"/>
                </a:lnTo>
                <a:lnTo>
                  <a:pt x="961714" y="251543"/>
                </a:lnTo>
                <a:lnTo>
                  <a:pt x="958803" y="253395"/>
                </a:lnTo>
                <a:lnTo>
                  <a:pt x="955892" y="255246"/>
                </a:lnTo>
                <a:lnTo>
                  <a:pt x="952981" y="257362"/>
                </a:lnTo>
                <a:lnTo>
                  <a:pt x="950335" y="259478"/>
                </a:lnTo>
                <a:lnTo>
                  <a:pt x="947424" y="261594"/>
                </a:lnTo>
                <a:lnTo>
                  <a:pt x="945042" y="264239"/>
                </a:lnTo>
                <a:lnTo>
                  <a:pt x="942660" y="266620"/>
                </a:lnTo>
                <a:lnTo>
                  <a:pt x="940278" y="269265"/>
                </a:lnTo>
                <a:lnTo>
                  <a:pt x="938161" y="272174"/>
                </a:lnTo>
                <a:lnTo>
                  <a:pt x="936044" y="275084"/>
                </a:lnTo>
                <a:lnTo>
                  <a:pt x="934192" y="277993"/>
                </a:lnTo>
                <a:lnTo>
                  <a:pt x="932604" y="280903"/>
                </a:lnTo>
                <a:lnTo>
                  <a:pt x="931016" y="284077"/>
                </a:lnTo>
                <a:lnTo>
                  <a:pt x="929428" y="287251"/>
                </a:lnTo>
                <a:lnTo>
                  <a:pt x="927840" y="290425"/>
                </a:lnTo>
                <a:lnTo>
                  <a:pt x="926782" y="294128"/>
                </a:lnTo>
                <a:lnTo>
                  <a:pt x="925723" y="297567"/>
                </a:lnTo>
                <a:lnTo>
                  <a:pt x="924929" y="301005"/>
                </a:lnTo>
                <a:lnTo>
                  <a:pt x="924400" y="304444"/>
                </a:lnTo>
                <a:lnTo>
                  <a:pt x="923870" y="308147"/>
                </a:lnTo>
                <a:lnTo>
                  <a:pt x="923606" y="312114"/>
                </a:lnTo>
                <a:lnTo>
                  <a:pt x="923606" y="315817"/>
                </a:lnTo>
                <a:lnTo>
                  <a:pt x="923606" y="319520"/>
                </a:lnTo>
                <a:lnTo>
                  <a:pt x="923870" y="323223"/>
                </a:lnTo>
                <a:lnTo>
                  <a:pt x="924400" y="326662"/>
                </a:lnTo>
                <a:lnTo>
                  <a:pt x="924929" y="330630"/>
                </a:lnTo>
                <a:lnTo>
                  <a:pt x="925723" y="334068"/>
                </a:lnTo>
                <a:lnTo>
                  <a:pt x="926782" y="337242"/>
                </a:lnTo>
                <a:lnTo>
                  <a:pt x="927840" y="340681"/>
                </a:lnTo>
                <a:lnTo>
                  <a:pt x="929428" y="343855"/>
                </a:lnTo>
                <a:lnTo>
                  <a:pt x="931016" y="347293"/>
                </a:lnTo>
                <a:lnTo>
                  <a:pt x="932604" y="350467"/>
                </a:lnTo>
                <a:lnTo>
                  <a:pt x="934192" y="353377"/>
                </a:lnTo>
                <a:lnTo>
                  <a:pt x="936044" y="356286"/>
                </a:lnTo>
                <a:lnTo>
                  <a:pt x="938161" y="359196"/>
                </a:lnTo>
                <a:lnTo>
                  <a:pt x="940278" y="361841"/>
                </a:lnTo>
                <a:lnTo>
                  <a:pt x="942660" y="364486"/>
                </a:lnTo>
                <a:lnTo>
                  <a:pt x="945042" y="367131"/>
                </a:lnTo>
                <a:lnTo>
                  <a:pt x="947424" y="369512"/>
                </a:lnTo>
                <a:lnTo>
                  <a:pt x="950335" y="371892"/>
                </a:lnTo>
                <a:lnTo>
                  <a:pt x="952981" y="374008"/>
                </a:lnTo>
                <a:lnTo>
                  <a:pt x="955892" y="375860"/>
                </a:lnTo>
                <a:lnTo>
                  <a:pt x="958803" y="377711"/>
                </a:lnTo>
                <a:lnTo>
                  <a:pt x="961714" y="379563"/>
                </a:lnTo>
                <a:lnTo>
                  <a:pt x="964890" y="381150"/>
                </a:lnTo>
                <a:lnTo>
                  <a:pt x="968331" y="382472"/>
                </a:lnTo>
                <a:lnTo>
                  <a:pt x="971506" y="383795"/>
                </a:lnTo>
                <a:lnTo>
                  <a:pt x="974947" y="385117"/>
                </a:lnTo>
                <a:lnTo>
                  <a:pt x="978387" y="386175"/>
                </a:lnTo>
                <a:lnTo>
                  <a:pt x="981827" y="386969"/>
                </a:lnTo>
                <a:lnTo>
                  <a:pt x="985797" y="387498"/>
                </a:lnTo>
                <a:lnTo>
                  <a:pt x="989237" y="388027"/>
                </a:lnTo>
                <a:lnTo>
                  <a:pt x="992942" y="388291"/>
                </a:lnTo>
                <a:lnTo>
                  <a:pt x="996647" y="388291"/>
                </a:lnTo>
                <a:lnTo>
                  <a:pt x="1000352" y="388291"/>
                </a:lnTo>
                <a:lnTo>
                  <a:pt x="1004057" y="388027"/>
                </a:lnTo>
                <a:lnTo>
                  <a:pt x="1007762" y="387498"/>
                </a:lnTo>
                <a:lnTo>
                  <a:pt x="1011467" y="386969"/>
                </a:lnTo>
                <a:lnTo>
                  <a:pt x="1014908" y="386175"/>
                </a:lnTo>
                <a:lnTo>
                  <a:pt x="1018348" y="385117"/>
                </a:lnTo>
                <a:lnTo>
                  <a:pt x="1021524" y="383795"/>
                </a:lnTo>
                <a:lnTo>
                  <a:pt x="1025229" y="382472"/>
                </a:lnTo>
                <a:lnTo>
                  <a:pt x="1028405" y="381150"/>
                </a:lnTo>
                <a:lnTo>
                  <a:pt x="1031580" y="379563"/>
                </a:lnTo>
                <a:lnTo>
                  <a:pt x="1034491" y="377711"/>
                </a:lnTo>
                <a:lnTo>
                  <a:pt x="1037403" y="375860"/>
                </a:lnTo>
                <a:lnTo>
                  <a:pt x="1040314" y="374008"/>
                </a:lnTo>
                <a:lnTo>
                  <a:pt x="1043225" y="371892"/>
                </a:lnTo>
                <a:lnTo>
                  <a:pt x="1045871" y="369512"/>
                </a:lnTo>
                <a:lnTo>
                  <a:pt x="1048253" y="367131"/>
                </a:lnTo>
                <a:lnTo>
                  <a:pt x="1050635" y="364486"/>
                </a:lnTo>
                <a:lnTo>
                  <a:pt x="1053017" y="361841"/>
                </a:lnTo>
                <a:lnTo>
                  <a:pt x="1055134" y="359196"/>
                </a:lnTo>
                <a:lnTo>
                  <a:pt x="1057251" y="356286"/>
                </a:lnTo>
                <a:lnTo>
                  <a:pt x="1059103" y="353377"/>
                </a:lnTo>
                <a:lnTo>
                  <a:pt x="1060956" y="350467"/>
                </a:lnTo>
                <a:lnTo>
                  <a:pt x="1062544" y="347293"/>
                </a:lnTo>
                <a:lnTo>
                  <a:pt x="1064132" y="343855"/>
                </a:lnTo>
                <a:lnTo>
                  <a:pt x="1065455" y="340681"/>
                </a:lnTo>
                <a:lnTo>
                  <a:pt x="1066513" y="337242"/>
                </a:lnTo>
                <a:lnTo>
                  <a:pt x="1067572" y="334068"/>
                </a:lnTo>
                <a:lnTo>
                  <a:pt x="1068366" y="330630"/>
                </a:lnTo>
                <a:lnTo>
                  <a:pt x="1068895" y="326662"/>
                </a:lnTo>
                <a:lnTo>
                  <a:pt x="1069424" y="323223"/>
                </a:lnTo>
                <a:lnTo>
                  <a:pt x="1069689" y="319520"/>
                </a:lnTo>
                <a:lnTo>
                  <a:pt x="1069689" y="315817"/>
                </a:lnTo>
                <a:lnTo>
                  <a:pt x="1069689" y="312114"/>
                </a:lnTo>
                <a:lnTo>
                  <a:pt x="1069424" y="308147"/>
                </a:lnTo>
                <a:lnTo>
                  <a:pt x="1068895" y="304444"/>
                </a:lnTo>
                <a:lnTo>
                  <a:pt x="1068366" y="301005"/>
                </a:lnTo>
                <a:lnTo>
                  <a:pt x="1067572" y="297567"/>
                </a:lnTo>
                <a:lnTo>
                  <a:pt x="1066513" y="294128"/>
                </a:lnTo>
                <a:lnTo>
                  <a:pt x="1065455" y="290425"/>
                </a:lnTo>
                <a:lnTo>
                  <a:pt x="1064132" y="287251"/>
                </a:lnTo>
                <a:lnTo>
                  <a:pt x="1062544" y="284077"/>
                </a:lnTo>
                <a:lnTo>
                  <a:pt x="1060956" y="280903"/>
                </a:lnTo>
                <a:lnTo>
                  <a:pt x="1059103" y="277993"/>
                </a:lnTo>
                <a:lnTo>
                  <a:pt x="1057251" y="275084"/>
                </a:lnTo>
                <a:lnTo>
                  <a:pt x="1055134" y="272174"/>
                </a:lnTo>
                <a:lnTo>
                  <a:pt x="1053017" y="269265"/>
                </a:lnTo>
                <a:lnTo>
                  <a:pt x="1050635" y="266620"/>
                </a:lnTo>
                <a:lnTo>
                  <a:pt x="1048253" y="264239"/>
                </a:lnTo>
                <a:lnTo>
                  <a:pt x="1045871" y="261594"/>
                </a:lnTo>
                <a:lnTo>
                  <a:pt x="1043225" y="259478"/>
                </a:lnTo>
                <a:lnTo>
                  <a:pt x="1040314" y="257362"/>
                </a:lnTo>
                <a:lnTo>
                  <a:pt x="1037403" y="255246"/>
                </a:lnTo>
                <a:lnTo>
                  <a:pt x="1034491" y="253395"/>
                </a:lnTo>
                <a:lnTo>
                  <a:pt x="1031580" y="251543"/>
                </a:lnTo>
                <a:lnTo>
                  <a:pt x="1028405" y="249956"/>
                </a:lnTo>
                <a:lnTo>
                  <a:pt x="1025229" y="248369"/>
                </a:lnTo>
                <a:lnTo>
                  <a:pt x="1021524" y="247046"/>
                </a:lnTo>
                <a:lnTo>
                  <a:pt x="1018348" y="245988"/>
                </a:lnTo>
                <a:lnTo>
                  <a:pt x="1014908" y="244930"/>
                </a:lnTo>
                <a:lnTo>
                  <a:pt x="1011467" y="244137"/>
                </a:lnTo>
                <a:lnTo>
                  <a:pt x="1007762" y="243608"/>
                </a:lnTo>
                <a:lnTo>
                  <a:pt x="1004057" y="243079"/>
                </a:lnTo>
                <a:lnTo>
                  <a:pt x="1000352" y="242814"/>
                </a:lnTo>
                <a:lnTo>
                  <a:pt x="996647" y="242814"/>
                </a:lnTo>
                <a:lnTo>
                  <a:pt x="992942" y="242814"/>
                </a:lnTo>
                <a:close/>
                <a:moveTo>
                  <a:pt x="632233" y="242814"/>
                </a:moveTo>
                <a:lnTo>
                  <a:pt x="619795" y="243079"/>
                </a:lnTo>
                <a:lnTo>
                  <a:pt x="607357" y="243872"/>
                </a:lnTo>
                <a:lnTo>
                  <a:pt x="595183" y="245459"/>
                </a:lnTo>
                <a:lnTo>
                  <a:pt x="583274" y="247575"/>
                </a:lnTo>
                <a:lnTo>
                  <a:pt x="571365" y="250221"/>
                </a:lnTo>
                <a:lnTo>
                  <a:pt x="559986" y="253659"/>
                </a:lnTo>
                <a:lnTo>
                  <a:pt x="548606" y="257627"/>
                </a:lnTo>
                <a:lnTo>
                  <a:pt x="537756" y="261859"/>
                </a:lnTo>
                <a:lnTo>
                  <a:pt x="526905" y="266620"/>
                </a:lnTo>
                <a:lnTo>
                  <a:pt x="516055" y="272174"/>
                </a:lnTo>
                <a:lnTo>
                  <a:pt x="505998" y="277993"/>
                </a:lnTo>
                <a:lnTo>
                  <a:pt x="496207" y="284077"/>
                </a:lnTo>
                <a:lnTo>
                  <a:pt x="486679" y="291219"/>
                </a:lnTo>
                <a:lnTo>
                  <a:pt x="477417" y="298360"/>
                </a:lnTo>
                <a:lnTo>
                  <a:pt x="468684" y="305766"/>
                </a:lnTo>
                <a:lnTo>
                  <a:pt x="460480" y="313966"/>
                </a:lnTo>
                <a:lnTo>
                  <a:pt x="452276" y="322165"/>
                </a:lnTo>
                <a:lnTo>
                  <a:pt x="444601" y="331159"/>
                </a:lnTo>
                <a:lnTo>
                  <a:pt x="437191" y="340152"/>
                </a:lnTo>
                <a:lnTo>
                  <a:pt x="430575" y="349938"/>
                </a:lnTo>
                <a:lnTo>
                  <a:pt x="424224" y="359725"/>
                </a:lnTo>
                <a:lnTo>
                  <a:pt x="418401" y="369776"/>
                </a:lnTo>
                <a:lnTo>
                  <a:pt x="413109" y="380092"/>
                </a:lnTo>
                <a:lnTo>
                  <a:pt x="408080" y="390936"/>
                </a:lnTo>
                <a:lnTo>
                  <a:pt x="403846" y="402046"/>
                </a:lnTo>
                <a:lnTo>
                  <a:pt x="399876" y="413419"/>
                </a:lnTo>
                <a:lnTo>
                  <a:pt x="396701" y="424793"/>
                </a:lnTo>
                <a:lnTo>
                  <a:pt x="394054" y="436431"/>
                </a:lnTo>
                <a:lnTo>
                  <a:pt x="391937" y="448598"/>
                </a:lnTo>
                <a:lnTo>
                  <a:pt x="390349" y="460765"/>
                </a:lnTo>
                <a:lnTo>
                  <a:pt x="389291" y="472932"/>
                </a:lnTo>
                <a:lnTo>
                  <a:pt x="389026" y="485364"/>
                </a:lnTo>
                <a:lnTo>
                  <a:pt x="389291" y="498060"/>
                </a:lnTo>
                <a:lnTo>
                  <a:pt x="390349" y="510227"/>
                </a:lnTo>
                <a:lnTo>
                  <a:pt x="391937" y="522395"/>
                </a:lnTo>
                <a:lnTo>
                  <a:pt x="394054" y="534562"/>
                </a:lnTo>
                <a:lnTo>
                  <a:pt x="396701" y="546200"/>
                </a:lnTo>
                <a:lnTo>
                  <a:pt x="399876" y="557838"/>
                </a:lnTo>
                <a:lnTo>
                  <a:pt x="403846" y="568947"/>
                </a:lnTo>
                <a:lnTo>
                  <a:pt x="408080" y="580056"/>
                </a:lnTo>
                <a:lnTo>
                  <a:pt x="413109" y="590901"/>
                </a:lnTo>
                <a:lnTo>
                  <a:pt x="418401" y="601217"/>
                </a:lnTo>
                <a:lnTo>
                  <a:pt x="424224" y="611532"/>
                </a:lnTo>
                <a:lnTo>
                  <a:pt x="430575" y="621319"/>
                </a:lnTo>
                <a:lnTo>
                  <a:pt x="437191" y="630841"/>
                </a:lnTo>
                <a:lnTo>
                  <a:pt x="444601" y="640099"/>
                </a:lnTo>
                <a:lnTo>
                  <a:pt x="452276" y="648827"/>
                </a:lnTo>
                <a:lnTo>
                  <a:pt x="460480" y="657291"/>
                </a:lnTo>
                <a:lnTo>
                  <a:pt x="468684" y="665491"/>
                </a:lnTo>
                <a:lnTo>
                  <a:pt x="477417" y="672897"/>
                </a:lnTo>
                <a:lnTo>
                  <a:pt x="486679" y="680039"/>
                </a:lnTo>
                <a:lnTo>
                  <a:pt x="496207" y="687180"/>
                </a:lnTo>
                <a:lnTo>
                  <a:pt x="505998" y="693264"/>
                </a:lnTo>
                <a:lnTo>
                  <a:pt x="516055" y="699083"/>
                </a:lnTo>
                <a:lnTo>
                  <a:pt x="526905" y="704637"/>
                </a:lnTo>
                <a:lnTo>
                  <a:pt x="537756" y="709399"/>
                </a:lnTo>
                <a:lnTo>
                  <a:pt x="548606" y="713631"/>
                </a:lnTo>
                <a:lnTo>
                  <a:pt x="559986" y="717598"/>
                </a:lnTo>
                <a:lnTo>
                  <a:pt x="571365" y="721037"/>
                </a:lnTo>
                <a:lnTo>
                  <a:pt x="583274" y="723682"/>
                </a:lnTo>
                <a:lnTo>
                  <a:pt x="595183" y="725798"/>
                </a:lnTo>
                <a:lnTo>
                  <a:pt x="607357" y="727385"/>
                </a:lnTo>
                <a:lnTo>
                  <a:pt x="619795" y="728178"/>
                </a:lnTo>
                <a:lnTo>
                  <a:pt x="632233" y="728443"/>
                </a:lnTo>
                <a:lnTo>
                  <a:pt x="644672" y="728178"/>
                </a:lnTo>
                <a:lnTo>
                  <a:pt x="657110" y="727385"/>
                </a:lnTo>
                <a:lnTo>
                  <a:pt x="669283" y="725798"/>
                </a:lnTo>
                <a:lnTo>
                  <a:pt x="681192" y="723682"/>
                </a:lnTo>
                <a:lnTo>
                  <a:pt x="693101" y="721037"/>
                </a:lnTo>
                <a:lnTo>
                  <a:pt x="704746" y="717598"/>
                </a:lnTo>
                <a:lnTo>
                  <a:pt x="715861" y="713631"/>
                </a:lnTo>
                <a:lnTo>
                  <a:pt x="726976" y="709399"/>
                </a:lnTo>
                <a:lnTo>
                  <a:pt x="737561" y="704637"/>
                </a:lnTo>
                <a:lnTo>
                  <a:pt x="748147" y="699083"/>
                </a:lnTo>
                <a:lnTo>
                  <a:pt x="758204" y="693264"/>
                </a:lnTo>
                <a:lnTo>
                  <a:pt x="767995" y="687180"/>
                </a:lnTo>
                <a:lnTo>
                  <a:pt x="777523" y="680039"/>
                </a:lnTo>
                <a:lnTo>
                  <a:pt x="786785" y="672897"/>
                </a:lnTo>
                <a:lnTo>
                  <a:pt x="795518" y="665491"/>
                </a:lnTo>
                <a:lnTo>
                  <a:pt x="803987" y="657291"/>
                </a:lnTo>
                <a:lnTo>
                  <a:pt x="811926" y="648827"/>
                </a:lnTo>
                <a:lnTo>
                  <a:pt x="819866" y="640099"/>
                </a:lnTo>
                <a:lnTo>
                  <a:pt x="826746" y="630841"/>
                </a:lnTo>
                <a:lnTo>
                  <a:pt x="833627" y="621319"/>
                </a:lnTo>
                <a:lnTo>
                  <a:pt x="839978" y="611532"/>
                </a:lnTo>
                <a:lnTo>
                  <a:pt x="845801" y="601217"/>
                </a:lnTo>
                <a:lnTo>
                  <a:pt x="851094" y="590901"/>
                </a:lnTo>
                <a:lnTo>
                  <a:pt x="856122" y="580056"/>
                </a:lnTo>
                <a:lnTo>
                  <a:pt x="860356" y="568947"/>
                </a:lnTo>
                <a:lnTo>
                  <a:pt x="864061" y="557838"/>
                </a:lnTo>
                <a:lnTo>
                  <a:pt x="867501" y="546200"/>
                </a:lnTo>
                <a:lnTo>
                  <a:pt x="870148" y="534562"/>
                </a:lnTo>
                <a:lnTo>
                  <a:pt x="872265" y="522395"/>
                </a:lnTo>
                <a:lnTo>
                  <a:pt x="873853" y="510227"/>
                </a:lnTo>
                <a:lnTo>
                  <a:pt x="874911" y="498060"/>
                </a:lnTo>
                <a:lnTo>
                  <a:pt x="875176" y="485364"/>
                </a:lnTo>
                <a:lnTo>
                  <a:pt x="874911" y="472932"/>
                </a:lnTo>
                <a:lnTo>
                  <a:pt x="873853" y="460765"/>
                </a:lnTo>
                <a:lnTo>
                  <a:pt x="872265" y="448598"/>
                </a:lnTo>
                <a:lnTo>
                  <a:pt x="870148" y="436431"/>
                </a:lnTo>
                <a:lnTo>
                  <a:pt x="867501" y="424793"/>
                </a:lnTo>
                <a:lnTo>
                  <a:pt x="864061" y="413419"/>
                </a:lnTo>
                <a:lnTo>
                  <a:pt x="860356" y="402046"/>
                </a:lnTo>
                <a:lnTo>
                  <a:pt x="856122" y="390936"/>
                </a:lnTo>
                <a:lnTo>
                  <a:pt x="851094" y="380092"/>
                </a:lnTo>
                <a:lnTo>
                  <a:pt x="845801" y="369776"/>
                </a:lnTo>
                <a:lnTo>
                  <a:pt x="839978" y="359725"/>
                </a:lnTo>
                <a:lnTo>
                  <a:pt x="833627" y="349938"/>
                </a:lnTo>
                <a:lnTo>
                  <a:pt x="826746" y="340152"/>
                </a:lnTo>
                <a:lnTo>
                  <a:pt x="819866" y="331159"/>
                </a:lnTo>
                <a:lnTo>
                  <a:pt x="811926" y="322165"/>
                </a:lnTo>
                <a:lnTo>
                  <a:pt x="803987" y="313966"/>
                </a:lnTo>
                <a:lnTo>
                  <a:pt x="795518" y="305766"/>
                </a:lnTo>
                <a:lnTo>
                  <a:pt x="786785" y="298360"/>
                </a:lnTo>
                <a:lnTo>
                  <a:pt x="777523" y="291219"/>
                </a:lnTo>
                <a:lnTo>
                  <a:pt x="767995" y="284077"/>
                </a:lnTo>
                <a:lnTo>
                  <a:pt x="758204" y="277993"/>
                </a:lnTo>
                <a:lnTo>
                  <a:pt x="748147" y="272174"/>
                </a:lnTo>
                <a:lnTo>
                  <a:pt x="737561" y="266620"/>
                </a:lnTo>
                <a:lnTo>
                  <a:pt x="726976" y="261859"/>
                </a:lnTo>
                <a:lnTo>
                  <a:pt x="715861" y="257627"/>
                </a:lnTo>
                <a:lnTo>
                  <a:pt x="704746" y="253659"/>
                </a:lnTo>
                <a:lnTo>
                  <a:pt x="693101" y="250221"/>
                </a:lnTo>
                <a:lnTo>
                  <a:pt x="681192" y="247575"/>
                </a:lnTo>
                <a:lnTo>
                  <a:pt x="669283" y="245459"/>
                </a:lnTo>
                <a:lnTo>
                  <a:pt x="657110" y="243872"/>
                </a:lnTo>
                <a:lnTo>
                  <a:pt x="644672" y="243079"/>
                </a:lnTo>
                <a:lnTo>
                  <a:pt x="632233" y="242814"/>
                </a:lnTo>
                <a:close/>
                <a:moveTo>
                  <a:pt x="291902" y="0"/>
                </a:moveTo>
                <a:lnTo>
                  <a:pt x="389026" y="0"/>
                </a:lnTo>
                <a:lnTo>
                  <a:pt x="394054" y="265"/>
                </a:lnTo>
                <a:lnTo>
                  <a:pt x="398818" y="529"/>
                </a:lnTo>
                <a:lnTo>
                  <a:pt x="403846" y="1058"/>
                </a:lnTo>
                <a:lnTo>
                  <a:pt x="408610" y="1852"/>
                </a:lnTo>
                <a:lnTo>
                  <a:pt x="413373" y="2910"/>
                </a:lnTo>
                <a:lnTo>
                  <a:pt x="417872" y="4232"/>
                </a:lnTo>
                <a:lnTo>
                  <a:pt x="422636" y="5819"/>
                </a:lnTo>
                <a:lnTo>
                  <a:pt x="426870" y="7406"/>
                </a:lnTo>
                <a:lnTo>
                  <a:pt x="431104" y="9522"/>
                </a:lnTo>
                <a:lnTo>
                  <a:pt x="435339" y="11903"/>
                </a:lnTo>
                <a:lnTo>
                  <a:pt x="439308" y="14019"/>
                </a:lnTo>
                <a:lnTo>
                  <a:pt x="443543" y="16664"/>
                </a:lnTo>
                <a:lnTo>
                  <a:pt x="447248" y="19309"/>
                </a:lnTo>
                <a:lnTo>
                  <a:pt x="450953" y="21954"/>
                </a:lnTo>
                <a:lnTo>
                  <a:pt x="454393" y="25128"/>
                </a:lnTo>
                <a:lnTo>
                  <a:pt x="457569" y="28302"/>
                </a:lnTo>
                <a:lnTo>
                  <a:pt x="461009" y="31741"/>
                </a:lnTo>
                <a:lnTo>
                  <a:pt x="464185" y="35179"/>
                </a:lnTo>
                <a:lnTo>
                  <a:pt x="466831" y="38882"/>
                </a:lnTo>
                <a:lnTo>
                  <a:pt x="469478" y="42585"/>
                </a:lnTo>
                <a:lnTo>
                  <a:pt x="472124" y="46553"/>
                </a:lnTo>
                <a:lnTo>
                  <a:pt x="474241" y="50785"/>
                </a:lnTo>
                <a:lnTo>
                  <a:pt x="476358" y="55017"/>
                </a:lnTo>
                <a:lnTo>
                  <a:pt x="478476" y="59249"/>
                </a:lnTo>
                <a:lnTo>
                  <a:pt x="480328" y="63481"/>
                </a:lnTo>
                <a:lnTo>
                  <a:pt x="481916" y="68242"/>
                </a:lnTo>
                <a:lnTo>
                  <a:pt x="483239" y="72739"/>
                </a:lnTo>
                <a:lnTo>
                  <a:pt x="484298" y="77500"/>
                </a:lnTo>
                <a:lnTo>
                  <a:pt x="485092" y="82261"/>
                </a:lnTo>
                <a:lnTo>
                  <a:pt x="485621" y="87286"/>
                </a:lnTo>
                <a:lnTo>
                  <a:pt x="486150" y="92047"/>
                </a:lnTo>
                <a:lnTo>
                  <a:pt x="486150" y="97073"/>
                </a:lnTo>
                <a:lnTo>
                  <a:pt x="1069689" y="97073"/>
                </a:lnTo>
                <a:lnTo>
                  <a:pt x="1074717" y="97073"/>
                </a:lnTo>
                <a:lnTo>
                  <a:pt x="1079745" y="97602"/>
                </a:lnTo>
                <a:lnTo>
                  <a:pt x="1084509" y="98131"/>
                </a:lnTo>
                <a:lnTo>
                  <a:pt x="1089273" y="98925"/>
                </a:lnTo>
                <a:lnTo>
                  <a:pt x="1093772" y="99983"/>
                </a:lnTo>
                <a:lnTo>
                  <a:pt x="1098535" y="101305"/>
                </a:lnTo>
                <a:lnTo>
                  <a:pt x="1103034" y="102892"/>
                </a:lnTo>
                <a:lnTo>
                  <a:pt x="1107533" y="104744"/>
                </a:lnTo>
                <a:lnTo>
                  <a:pt x="1111767" y="106595"/>
                </a:lnTo>
                <a:lnTo>
                  <a:pt x="1115737" y="108711"/>
                </a:lnTo>
                <a:lnTo>
                  <a:pt x="1119971" y="111092"/>
                </a:lnTo>
                <a:lnTo>
                  <a:pt x="1123941" y="113737"/>
                </a:lnTo>
                <a:lnTo>
                  <a:pt x="1127646" y="116382"/>
                </a:lnTo>
                <a:lnTo>
                  <a:pt x="1131351" y="119027"/>
                </a:lnTo>
                <a:lnTo>
                  <a:pt x="1134791" y="122201"/>
                </a:lnTo>
                <a:lnTo>
                  <a:pt x="1138496" y="125639"/>
                </a:lnTo>
                <a:lnTo>
                  <a:pt x="1141672" y="128813"/>
                </a:lnTo>
                <a:lnTo>
                  <a:pt x="1144583" y="132252"/>
                </a:lnTo>
                <a:lnTo>
                  <a:pt x="1147494" y="135955"/>
                </a:lnTo>
                <a:lnTo>
                  <a:pt x="1150141" y="139658"/>
                </a:lnTo>
                <a:lnTo>
                  <a:pt x="1152522" y="143890"/>
                </a:lnTo>
                <a:lnTo>
                  <a:pt x="1155169" y="147858"/>
                </a:lnTo>
                <a:lnTo>
                  <a:pt x="1157286" y="152090"/>
                </a:lnTo>
                <a:lnTo>
                  <a:pt x="1159139" y="156322"/>
                </a:lnTo>
                <a:lnTo>
                  <a:pt x="1160991" y="160818"/>
                </a:lnTo>
                <a:lnTo>
                  <a:pt x="1162579" y="165315"/>
                </a:lnTo>
                <a:lnTo>
                  <a:pt x="1163902" y="169811"/>
                </a:lnTo>
                <a:lnTo>
                  <a:pt x="1164961" y="174573"/>
                </a:lnTo>
                <a:lnTo>
                  <a:pt x="1165755" y="179334"/>
                </a:lnTo>
                <a:lnTo>
                  <a:pt x="1166284" y="184359"/>
                </a:lnTo>
                <a:lnTo>
                  <a:pt x="1166813" y="189120"/>
                </a:lnTo>
                <a:lnTo>
                  <a:pt x="1166813" y="194146"/>
                </a:lnTo>
                <a:lnTo>
                  <a:pt x="1166813" y="777111"/>
                </a:lnTo>
                <a:lnTo>
                  <a:pt x="1166813" y="782137"/>
                </a:lnTo>
                <a:lnTo>
                  <a:pt x="1166284" y="786898"/>
                </a:lnTo>
                <a:lnTo>
                  <a:pt x="1165755" y="791924"/>
                </a:lnTo>
                <a:lnTo>
                  <a:pt x="1164961" y="796949"/>
                </a:lnTo>
                <a:lnTo>
                  <a:pt x="1163902" y="801446"/>
                </a:lnTo>
                <a:lnTo>
                  <a:pt x="1162579" y="805942"/>
                </a:lnTo>
                <a:lnTo>
                  <a:pt x="1160991" y="810439"/>
                </a:lnTo>
                <a:lnTo>
                  <a:pt x="1159139" y="815200"/>
                </a:lnTo>
                <a:lnTo>
                  <a:pt x="1157286" y="819432"/>
                </a:lnTo>
                <a:lnTo>
                  <a:pt x="1155169" y="823400"/>
                </a:lnTo>
                <a:lnTo>
                  <a:pt x="1152522" y="827632"/>
                </a:lnTo>
                <a:lnTo>
                  <a:pt x="1150141" y="831335"/>
                </a:lnTo>
                <a:lnTo>
                  <a:pt x="1147494" y="835567"/>
                </a:lnTo>
                <a:lnTo>
                  <a:pt x="1144583" y="839005"/>
                </a:lnTo>
                <a:lnTo>
                  <a:pt x="1141672" y="842708"/>
                </a:lnTo>
                <a:lnTo>
                  <a:pt x="1138496" y="845882"/>
                </a:lnTo>
                <a:lnTo>
                  <a:pt x="1134791" y="849056"/>
                </a:lnTo>
                <a:lnTo>
                  <a:pt x="1131351" y="852495"/>
                </a:lnTo>
                <a:lnTo>
                  <a:pt x="1127646" y="855140"/>
                </a:lnTo>
                <a:lnTo>
                  <a:pt x="1123941" y="858049"/>
                </a:lnTo>
                <a:lnTo>
                  <a:pt x="1119971" y="860430"/>
                </a:lnTo>
                <a:lnTo>
                  <a:pt x="1115737" y="862811"/>
                </a:lnTo>
                <a:lnTo>
                  <a:pt x="1111767" y="864927"/>
                </a:lnTo>
                <a:lnTo>
                  <a:pt x="1107533" y="866778"/>
                </a:lnTo>
                <a:lnTo>
                  <a:pt x="1103034" y="868630"/>
                </a:lnTo>
                <a:lnTo>
                  <a:pt x="1098535" y="870217"/>
                </a:lnTo>
                <a:lnTo>
                  <a:pt x="1093772" y="871539"/>
                </a:lnTo>
                <a:lnTo>
                  <a:pt x="1089273" y="872597"/>
                </a:lnTo>
                <a:lnTo>
                  <a:pt x="1084509" y="873655"/>
                </a:lnTo>
                <a:lnTo>
                  <a:pt x="1079745" y="874184"/>
                </a:lnTo>
                <a:lnTo>
                  <a:pt x="1074717" y="874449"/>
                </a:lnTo>
                <a:lnTo>
                  <a:pt x="1069689" y="874713"/>
                </a:lnTo>
                <a:lnTo>
                  <a:pt x="97124" y="874713"/>
                </a:lnTo>
                <a:lnTo>
                  <a:pt x="92361" y="874449"/>
                </a:lnTo>
                <a:lnTo>
                  <a:pt x="87332" y="874184"/>
                </a:lnTo>
                <a:lnTo>
                  <a:pt x="82304" y="873655"/>
                </a:lnTo>
                <a:lnTo>
                  <a:pt x="77541" y="872597"/>
                </a:lnTo>
                <a:lnTo>
                  <a:pt x="73042" y="871539"/>
                </a:lnTo>
                <a:lnTo>
                  <a:pt x="68543" y="870217"/>
                </a:lnTo>
                <a:lnTo>
                  <a:pt x="63779" y="868630"/>
                </a:lnTo>
                <a:lnTo>
                  <a:pt x="59545" y="866778"/>
                </a:lnTo>
                <a:lnTo>
                  <a:pt x="55311" y="864927"/>
                </a:lnTo>
                <a:lnTo>
                  <a:pt x="51076" y="862811"/>
                </a:lnTo>
                <a:lnTo>
                  <a:pt x="47107" y="860430"/>
                </a:lnTo>
                <a:lnTo>
                  <a:pt x="42872" y="858049"/>
                </a:lnTo>
                <a:lnTo>
                  <a:pt x="39167" y="855140"/>
                </a:lnTo>
                <a:lnTo>
                  <a:pt x="35462" y="852495"/>
                </a:lnTo>
                <a:lnTo>
                  <a:pt x="32022" y="849056"/>
                </a:lnTo>
                <a:lnTo>
                  <a:pt x="28846" y="845882"/>
                </a:lnTo>
                <a:lnTo>
                  <a:pt x="25406" y="842708"/>
                </a:lnTo>
                <a:lnTo>
                  <a:pt x="22230" y="839005"/>
                </a:lnTo>
                <a:lnTo>
                  <a:pt x="19319" y="835567"/>
                </a:lnTo>
                <a:lnTo>
                  <a:pt x="16673" y="831335"/>
                </a:lnTo>
                <a:lnTo>
                  <a:pt x="14291" y="827632"/>
                </a:lnTo>
                <a:lnTo>
                  <a:pt x="11909" y="823400"/>
                </a:lnTo>
                <a:lnTo>
                  <a:pt x="9792" y="819432"/>
                </a:lnTo>
                <a:lnTo>
                  <a:pt x="7675" y="815200"/>
                </a:lnTo>
                <a:lnTo>
                  <a:pt x="5822" y="810439"/>
                </a:lnTo>
                <a:lnTo>
                  <a:pt x="4499" y="805942"/>
                </a:lnTo>
                <a:lnTo>
                  <a:pt x="3176" y="801446"/>
                </a:lnTo>
                <a:lnTo>
                  <a:pt x="2117" y="796949"/>
                </a:lnTo>
                <a:lnTo>
                  <a:pt x="1059" y="791924"/>
                </a:lnTo>
                <a:lnTo>
                  <a:pt x="529" y="786898"/>
                </a:lnTo>
                <a:lnTo>
                  <a:pt x="265" y="782137"/>
                </a:lnTo>
                <a:lnTo>
                  <a:pt x="40" y="777875"/>
                </a:lnTo>
                <a:lnTo>
                  <a:pt x="0" y="777875"/>
                </a:lnTo>
                <a:lnTo>
                  <a:pt x="0" y="777111"/>
                </a:lnTo>
                <a:lnTo>
                  <a:pt x="0" y="194146"/>
                </a:lnTo>
                <a:lnTo>
                  <a:pt x="0" y="193675"/>
                </a:lnTo>
                <a:lnTo>
                  <a:pt x="25" y="193675"/>
                </a:lnTo>
                <a:lnTo>
                  <a:pt x="265" y="189120"/>
                </a:lnTo>
                <a:lnTo>
                  <a:pt x="529" y="184359"/>
                </a:lnTo>
                <a:lnTo>
                  <a:pt x="1059" y="179334"/>
                </a:lnTo>
                <a:lnTo>
                  <a:pt x="2117" y="174573"/>
                </a:lnTo>
                <a:lnTo>
                  <a:pt x="3176" y="169811"/>
                </a:lnTo>
                <a:lnTo>
                  <a:pt x="4499" y="165315"/>
                </a:lnTo>
                <a:lnTo>
                  <a:pt x="5822" y="160818"/>
                </a:lnTo>
                <a:lnTo>
                  <a:pt x="7675" y="156322"/>
                </a:lnTo>
                <a:lnTo>
                  <a:pt x="9792" y="152090"/>
                </a:lnTo>
                <a:lnTo>
                  <a:pt x="11909" y="147858"/>
                </a:lnTo>
                <a:lnTo>
                  <a:pt x="14291" y="143890"/>
                </a:lnTo>
                <a:lnTo>
                  <a:pt x="16673" y="139658"/>
                </a:lnTo>
                <a:lnTo>
                  <a:pt x="19319" y="135955"/>
                </a:lnTo>
                <a:lnTo>
                  <a:pt x="22230" y="132252"/>
                </a:lnTo>
                <a:lnTo>
                  <a:pt x="25406" y="128813"/>
                </a:lnTo>
                <a:lnTo>
                  <a:pt x="28846" y="125639"/>
                </a:lnTo>
                <a:lnTo>
                  <a:pt x="32022" y="122201"/>
                </a:lnTo>
                <a:lnTo>
                  <a:pt x="35462" y="119027"/>
                </a:lnTo>
                <a:lnTo>
                  <a:pt x="39167" y="116382"/>
                </a:lnTo>
                <a:lnTo>
                  <a:pt x="42872" y="113737"/>
                </a:lnTo>
                <a:lnTo>
                  <a:pt x="47107" y="111092"/>
                </a:lnTo>
                <a:lnTo>
                  <a:pt x="51076" y="108711"/>
                </a:lnTo>
                <a:lnTo>
                  <a:pt x="55311" y="106595"/>
                </a:lnTo>
                <a:lnTo>
                  <a:pt x="59545" y="104744"/>
                </a:lnTo>
                <a:lnTo>
                  <a:pt x="63779" y="102892"/>
                </a:lnTo>
                <a:lnTo>
                  <a:pt x="68543" y="101305"/>
                </a:lnTo>
                <a:lnTo>
                  <a:pt x="73042" y="99983"/>
                </a:lnTo>
                <a:lnTo>
                  <a:pt x="77541" y="98925"/>
                </a:lnTo>
                <a:lnTo>
                  <a:pt x="82304" y="98131"/>
                </a:lnTo>
                <a:lnTo>
                  <a:pt x="87332" y="97602"/>
                </a:lnTo>
                <a:lnTo>
                  <a:pt x="92361" y="97073"/>
                </a:lnTo>
                <a:lnTo>
                  <a:pt x="97124" y="97073"/>
                </a:lnTo>
                <a:lnTo>
                  <a:pt x="194513" y="97073"/>
                </a:lnTo>
                <a:lnTo>
                  <a:pt x="194778" y="92047"/>
                </a:lnTo>
                <a:lnTo>
                  <a:pt x="195042" y="87286"/>
                </a:lnTo>
                <a:lnTo>
                  <a:pt x="195836" y="82261"/>
                </a:lnTo>
                <a:lnTo>
                  <a:pt x="196630" y="77500"/>
                </a:lnTo>
                <a:lnTo>
                  <a:pt x="197953" y="72739"/>
                </a:lnTo>
                <a:lnTo>
                  <a:pt x="199277" y="68242"/>
                </a:lnTo>
                <a:lnTo>
                  <a:pt x="200600" y="63481"/>
                </a:lnTo>
                <a:lnTo>
                  <a:pt x="202452" y="59249"/>
                </a:lnTo>
                <a:lnTo>
                  <a:pt x="204305" y="55017"/>
                </a:lnTo>
                <a:lnTo>
                  <a:pt x="206422" y="50785"/>
                </a:lnTo>
                <a:lnTo>
                  <a:pt x="208804" y="46553"/>
                </a:lnTo>
                <a:lnTo>
                  <a:pt x="211186" y="42585"/>
                </a:lnTo>
                <a:lnTo>
                  <a:pt x="213832" y="38882"/>
                </a:lnTo>
                <a:lnTo>
                  <a:pt x="217008" y="35179"/>
                </a:lnTo>
                <a:lnTo>
                  <a:pt x="219919" y="31741"/>
                </a:lnTo>
                <a:lnTo>
                  <a:pt x="223095" y="28302"/>
                </a:lnTo>
                <a:lnTo>
                  <a:pt x="226535" y="25128"/>
                </a:lnTo>
                <a:lnTo>
                  <a:pt x="229975" y="21954"/>
                </a:lnTo>
                <a:lnTo>
                  <a:pt x="233680" y="19309"/>
                </a:lnTo>
                <a:lnTo>
                  <a:pt x="237650" y="16664"/>
                </a:lnTo>
                <a:lnTo>
                  <a:pt x="241355" y="14019"/>
                </a:lnTo>
                <a:lnTo>
                  <a:pt x="245589" y="11903"/>
                </a:lnTo>
                <a:lnTo>
                  <a:pt x="249559" y="9522"/>
                </a:lnTo>
                <a:lnTo>
                  <a:pt x="254058" y="7406"/>
                </a:lnTo>
                <a:lnTo>
                  <a:pt x="258557" y="5819"/>
                </a:lnTo>
                <a:lnTo>
                  <a:pt x="262791" y="4232"/>
                </a:lnTo>
                <a:lnTo>
                  <a:pt x="267555" y="2910"/>
                </a:lnTo>
                <a:lnTo>
                  <a:pt x="272054" y="1852"/>
                </a:lnTo>
                <a:lnTo>
                  <a:pt x="277082" y="1058"/>
                </a:lnTo>
                <a:lnTo>
                  <a:pt x="281845" y="529"/>
                </a:lnTo>
                <a:lnTo>
                  <a:pt x="286874" y="265"/>
                </a:lnTo>
                <a:lnTo>
                  <a:pt x="291902" y="0"/>
                </a:lnTo>
                <a:close/>
              </a:path>
            </a:pathLst>
          </a:custGeom>
          <a:solidFill>
            <a:srgbClr val="55463D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63110" y="1327706"/>
            <a:ext cx="3143422" cy="445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33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113" y="5003814"/>
            <a:ext cx="2213208" cy="155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288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08" y="4509119"/>
            <a:ext cx="2189154" cy="16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7455450" y="1292550"/>
            <a:ext cx="3774751" cy="45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/>
        </p:nvSpPr>
        <p:spPr>
          <a:xfrm>
            <a:off x="919600" y="666750"/>
            <a:ext cx="9523200" cy="55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sz="4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訪查問題-遊客</a:t>
            </a:r>
            <a:endParaRPr sz="4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是否為宜蘭本地人？若否，那是哪裡人？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是否為第一次到宜蘭酒廠？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為什麼想到酒廠？對酒廠的認識？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最喜歡酒廠哪部分？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認為酒廠有什麼缺點或需要改進的部分？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喜歡宜蘭酒廠嗎？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43" name="Google Shape;243;p26" descr="未标题-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725" y="524500"/>
            <a:ext cx="6390826" cy="11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" name="Google Shape;248;p27"/>
          <p:cNvGraphicFramePr/>
          <p:nvPr/>
        </p:nvGraphicFramePr>
        <p:xfrm>
          <a:off x="0" y="571350"/>
          <a:ext cx="12192000" cy="5608650"/>
        </p:xfrm>
        <a:graphic>
          <a:graphicData uri="http://schemas.openxmlformats.org/drawingml/2006/table">
            <a:tbl>
              <a:tblPr>
                <a:noFill/>
                <a:tableStyleId>{A1947C5B-70BD-4B9D-B468-9E961F7F561E}</a:tableStyleId>
              </a:tblPr>
              <a:tblGrid>
                <a:gridCol w="1733550"/>
                <a:gridCol w="1724025"/>
                <a:gridCol w="1724025"/>
                <a:gridCol w="1724025"/>
                <a:gridCol w="1724025"/>
                <a:gridCol w="1724025"/>
                <a:gridCol w="1838325"/>
              </a:tblGrid>
              <a:tr h="1386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表1</a:t>
                      </a:r>
                      <a:endParaRPr sz="2400" b="1" dirty="0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是不是宜蘭人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是不是第一次參觀酒廠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最喜歡酒廠的哪個部分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需要改進的地方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來酒廠之後是否有更多認識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這裡是否有來的價值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</a:tr>
              <a:tr h="1386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觀光客A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否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否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酒的釀造和歷史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介紹各式酒類的內容可再豐富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有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有，但不高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</a:tr>
              <a:tr h="94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觀光客B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否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否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酒品的介紹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參觀性質可再高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有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有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4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觀光客C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否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否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酒廠的歷史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開放釀造過程</a:t>
                      </a:r>
                      <a:endParaRPr sz="2400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有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有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CDB"/>
                    </a:solidFill>
                  </a:tcPr>
                </a:tc>
              </a:tr>
              <a:tr h="94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觀光客D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否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宜蘭特產、風格</a:t>
                      </a:r>
                      <a:endParaRPr sz="2400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尚未想到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還好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有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50" cap="flat" cmpd="sng">
                      <a:solidFill>
                        <a:srgbClr val="DA969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8" descr="未标题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825" y="777800"/>
            <a:ext cx="5788876" cy="11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7752125" y="1478150"/>
            <a:ext cx="3774751" cy="45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8"/>
          <p:cNvSpPr txBox="1"/>
          <p:nvPr/>
        </p:nvSpPr>
        <p:spPr>
          <a:xfrm>
            <a:off x="1038700" y="865050"/>
            <a:ext cx="9082200" cy="51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sz="4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訪查問題-店家_</a:t>
            </a:r>
            <a:endParaRPr sz="4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是否為宜蘭本地人？若否，那是哪裡人？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為什麼會選在酒廠開店？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觀光客是否減少？若是，酒廠能做什麼幫助客人增加？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酒廠是否有需要改進的地方？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酒廠這幾年最大的改變是什麼？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Google Shape;260;p29"/>
          <p:cNvGraphicFramePr/>
          <p:nvPr>
            <p:extLst>
              <p:ext uri="{D42A27DB-BD31-4B8C-83A1-F6EECF244321}">
                <p14:modId xmlns:p14="http://schemas.microsoft.com/office/powerpoint/2010/main" val="3975122159"/>
              </p:ext>
            </p:extLst>
          </p:nvPr>
        </p:nvGraphicFramePr>
        <p:xfrm>
          <a:off x="50" y="753088"/>
          <a:ext cx="12191950" cy="5412217"/>
        </p:xfrm>
        <a:graphic>
          <a:graphicData uri="http://schemas.openxmlformats.org/drawingml/2006/table">
            <a:tbl>
              <a:tblPr>
                <a:noFill/>
                <a:tableStyleId>{A1947C5B-70BD-4B9D-B468-9E961F7F561E}</a:tableStyleId>
              </a:tblPr>
              <a:tblGrid>
                <a:gridCol w="2039950"/>
                <a:gridCol w="2030400"/>
                <a:gridCol w="2030400"/>
                <a:gridCol w="2030400"/>
                <a:gridCol w="2030400"/>
                <a:gridCol w="2030400"/>
              </a:tblGrid>
              <a:tr h="152071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dirty="0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表2</a:t>
                      </a:r>
                      <a:endParaRPr sz="2400" b="1" dirty="0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是不是宜蘭人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在這邊工作幾年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為什麼想在這邊工作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觀光客是否明顯銳減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需要改進的地方</a:t>
                      </a:r>
                      <a:endParaRPr sz="2400" b="1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</a:tr>
              <a:tr h="152071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店家</a:t>
                      </a:r>
                      <a:r>
                        <a:rPr 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A</a:t>
                      </a:r>
                      <a:endParaRPr lang="en-US" altLang="zh-TW" sz="2400" dirty="0" smtClean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(</a:t>
                      </a:r>
                      <a:r>
                        <a:rPr lang="zh-TW" altLang="en-US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手工藝品店</a:t>
                      </a:r>
                      <a:r>
                        <a:rPr lang="en-US" alt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)</a:t>
                      </a:r>
                      <a:endParaRPr sz="2400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5年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觀光景點，遊客多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多多宣傳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</a:tr>
              <a:tr h="133738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店家</a:t>
                      </a:r>
                      <a:r>
                        <a:rPr 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B</a:t>
                      </a:r>
                      <a:endParaRPr lang="en-US" altLang="zh-TW" sz="2400" dirty="0" smtClean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(</a:t>
                      </a:r>
                      <a:r>
                        <a:rPr lang="zh-TW" altLang="en-US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名產店</a:t>
                      </a:r>
                      <a:r>
                        <a:rPr lang="en-US" alt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)</a:t>
                      </a:r>
                      <a:endParaRPr sz="2400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13年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工作時間不長且環境舒服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希望活動多一點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3341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店家</a:t>
                      </a:r>
                      <a:r>
                        <a:rPr 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C</a:t>
                      </a:r>
                      <a:endParaRPr lang="en-US" altLang="zh-TW" sz="2400" dirty="0" smtClean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(</a:t>
                      </a:r>
                      <a:r>
                        <a:rPr lang="zh-TW" altLang="en-US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書法用品店</a:t>
                      </a:r>
                      <a:r>
                        <a:rPr lang="en-US" altLang="zh-TW" sz="2400" dirty="0" smtClean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)</a:t>
                      </a:r>
                      <a:endParaRPr sz="2400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並未透漏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公司派遣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是</a:t>
                      </a:r>
                      <a:endParaRPr sz="240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活動多辦以拉攏人潮</a:t>
                      </a:r>
                      <a:endParaRPr sz="2400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>
                    <a:lnR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B1A0C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DF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0" descr="未标题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25" y="506275"/>
            <a:ext cx="5146850" cy="10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7455450" y="1292550"/>
            <a:ext cx="3774751" cy="45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10858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訪查問題-志工_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是否為宜蘭本地人？若否，那是哪裡人？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在酒廠服務幾年了？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為什麼想當志工？志工工作都有哪些？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認為酒廠的哪一個部分會吸引觀光客？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認為酒廠有需要改進的地方嗎？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觀光客這幾年是否銳減？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/>
        </p:nvSpPr>
        <p:spPr>
          <a:xfrm>
            <a:off x="703750" y="630975"/>
            <a:ext cx="11301300" cy="53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是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很多年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假日有多餘的時間，也可以接觸很多人和得到很多知識。接受遊客諮詢以及酒廠的導覽。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來這邊玩一玩看一看買一買，真正想要了解酒廠的人會選擇預約導覽                                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這不是分內的工作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FKai-SB"/>
              <a:buAutoNum type="arabicPeriod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這兩年有漸漸減少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/>
        </p:nvSpPr>
        <p:spPr>
          <a:xfrm>
            <a:off x="740475" y="1205100"/>
            <a:ext cx="10803900" cy="4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酒廠的現今用途</a:t>
            </a:r>
            <a:endParaRPr sz="4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Char char="•"/>
            </a:pPr>
            <a:r>
              <a:rPr lang="zh-TW" sz="4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酒廠現今多做為觀光使用</a:t>
            </a:r>
            <a:endParaRPr sz="4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Char char="•"/>
            </a:pPr>
            <a:r>
              <a:rPr lang="zh-TW" sz="4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介紹酒廠的歷史（也提供導覽服務）</a:t>
            </a:r>
            <a:endParaRPr sz="4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Char char="•"/>
            </a:pPr>
            <a:r>
              <a:rPr lang="zh-TW" sz="4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販賣釀造酒和特色紅露酒</a:t>
            </a:r>
            <a:endParaRPr sz="4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Char char="•"/>
            </a:pPr>
            <a:r>
              <a:rPr lang="zh-TW" sz="4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廠內有許多古早味攤販以及和酒相關的小吃</a:t>
            </a:r>
            <a:endParaRPr sz="4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iauKai"/>
              <a:buNone/>
            </a:pPr>
            <a:endParaRPr sz="440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3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7573625" y="1161338"/>
            <a:ext cx="3401500" cy="45353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0" endPos="30000" dist="38100" dir="5400000" fadeDir="5400012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5" descr="阴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90" y="1798955"/>
            <a:ext cx="7601587" cy="354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5" descr="饮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0865" y="4404360"/>
            <a:ext cx="1010285" cy="206184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4859020" y="2157095"/>
            <a:ext cx="24726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4A86E8"/>
                </a:solidFill>
                <a:latin typeface="Indie Flower"/>
                <a:ea typeface="Indie Flower"/>
                <a:cs typeface="Indie Flower"/>
                <a:sym typeface="Indie Flower"/>
              </a:rPr>
              <a:t>Part.06</a:t>
            </a:r>
            <a:endParaRPr sz="4800">
              <a:solidFill>
                <a:srgbClr val="4A86E8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3405674" y="3013075"/>
            <a:ext cx="56295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心得感想</a:t>
            </a:r>
            <a:endParaRPr sz="4800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03" name="Google Shape;303;p35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 descr="圆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640" y="1821815"/>
            <a:ext cx="3086735" cy="30810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6"/>
          <p:cNvGrpSpPr/>
          <p:nvPr/>
        </p:nvGrpSpPr>
        <p:grpSpPr>
          <a:xfrm>
            <a:off x="2583180" y="2446020"/>
            <a:ext cx="323706" cy="457057"/>
            <a:chOff x="8953" y="3127"/>
            <a:chExt cx="659" cy="929"/>
          </a:xfrm>
        </p:grpSpPr>
        <p:cxnSp>
          <p:nvCxnSpPr>
            <p:cNvPr id="106" name="Google Shape;106;p16"/>
            <p:cNvCxnSpPr/>
            <p:nvPr/>
          </p:nvCxnSpPr>
          <p:spPr>
            <a:xfrm>
              <a:off x="8953" y="3127"/>
              <a:ext cx="659" cy="0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p16"/>
            <p:cNvCxnSpPr/>
            <p:nvPr/>
          </p:nvCxnSpPr>
          <p:spPr>
            <a:xfrm>
              <a:off x="8953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" name="Google Shape;108;p16"/>
            <p:cNvCxnSpPr/>
            <p:nvPr/>
          </p:nvCxnSpPr>
          <p:spPr>
            <a:xfrm>
              <a:off x="9600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9" name="Google Shape;109;p16"/>
          <p:cNvGrpSpPr/>
          <p:nvPr/>
        </p:nvGrpSpPr>
        <p:grpSpPr>
          <a:xfrm rot="10800000" flipH="1">
            <a:off x="2583180" y="3950478"/>
            <a:ext cx="323706" cy="457057"/>
            <a:chOff x="8953" y="3127"/>
            <a:chExt cx="659" cy="929"/>
          </a:xfrm>
        </p:grpSpPr>
        <p:cxnSp>
          <p:nvCxnSpPr>
            <p:cNvPr id="110" name="Google Shape;110;p16"/>
            <p:cNvCxnSpPr/>
            <p:nvPr/>
          </p:nvCxnSpPr>
          <p:spPr>
            <a:xfrm>
              <a:off x="8953" y="3127"/>
              <a:ext cx="659" cy="0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" name="Google Shape;111;p16"/>
            <p:cNvCxnSpPr/>
            <p:nvPr/>
          </p:nvCxnSpPr>
          <p:spPr>
            <a:xfrm>
              <a:off x="8953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" name="Google Shape;112;p16"/>
            <p:cNvCxnSpPr/>
            <p:nvPr/>
          </p:nvCxnSpPr>
          <p:spPr>
            <a:xfrm>
              <a:off x="9600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3" name="Google Shape;113;p16"/>
          <p:cNvSpPr txBox="1"/>
          <p:nvPr/>
        </p:nvSpPr>
        <p:spPr>
          <a:xfrm>
            <a:off x="1984375" y="2988945"/>
            <a:ext cx="1521460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i="0" u="none" strike="noStrike" cap="none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目</a:t>
            </a:r>
            <a:r>
              <a:rPr lang="zh-TW" sz="32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錄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1965960" y="3493135"/>
            <a:ext cx="15214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i="0" u="none" strike="noStrike" cap="none">
                <a:solidFill>
                  <a:srgbClr val="55463D"/>
                </a:solidFill>
                <a:latin typeface="Indie Flower"/>
                <a:ea typeface="Indie Flower"/>
                <a:cs typeface="Indie Flower"/>
                <a:sym typeface="Indie Flower"/>
              </a:rPr>
              <a:t>Contents</a:t>
            </a:r>
            <a:endParaRPr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8696350" y="2226440"/>
            <a:ext cx="734100" cy="25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實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地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訪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查</a:t>
            </a:r>
            <a:endParaRPr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16" name="Google Shape;116;p16" descr="箭头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556365" y="1390650"/>
            <a:ext cx="537210" cy="27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7405535" y="2207689"/>
            <a:ext cx="1041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研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究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目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的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5463D"/>
              </a:solidFill>
            </a:endParaRPr>
          </a:p>
        </p:txBody>
      </p:sp>
      <p:pic>
        <p:nvPicPr>
          <p:cNvPr id="118" name="Google Shape;118;p16" descr="箭头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675585" y="1390650"/>
            <a:ext cx="537210" cy="27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6483135" y="2207700"/>
            <a:ext cx="683700" cy="24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研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究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方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法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5463D"/>
              </a:solidFill>
            </a:endParaRPr>
          </a:p>
        </p:txBody>
      </p:sp>
      <p:pic>
        <p:nvPicPr>
          <p:cNvPr id="120" name="Google Shape;120;p16" descr="箭头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794805" y="1390645"/>
            <a:ext cx="537210" cy="27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箭头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0957025" y="1390645"/>
            <a:ext cx="537210" cy="27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 descr="箭头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914005" y="1390645"/>
            <a:ext cx="537210" cy="27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 descr="箭头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437140" y="1390650"/>
            <a:ext cx="537210" cy="27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9818975" y="2198150"/>
            <a:ext cx="734100" cy="26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未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來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展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望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10881925" y="2149275"/>
            <a:ext cx="734100" cy="25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心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得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感</a:t>
            </a:r>
            <a:endParaRPr sz="3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想</a:t>
            </a:r>
            <a:endParaRPr sz="28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5352250" y="2207700"/>
            <a:ext cx="1041600" cy="2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研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究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動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latin typeface="DFKai-SB"/>
                <a:ea typeface="DFKai-SB"/>
                <a:cs typeface="DFKai-SB"/>
                <a:sym typeface="DFKai-SB"/>
              </a:rPr>
              <a:t>機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11254685" y="6187740"/>
            <a:ext cx="554482" cy="437396"/>
          </a:xfrm>
          <a:custGeom>
            <a:avLst/>
            <a:gdLst/>
            <a:ahLst/>
            <a:cxnLst/>
            <a:rect l="l" t="t" r="r" b="b"/>
            <a:pathLst>
              <a:path w="1879600" h="1901723" extrusionOk="0">
                <a:moveTo>
                  <a:pt x="876522" y="1026915"/>
                </a:moveTo>
                <a:lnTo>
                  <a:pt x="1879600" y="1035310"/>
                </a:lnTo>
                <a:lnTo>
                  <a:pt x="1879600" y="1901723"/>
                </a:lnTo>
                <a:lnTo>
                  <a:pt x="876522" y="1775813"/>
                </a:lnTo>
                <a:close/>
                <a:moveTo>
                  <a:pt x="0" y="1014080"/>
                </a:moveTo>
                <a:lnTo>
                  <a:pt x="717549" y="1026818"/>
                </a:lnTo>
                <a:lnTo>
                  <a:pt x="717549" y="1753167"/>
                </a:lnTo>
                <a:lnTo>
                  <a:pt x="0" y="1642117"/>
                </a:lnTo>
                <a:close/>
                <a:moveTo>
                  <a:pt x="717549" y="159389"/>
                </a:moveTo>
                <a:lnTo>
                  <a:pt x="717549" y="883871"/>
                </a:lnTo>
                <a:lnTo>
                  <a:pt x="0" y="908194"/>
                </a:lnTo>
                <a:lnTo>
                  <a:pt x="0" y="256684"/>
                </a:lnTo>
                <a:close/>
                <a:moveTo>
                  <a:pt x="1879600" y="0"/>
                </a:moveTo>
                <a:lnTo>
                  <a:pt x="1879600" y="872112"/>
                </a:lnTo>
                <a:lnTo>
                  <a:pt x="879497" y="880660"/>
                </a:lnTo>
                <a:lnTo>
                  <a:pt x="876522" y="626314"/>
                </a:lnTo>
                <a:lnTo>
                  <a:pt x="876522" y="144511"/>
                </a:lnTo>
                <a:close/>
              </a:path>
            </a:pathLst>
          </a:custGeom>
          <a:solidFill>
            <a:srgbClr val="55463D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6"/>
          <p:cNvPicPr preferRelativeResize="0"/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2780982" y="837424"/>
            <a:ext cx="6630052" cy="497252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 txBox="1"/>
          <p:nvPr/>
        </p:nvSpPr>
        <p:spPr>
          <a:xfrm>
            <a:off x="1269000" y="644850"/>
            <a:ext cx="9654000" cy="4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心得感想</a:t>
            </a:r>
            <a:endParaRPr sz="4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百年酒廠，見證了宜蘭的改變，從矮平房至大樓林立，從到處都是務農的人至精通各種專業的菁英，可蘭陽平原始終是那麼純粹，蘭陽人也都是那麼善良。</a:t>
            </a:r>
            <a:endParaRPr sz="3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我們不能喝酒，但我們還是有保護酒廠文化的義務，它代表的不僅是一棟歷史建築，而是對過去記憶的一種傳承。麥芽糖、酒釀香腸或是古老童玩，每樣都在替我們打造我們長輩及祖先的童年時光，不能遺忘，更要珍藏。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3" descr="阴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90" y="1798955"/>
            <a:ext cx="7601587" cy="354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 descr="饮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0865" y="4404360"/>
            <a:ext cx="1010285" cy="206184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/>
        </p:nvSpPr>
        <p:spPr>
          <a:xfrm>
            <a:off x="4859020" y="2157095"/>
            <a:ext cx="24726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4A86E8"/>
                </a:solidFill>
                <a:latin typeface="Indie Flower"/>
                <a:ea typeface="Indie Flower"/>
                <a:cs typeface="Indie Flower"/>
                <a:sym typeface="Indie Flower"/>
              </a:rPr>
              <a:t>Part.05</a:t>
            </a:r>
            <a:endParaRPr sz="4800">
              <a:solidFill>
                <a:srgbClr val="4A86E8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3405674" y="3013075"/>
            <a:ext cx="56295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未來展望</a:t>
            </a:r>
            <a:endParaRPr sz="4800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88" name="Google Shape;288;p33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4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2853724" y="997300"/>
            <a:ext cx="6484550" cy="486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4"/>
          <p:cNvSpPr txBox="1"/>
          <p:nvPr/>
        </p:nvSpPr>
        <p:spPr>
          <a:xfrm>
            <a:off x="1269000" y="1205100"/>
            <a:ext cx="9654000" cy="38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sz="44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未來展望(結論)</a:t>
            </a:r>
            <a:endParaRPr sz="44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3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這次到酒廠，我們看見了酒廠逐漸沒落的樣貌，以及志工的無奈，它傳承的是不僅僅是宜蘭百年的文化，也見證了宜蘭興衰的變化，我們希望能喚起大家對宜蘭酒廠的重視，偶爾去走走踏踏，了解歷史也好，促進觀光也罷，只要記得還有這樣一個地方。</a:t>
            </a:r>
            <a:endParaRPr sz="3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45" y="332656"/>
            <a:ext cx="6402288" cy="587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肘形接點 2"/>
          <p:cNvCxnSpPr/>
          <p:nvPr/>
        </p:nvCxnSpPr>
        <p:spPr>
          <a:xfrm rot="10800000">
            <a:off x="2465378" y="2708920"/>
            <a:ext cx="1728192" cy="86409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H="1">
            <a:off x="2351584" y="4149080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肘形接點 7"/>
          <p:cNvCxnSpPr/>
          <p:nvPr/>
        </p:nvCxnSpPr>
        <p:spPr>
          <a:xfrm>
            <a:off x="7550967" y="5170040"/>
            <a:ext cx="2520280" cy="43204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7320136" y="4565143"/>
            <a:ext cx="24482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肘形接點 13"/>
          <p:cNvCxnSpPr/>
          <p:nvPr/>
        </p:nvCxnSpPr>
        <p:spPr>
          <a:xfrm flipV="1">
            <a:off x="6111488" y="1067976"/>
            <a:ext cx="3656919" cy="208823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肘形接點 17"/>
          <p:cNvCxnSpPr/>
          <p:nvPr/>
        </p:nvCxnSpPr>
        <p:spPr>
          <a:xfrm flipV="1">
            <a:off x="6111489" y="476672"/>
            <a:ext cx="3440895" cy="144016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4151784" y="3419128"/>
            <a:ext cx="115212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TTL</a:t>
            </a:r>
            <a:r>
              <a:rPr lang="zh-TW" altLang="en-US" dirty="0" smtClean="0"/>
              <a:t>主題館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186674" y="3995191"/>
            <a:ext cx="111723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台灣啤酒館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340646" y="3002319"/>
            <a:ext cx="108234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台灣紅麴館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375943" y="3423594"/>
            <a:ext cx="90281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/>
              <a:t>紅麴美食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648684" y="4499247"/>
            <a:ext cx="126013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甲子蘭文物館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7367649" y="5016152"/>
            <a:ext cx="108234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/>
              <a:t>紅麴小吃街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881820" y="1762943"/>
            <a:ext cx="54373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/>
              <a:t>工廠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4727847" y="5051487"/>
            <a:ext cx="72327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/>
              <a:t>酒銀行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9753871" y="27661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開放釀造過程參觀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9798296" y="221096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餐廳內部布置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可做改善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9781216" y="4167766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二樓觀看電影的地方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可以改成別的用途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983226" y="538606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可增設攤位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研發紅麴特色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小吃</a:t>
            </a:r>
          </a:p>
        </p:txBody>
      </p:sp>
      <p:sp>
        <p:nvSpPr>
          <p:cNvPr id="1024" name="文字方塊 1023"/>
          <p:cNvSpPr txBox="1"/>
          <p:nvPr/>
        </p:nvSpPr>
        <p:spPr>
          <a:xfrm>
            <a:off x="9781216" y="88433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親子體驗廚房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027" name="肘形接點 1026"/>
          <p:cNvCxnSpPr>
            <a:stCxn id="22" idx="3"/>
          </p:cNvCxnSpPr>
          <p:nvPr/>
        </p:nvCxnSpPr>
        <p:spPr>
          <a:xfrm flipV="1">
            <a:off x="7278754" y="2564904"/>
            <a:ext cx="2502462" cy="10125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8" name="文字方塊 1027"/>
          <p:cNvSpPr txBox="1"/>
          <p:nvPr/>
        </p:nvSpPr>
        <p:spPr>
          <a:xfrm>
            <a:off x="4186674" y="2825958"/>
            <a:ext cx="90281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+mn-ea"/>
              </a:rPr>
              <a:t>紅露藝廊</a:t>
            </a:r>
            <a:endParaRPr lang="zh-TW" altLang="en-US" dirty="0">
              <a:latin typeface="+mn-ea"/>
            </a:endParaRPr>
          </a:p>
        </p:txBody>
      </p:sp>
      <p:sp>
        <p:nvSpPr>
          <p:cNvPr id="1029" name="文字方塊 1028"/>
          <p:cNvSpPr txBox="1"/>
          <p:nvPr/>
        </p:nvSpPr>
        <p:spPr>
          <a:xfrm>
            <a:off x="40120" y="2448321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可增賣台灣菸酒公司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文創紀念品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32" name="文字方塊 1031"/>
          <p:cNvSpPr txBox="1"/>
          <p:nvPr/>
        </p:nvSpPr>
        <p:spPr>
          <a:xfrm>
            <a:off x="479376" y="399519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推廣儲酒活動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37" name="文字方塊 1036"/>
          <p:cNvSpPr txBox="1"/>
          <p:nvPr/>
        </p:nvSpPr>
        <p:spPr>
          <a:xfrm>
            <a:off x="371557" y="930504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與宜蘭藝術家或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作家合作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040" name="肘形接點 1039"/>
          <p:cNvCxnSpPr>
            <a:stCxn id="1028" idx="0"/>
          </p:cNvCxnSpPr>
          <p:nvPr/>
        </p:nvCxnSpPr>
        <p:spPr>
          <a:xfrm rot="16200000" flipV="1">
            <a:off x="2724078" y="911956"/>
            <a:ext cx="1541510" cy="228649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960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1024" grpId="0"/>
      <p:bldP spid="1029" grpId="0"/>
      <p:bldP spid="1032" grpId="0"/>
      <p:bldP spid="10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7" descr="圆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2715" y="1099185"/>
            <a:ext cx="4306570" cy="429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 descr="面包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6695" y="5033645"/>
            <a:ext cx="2394586" cy="130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7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37"/>
          <p:cNvGrpSpPr/>
          <p:nvPr/>
        </p:nvGrpSpPr>
        <p:grpSpPr>
          <a:xfrm>
            <a:off x="5886450" y="1789430"/>
            <a:ext cx="418465" cy="589915"/>
            <a:chOff x="8953" y="3127"/>
            <a:chExt cx="659" cy="929"/>
          </a:xfrm>
        </p:grpSpPr>
        <p:cxnSp>
          <p:nvCxnSpPr>
            <p:cNvPr id="318" name="Google Shape;318;p37"/>
            <p:cNvCxnSpPr/>
            <p:nvPr/>
          </p:nvCxnSpPr>
          <p:spPr>
            <a:xfrm>
              <a:off x="8953" y="3127"/>
              <a:ext cx="659" cy="0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9" name="Google Shape;319;p37"/>
            <p:cNvCxnSpPr/>
            <p:nvPr/>
          </p:nvCxnSpPr>
          <p:spPr>
            <a:xfrm>
              <a:off x="8953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0" name="Google Shape;320;p37"/>
            <p:cNvCxnSpPr/>
            <p:nvPr/>
          </p:nvCxnSpPr>
          <p:spPr>
            <a:xfrm>
              <a:off x="9600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1" name="Google Shape;321;p37"/>
          <p:cNvGrpSpPr/>
          <p:nvPr/>
        </p:nvGrpSpPr>
        <p:grpSpPr>
          <a:xfrm rot="10800000" flipH="1">
            <a:off x="5894070" y="4149725"/>
            <a:ext cx="418465" cy="589915"/>
            <a:chOff x="8953" y="3127"/>
            <a:chExt cx="659" cy="929"/>
          </a:xfrm>
        </p:grpSpPr>
        <p:cxnSp>
          <p:nvCxnSpPr>
            <p:cNvPr id="322" name="Google Shape;322;p37"/>
            <p:cNvCxnSpPr/>
            <p:nvPr/>
          </p:nvCxnSpPr>
          <p:spPr>
            <a:xfrm>
              <a:off x="8953" y="3127"/>
              <a:ext cx="659" cy="0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3" name="Google Shape;323;p37"/>
            <p:cNvCxnSpPr/>
            <p:nvPr/>
          </p:nvCxnSpPr>
          <p:spPr>
            <a:xfrm>
              <a:off x="8953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4" name="Google Shape;324;p37"/>
            <p:cNvCxnSpPr/>
            <p:nvPr/>
          </p:nvCxnSpPr>
          <p:spPr>
            <a:xfrm>
              <a:off x="9600" y="3127"/>
              <a:ext cx="0" cy="929"/>
            </a:xfrm>
            <a:prstGeom prst="straightConnector1">
              <a:avLst/>
            </a:prstGeom>
            <a:noFill/>
            <a:ln w="19050" cap="flat" cmpd="sng">
              <a:solidFill>
                <a:srgbClr val="5546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25" name="Google Shape;325;p37"/>
          <p:cNvSpPr txBox="1"/>
          <p:nvPr/>
        </p:nvSpPr>
        <p:spPr>
          <a:xfrm>
            <a:off x="4697418" y="2457795"/>
            <a:ext cx="28119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謝謝聆聽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6" name="Google Shape;326;p37"/>
          <p:cNvSpPr txBox="1"/>
          <p:nvPr/>
        </p:nvSpPr>
        <p:spPr>
          <a:xfrm>
            <a:off x="4436085" y="3280705"/>
            <a:ext cx="33192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5463D"/>
                </a:solidFill>
                <a:latin typeface="Indie Flower"/>
                <a:ea typeface="Indie Flower"/>
                <a:cs typeface="Indie Flower"/>
                <a:sym typeface="Indie Flower"/>
              </a:rPr>
              <a:t>Thank you for listening</a:t>
            </a:r>
            <a:endParaRPr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327" name="Google Shape;32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04763" y="5397500"/>
            <a:ext cx="418450" cy="41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643125" cy="352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2625" y="152400"/>
            <a:ext cx="3872701" cy="290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 descr="阴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90" y="1798955"/>
            <a:ext cx="7601587" cy="354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 descr="饮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0865" y="4404360"/>
            <a:ext cx="1010285" cy="206184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5009107" y="2172120"/>
            <a:ext cx="24726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i="0" u="none" strike="noStrike" cap="none">
                <a:solidFill>
                  <a:srgbClr val="4A86E8"/>
                </a:solidFill>
                <a:latin typeface="Indie Flower"/>
                <a:ea typeface="Indie Flower"/>
                <a:cs typeface="Indie Flower"/>
                <a:sym typeface="Indie Flower"/>
              </a:rPr>
              <a:t>Part.01</a:t>
            </a:r>
            <a:endParaRPr>
              <a:solidFill>
                <a:srgbClr val="4A86E8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4270043" y="2840325"/>
            <a:ext cx="36519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8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研究動機</a:t>
            </a:r>
            <a:endParaRPr sz="4800" i="0" u="none" strike="noStrike" cap="none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7" name="Google Shape;137;p17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 descr="未标题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8475" y="429260"/>
            <a:ext cx="3445510" cy="6438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5008610" y="502375"/>
            <a:ext cx="260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為什麼挑了酒廠_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44" name="Google Shape;144;p18" descr="树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315" y="-313690"/>
            <a:ext cx="1713230" cy="1844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8"/>
          <p:cNvCxnSpPr/>
          <p:nvPr/>
        </p:nvCxnSpPr>
        <p:spPr>
          <a:xfrm>
            <a:off x="4308475" y="1862455"/>
            <a:ext cx="0" cy="4069200"/>
          </a:xfrm>
          <a:prstGeom prst="straightConnector1">
            <a:avLst/>
          </a:prstGeom>
          <a:noFill/>
          <a:ln w="12700" cap="flat" cmpd="sng">
            <a:solidFill>
              <a:srgbClr val="55463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" name="Google Shape;146;p18"/>
          <p:cNvSpPr txBox="1"/>
          <p:nvPr/>
        </p:nvSpPr>
        <p:spPr>
          <a:xfrm>
            <a:off x="4809100" y="1414650"/>
            <a:ext cx="7000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身為宜蘭人，每次經過酒廠，都看到有人群進進出出，時而有遊覽車停在前面，我們都知道酒廠已有多年的歷史，但卻不曾深入了解，因此想藉這次機會，造訪這個融合文化與觀光的歷史建築。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800" y="1613200"/>
            <a:ext cx="2920675" cy="389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 descr="阴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90" y="1798955"/>
            <a:ext cx="7601585" cy="35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 descr="饮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0865" y="4404360"/>
            <a:ext cx="1010285" cy="20618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4859020" y="2157095"/>
            <a:ext cx="2472690" cy="70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4A86E8"/>
                </a:solidFill>
                <a:latin typeface="Indie Flower"/>
                <a:ea typeface="Indie Flower"/>
                <a:cs typeface="Indie Flower"/>
                <a:sym typeface="Indie Flower"/>
              </a:rPr>
              <a:t>Part.02</a:t>
            </a:r>
            <a:endParaRPr>
              <a:solidFill>
                <a:srgbClr val="4A86E8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4269105" y="3013075"/>
            <a:ext cx="3651885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研究方法</a:t>
            </a:r>
            <a:endParaRPr sz="4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56" name="Google Shape;156;p19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0"/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6932766" y="1253399"/>
            <a:ext cx="392311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913725" y="1179800"/>
            <a:ext cx="880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參考文獻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實地探查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訪談酒廠志工、觀光客以及店家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分析訪談結果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探討酒廠近況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結論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913725" y="1253400"/>
            <a:ext cx="615000" cy="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913725" y="3283225"/>
            <a:ext cx="615000" cy="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913725" y="2592025"/>
            <a:ext cx="615000" cy="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913725" y="1900825"/>
            <a:ext cx="615000" cy="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913725" y="4665625"/>
            <a:ext cx="615000" cy="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913725" y="3974425"/>
            <a:ext cx="615000" cy="6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 descr="阴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90" y="1798955"/>
            <a:ext cx="7601587" cy="354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 descr="饮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0865" y="4404360"/>
            <a:ext cx="1010285" cy="206184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/>
          <p:nvPr/>
        </p:nvSpPr>
        <p:spPr>
          <a:xfrm>
            <a:off x="5009107" y="2172120"/>
            <a:ext cx="24726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i="0" u="none" strike="noStrike" cap="none">
                <a:solidFill>
                  <a:srgbClr val="4A86E8"/>
                </a:solidFill>
                <a:latin typeface="Indie Flower"/>
                <a:ea typeface="Indie Flower"/>
                <a:cs typeface="Indie Flower"/>
                <a:sym typeface="Indie Flower"/>
              </a:rPr>
              <a:t>Part.0</a:t>
            </a:r>
            <a:r>
              <a:rPr lang="zh-TW" sz="4000">
                <a:solidFill>
                  <a:srgbClr val="4A86E8"/>
                </a:solidFill>
                <a:latin typeface="Indie Flower"/>
                <a:ea typeface="Indie Flower"/>
                <a:cs typeface="Indie Flower"/>
                <a:sym typeface="Indie Flower"/>
              </a:rPr>
              <a:t>3</a:t>
            </a:r>
            <a:endParaRPr>
              <a:solidFill>
                <a:srgbClr val="4A86E8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4270043" y="2840325"/>
            <a:ext cx="36519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800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研究目的</a:t>
            </a:r>
            <a:endParaRPr sz="4800" i="0" u="none" strike="noStrike" cap="none">
              <a:solidFill>
                <a:srgbClr val="55463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77" name="Google Shape;177;p21" descr="树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" y="-22225"/>
            <a:ext cx="1713230" cy="184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2" descr="未标题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8475" y="429260"/>
            <a:ext cx="3445510" cy="64389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5053985" y="502350"/>
            <a:ext cx="260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研究目的_</a:t>
            </a:r>
            <a:endParaRPr sz="3000" b="1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4" name="Google Shape;184;p22" descr="树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315" y="-313690"/>
            <a:ext cx="1713230" cy="184404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/>
          <p:nvPr/>
        </p:nvSpPr>
        <p:spPr>
          <a:xfrm>
            <a:off x="4246880" y="1851660"/>
            <a:ext cx="3698875" cy="3698875"/>
          </a:xfrm>
          <a:custGeom>
            <a:avLst/>
            <a:gdLst/>
            <a:ahLst/>
            <a:cxnLst/>
            <a:rect l="l" t="t" r="r" b="b"/>
            <a:pathLst>
              <a:path w="2238375" h="2093912" extrusionOk="0">
                <a:moveTo>
                  <a:pt x="1193252" y="1157287"/>
                </a:moveTo>
                <a:lnTo>
                  <a:pt x="1210731" y="1180306"/>
                </a:lnTo>
                <a:lnTo>
                  <a:pt x="1227018" y="1203722"/>
                </a:lnTo>
                <a:lnTo>
                  <a:pt x="1242511" y="1226740"/>
                </a:lnTo>
                <a:lnTo>
                  <a:pt x="1256415" y="1249759"/>
                </a:lnTo>
                <a:lnTo>
                  <a:pt x="1269921" y="1272778"/>
                </a:lnTo>
                <a:lnTo>
                  <a:pt x="1281442" y="1295003"/>
                </a:lnTo>
                <a:lnTo>
                  <a:pt x="1292962" y="1317625"/>
                </a:lnTo>
                <a:lnTo>
                  <a:pt x="1302496" y="1340247"/>
                </a:lnTo>
                <a:lnTo>
                  <a:pt x="1311236" y="1362472"/>
                </a:lnTo>
                <a:lnTo>
                  <a:pt x="1319578" y="1384697"/>
                </a:lnTo>
                <a:lnTo>
                  <a:pt x="1326331" y="1406128"/>
                </a:lnTo>
                <a:lnTo>
                  <a:pt x="1332687" y="1427956"/>
                </a:lnTo>
                <a:lnTo>
                  <a:pt x="1337852" y="1449784"/>
                </a:lnTo>
                <a:lnTo>
                  <a:pt x="1342221" y="1471215"/>
                </a:lnTo>
                <a:lnTo>
                  <a:pt x="1345797" y="1491853"/>
                </a:lnTo>
                <a:lnTo>
                  <a:pt x="1348577" y="1512887"/>
                </a:lnTo>
                <a:lnTo>
                  <a:pt x="1350564" y="1533922"/>
                </a:lnTo>
                <a:lnTo>
                  <a:pt x="1352153" y="1554559"/>
                </a:lnTo>
                <a:lnTo>
                  <a:pt x="1352550" y="1574403"/>
                </a:lnTo>
                <a:lnTo>
                  <a:pt x="1352550" y="1594643"/>
                </a:lnTo>
                <a:lnTo>
                  <a:pt x="1351756" y="1614487"/>
                </a:lnTo>
                <a:lnTo>
                  <a:pt x="1350564" y="1633934"/>
                </a:lnTo>
                <a:lnTo>
                  <a:pt x="1348577" y="1652984"/>
                </a:lnTo>
                <a:lnTo>
                  <a:pt x="1346194" y="1672034"/>
                </a:lnTo>
                <a:lnTo>
                  <a:pt x="1343413" y="1690687"/>
                </a:lnTo>
                <a:lnTo>
                  <a:pt x="1339441" y="1708547"/>
                </a:lnTo>
                <a:lnTo>
                  <a:pt x="1335865" y="1726803"/>
                </a:lnTo>
                <a:lnTo>
                  <a:pt x="1331496" y="1744662"/>
                </a:lnTo>
                <a:lnTo>
                  <a:pt x="1326729" y="1761728"/>
                </a:lnTo>
                <a:lnTo>
                  <a:pt x="1321962" y="1778793"/>
                </a:lnTo>
                <a:lnTo>
                  <a:pt x="1316400" y="1795462"/>
                </a:lnTo>
                <a:lnTo>
                  <a:pt x="1310441" y="1811734"/>
                </a:lnTo>
                <a:lnTo>
                  <a:pt x="1304482" y="1827609"/>
                </a:lnTo>
                <a:lnTo>
                  <a:pt x="1298126" y="1843484"/>
                </a:lnTo>
                <a:lnTo>
                  <a:pt x="1291770" y="1858565"/>
                </a:lnTo>
                <a:lnTo>
                  <a:pt x="1284620" y="1873250"/>
                </a:lnTo>
                <a:lnTo>
                  <a:pt x="1277866" y="1887934"/>
                </a:lnTo>
                <a:lnTo>
                  <a:pt x="1270716" y="1901825"/>
                </a:lnTo>
                <a:lnTo>
                  <a:pt x="1263963" y="1915715"/>
                </a:lnTo>
                <a:lnTo>
                  <a:pt x="1256415" y="1928415"/>
                </a:lnTo>
                <a:lnTo>
                  <a:pt x="1249264" y="1941512"/>
                </a:lnTo>
                <a:lnTo>
                  <a:pt x="1241716" y="1953418"/>
                </a:lnTo>
                <a:lnTo>
                  <a:pt x="1227018" y="1976834"/>
                </a:lnTo>
                <a:lnTo>
                  <a:pt x="1213114" y="1998265"/>
                </a:lnTo>
                <a:lnTo>
                  <a:pt x="1199210" y="2017315"/>
                </a:lnTo>
                <a:lnTo>
                  <a:pt x="1186101" y="2034778"/>
                </a:lnTo>
                <a:lnTo>
                  <a:pt x="1173786" y="2049859"/>
                </a:lnTo>
                <a:lnTo>
                  <a:pt x="1163060" y="2063353"/>
                </a:lnTo>
                <a:lnTo>
                  <a:pt x="1153923" y="2074068"/>
                </a:lnTo>
                <a:lnTo>
                  <a:pt x="1140020" y="2088753"/>
                </a:lnTo>
                <a:lnTo>
                  <a:pt x="1135253" y="2093912"/>
                </a:lnTo>
                <a:lnTo>
                  <a:pt x="1119362" y="2079625"/>
                </a:lnTo>
                <a:lnTo>
                  <a:pt x="1103870" y="2065734"/>
                </a:lnTo>
                <a:lnTo>
                  <a:pt x="1089171" y="2051050"/>
                </a:lnTo>
                <a:lnTo>
                  <a:pt x="1075267" y="2036365"/>
                </a:lnTo>
                <a:lnTo>
                  <a:pt x="1062158" y="2020887"/>
                </a:lnTo>
                <a:lnTo>
                  <a:pt x="1050240" y="2005806"/>
                </a:lnTo>
                <a:lnTo>
                  <a:pt x="1038720" y="1989931"/>
                </a:lnTo>
                <a:lnTo>
                  <a:pt x="1027597" y="1974453"/>
                </a:lnTo>
                <a:lnTo>
                  <a:pt x="1017666" y="1958181"/>
                </a:lnTo>
                <a:lnTo>
                  <a:pt x="1008529" y="1942306"/>
                </a:lnTo>
                <a:lnTo>
                  <a:pt x="999392" y="1926034"/>
                </a:lnTo>
                <a:lnTo>
                  <a:pt x="991447" y="1909365"/>
                </a:lnTo>
                <a:lnTo>
                  <a:pt x="984296" y="1893093"/>
                </a:lnTo>
                <a:lnTo>
                  <a:pt x="977146" y="1876028"/>
                </a:lnTo>
                <a:lnTo>
                  <a:pt x="970790" y="1859359"/>
                </a:lnTo>
                <a:lnTo>
                  <a:pt x="965228" y="1842690"/>
                </a:lnTo>
                <a:lnTo>
                  <a:pt x="960064" y="1825625"/>
                </a:lnTo>
                <a:lnTo>
                  <a:pt x="955694" y="1808559"/>
                </a:lnTo>
                <a:lnTo>
                  <a:pt x="951324" y="1791493"/>
                </a:lnTo>
                <a:lnTo>
                  <a:pt x="947749" y="1774825"/>
                </a:lnTo>
                <a:lnTo>
                  <a:pt x="944571" y="1757759"/>
                </a:lnTo>
                <a:lnTo>
                  <a:pt x="941790" y="1740693"/>
                </a:lnTo>
                <a:lnTo>
                  <a:pt x="939804" y="1724025"/>
                </a:lnTo>
                <a:lnTo>
                  <a:pt x="938215" y="1706959"/>
                </a:lnTo>
                <a:lnTo>
                  <a:pt x="936626" y="1690290"/>
                </a:lnTo>
                <a:lnTo>
                  <a:pt x="935832" y="1673622"/>
                </a:lnTo>
                <a:lnTo>
                  <a:pt x="935037" y="1656953"/>
                </a:lnTo>
                <a:lnTo>
                  <a:pt x="935037" y="1640681"/>
                </a:lnTo>
                <a:lnTo>
                  <a:pt x="935037" y="1624409"/>
                </a:lnTo>
                <a:lnTo>
                  <a:pt x="935434" y="1608534"/>
                </a:lnTo>
                <a:lnTo>
                  <a:pt x="936229" y="1592262"/>
                </a:lnTo>
                <a:lnTo>
                  <a:pt x="937023" y="1576784"/>
                </a:lnTo>
                <a:lnTo>
                  <a:pt x="938215" y="1560909"/>
                </a:lnTo>
                <a:lnTo>
                  <a:pt x="939804" y="1545431"/>
                </a:lnTo>
                <a:lnTo>
                  <a:pt x="943379" y="1515665"/>
                </a:lnTo>
                <a:lnTo>
                  <a:pt x="947352" y="1487090"/>
                </a:lnTo>
                <a:lnTo>
                  <a:pt x="952913" y="1459706"/>
                </a:lnTo>
                <a:lnTo>
                  <a:pt x="958078" y="1433909"/>
                </a:lnTo>
                <a:lnTo>
                  <a:pt x="963639" y="1409700"/>
                </a:lnTo>
                <a:lnTo>
                  <a:pt x="969598" y="1386681"/>
                </a:lnTo>
                <a:lnTo>
                  <a:pt x="975160" y="1365647"/>
                </a:lnTo>
                <a:lnTo>
                  <a:pt x="981118" y="1346597"/>
                </a:lnTo>
                <a:lnTo>
                  <a:pt x="986680" y="1329928"/>
                </a:lnTo>
                <a:lnTo>
                  <a:pt x="991447" y="1315243"/>
                </a:lnTo>
                <a:lnTo>
                  <a:pt x="995817" y="1302940"/>
                </a:lnTo>
                <a:lnTo>
                  <a:pt x="1002173" y="1285875"/>
                </a:lnTo>
                <a:lnTo>
                  <a:pt x="1004556" y="1279922"/>
                </a:lnTo>
                <a:lnTo>
                  <a:pt x="1010515" y="1284684"/>
                </a:lnTo>
                <a:lnTo>
                  <a:pt x="1015679" y="1289447"/>
                </a:lnTo>
                <a:lnTo>
                  <a:pt x="1020446" y="1294606"/>
                </a:lnTo>
                <a:lnTo>
                  <a:pt x="1025611" y="1300162"/>
                </a:lnTo>
                <a:lnTo>
                  <a:pt x="1029980" y="1305718"/>
                </a:lnTo>
                <a:lnTo>
                  <a:pt x="1034748" y="1311275"/>
                </a:lnTo>
                <a:lnTo>
                  <a:pt x="1043884" y="1323578"/>
                </a:lnTo>
                <a:lnTo>
                  <a:pt x="1052227" y="1336675"/>
                </a:lnTo>
                <a:lnTo>
                  <a:pt x="1060172" y="1350168"/>
                </a:lnTo>
                <a:lnTo>
                  <a:pt x="1068117" y="1364456"/>
                </a:lnTo>
                <a:lnTo>
                  <a:pt x="1075267" y="1378743"/>
                </a:lnTo>
                <a:lnTo>
                  <a:pt x="1081623" y="1394222"/>
                </a:lnTo>
                <a:lnTo>
                  <a:pt x="1087582" y="1409700"/>
                </a:lnTo>
                <a:lnTo>
                  <a:pt x="1093938" y="1425178"/>
                </a:lnTo>
                <a:lnTo>
                  <a:pt x="1099103" y="1441053"/>
                </a:lnTo>
                <a:lnTo>
                  <a:pt x="1103870" y="1456928"/>
                </a:lnTo>
                <a:lnTo>
                  <a:pt x="1108637" y="1472803"/>
                </a:lnTo>
                <a:lnTo>
                  <a:pt x="1112609" y="1488281"/>
                </a:lnTo>
                <a:lnTo>
                  <a:pt x="1116582" y="1504156"/>
                </a:lnTo>
                <a:lnTo>
                  <a:pt x="1120554" y="1518840"/>
                </a:lnTo>
                <a:lnTo>
                  <a:pt x="1123335" y="1533922"/>
                </a:lnTo>
                <a:lnTo>
                  <a:pt x="1128897" y="1562497"/>
                </a:lnTo>
                <a:lnTo>
                  <a:pt x="1133266" y="1588293"/>
                </a:lnTo>
                <a:lnTo>
                  <a:pt x="1136444" y="1610915"/>
                </a:lnTo>
                <a:lnTo>
                  <a:pt x="1138828" y="1629568"/>
                </a:lnTo>
                <a:lnTo>
                  <a:pt x="1140417" y="1643856"/>
                </a:lnTo>
                <a:lnTo>
                  <a:pt x="1141609" y="1656159"/>
                </a:lnTo>
                <a:lnTo>
                  <a:pt x="1147170" y="1646237"/>
                </a:lnTo>
                <a:lnTo>
                  <a:pt x="1151937" y="1636712"/>
                </a:lnTo>
                <a:lnTo>
                  <a:pt x="1156307" y="1626393"/>
                </a:lnTo>
                <a:lnTo>
                  <a:pt x="1160677" y="1616472"/>
                </a:lnTo>
                <a:lnTo>
                  <a:pt x="1165047" y="1606550"/>
                </a:lnTo>
                <a:lnTo>
                  <a:pt x="1169019" y="1595834"/>
                </a:lnTo>
                <a:lnTo>
                  <a:pt x="1176567" y="1574800"/>
                </a:lnTo>
                <a:lnTo>
                  <a:pt x="1182923" y="1554162"/>
                </a:lnTo>
                <a:lnTo>
                  <a:pt x="1188087" y="1533128"/>
                </a:lnTo>
                <a:lnTo>
                  <a:pt x="1193252" y="1511697"/>
                </a:lnTo>
                <a:lnTo>
                  <a:pt x="1197224" y="1490265"/>
                </a:lnTo>
                <a:lnTo>
                  <a:pt x="1200402" y="1469628"/>
                </a:lnTo>
                <a:lnTo>
                  <a:pt x="1203580" y="1448593"/>
                </a:lnTo>
                <a:lnTo>
                  <a:pt x="1205964" y="1427559"/>
                </a:lnTo>
                <a:lnTo>
                  <a:pt x="1207553" y="1406922"/>
                </a:lnTo>
                <a:lnTo>
                  <a:pt x="1208744" y="1387078"/>
                </a:lnTo>
                <a:lnTo>
                  <a:pt x="1209539" y="1366837"/>
                </a:lnTo>
                <a:lnTo>
                  <a:pt x="1209936" y="1347390"/>
                </a:lnTo>
                <a:lnTo>
                  <a:pt x="1209936" y="1329134"/>
                </a:lnTo>
                <a:lnTo>
                  <a:pt x="1209539" y="1310481"/>
                </a:lnTo>
                <a:lnTo>
                  <a:pt x="1208744" y="1293018"/>
                </a:lnTo>
                <a:lnTo>
                  <a:pt x="1207950" y="1276350"/>
                </a:lnTo>
                <a:lnTo>
                  <a:pt x="1206758" y="1260475"/>
                </a:lnTo>
                <a:lnTo>
                  <a:pt x="1203977" y="1231106"/>
                </a:lnTo>
                <a:lnTo>
                  <a:pt x="1200799" y="1206103"/>
                </a:lnTo>
                <a:lnTo>
                  <a:pt x="1198019" y="1185862"/>
                </a:lnTo>
                <a:lnTo>
                  <a:pt x="1195635" y="1170384"/>
                </a:lnTo>
                <a:lnTo>
                  <a:pt x="1193252" y="1157287"/>
                </a:lnTo>
                <a:close/>
                <a:moveTo>
                  <a:pt x="678687" y="949325"/>
                </a:moveTo>
                <a:lnTo>
                  <a:pt x="696516" y="949325"/>
                </a:lnTo>
                <a:lnTo>
                  <a:pt x="712760" y="949325"/>
                </a:lnTo>
                <a:lnTo>
                  <a:pt x="725835" y="949722"/>
                </a:lnTo>
                <a:lnTo>
                  <a:pt x="744456" y="950515"/>
                </a:lnTo>
                <a:lnTo>
                  <a:pt x="750795" y="950911"/>
                </a:lnTo>
                <a:lnTo>
                  <a:pt x="748022" y="957256"/>
                </a:lnTo>
                <a:lnTo>
                  <a:pt x="744852" y="963600"/>
                </a:lnTo>
                <a:lnTo>
                  <a:pt x="741683" y="969945"/>
                </a:lnTo>
                <a:lnTo>
                  <a:pt x="738117" y="976289"/>
                </a:lnTo>
                <a:lnTo>
                  <a:pt x="734155" y="982237"/>
                </a:lnTo>
                <a:lnTo>
                  <a:pt x="729400" y="988185"/>
                </a:lnTo>
                <a:lnTo>
                  <a:pt x="720684" y="1000477"/>
                </a:lnTo>
                <a:lnTo>
                  <a:pt x="710779" y="1012373"/>
                </a:lnTo>
                <a:lnTo>
                  <a:pt x="699686" y="1024269"/>
                </a:lnTo>
                <a:lnTo>
                  <a:pt x="688592" y="1035371"/>
                </a:lnTo>
                <a:lnTo>
                  <a:pt x="676706" y="1046870"/>
                </a:lnTo>
                <a:lnTo>
                  <a:pt x="663632" y="1057577"/>
                </a:lnTo>
                <a:lnTo>
                  <a:pt x="650953" y="1067886"/>
                </a:lnTo>
                <a:lnTo>
                  <a:pt x="637086" y="1078196"/>
                </a:lnTo>
                <a:lnTo>
                  <a:pt x="623616" y="1087713"/>
                </a:lnTo>
                <a:lnTo>
                  <a:pt x="609749" y="1097229"/>
                </a:lnTo>
                <a:lnTo>
                  <a:pt x="595882" y="1106746"/>
                </a:lnTo>
                <a:lnTo>
                  <a:pt x="581619" y="1115469"/>
                </a:lnTo>
                <a:lnTo>
                  <a:pt x="568148" y="1123400"/>
                </a:lnTo>
                <a:lnTo>
                  <a:pt x="554281" y="1131727"/>
                </a:lnTo>
                <a:lnTo>
                  <a:pt x="540810" y="1139261"/>
                </a:lnTo>
                <a:lnTo>
                  <a:pt x="515057" y="1152743"/>
                </a:lnTo>
                <a:lnTo>
                  <a:pt x="491285" y="1165035"/>
                </a:lnTo>
                <a:lnTo>
                  <a:pt x="469891" y="1174948"/>
                </a:lnTo>
                <a:lnTo>
                  <a:pt x="452854" y="1182879"/>
                </a:lnTo>
                <a:lnTo>
                  <a:pt x="438987" y="1189223"/>
                </a:lnTo>
                <a:lnTo>
                  <a:pt x="427498" y="1193981"/>
                </a:lnTo>
                <a:lnTo>
                  <a:pt x="438591" y="1195567"/>
                </a:lnTo>
                <a:lnTo>
                  <a:pt x="449685" y="1197153"/>
                </a:lnTo>
                <a:lnTo>
                  <a:pt x="461174" y="1198343"/>
                </a:lnTo>
                <a:lnTo>
                  <a:pt x="472268" y="1199136"/>
                </a:lnTo>
                <a:lnTo>
                  <a:pt x="494455" y="1200326"/>
                </a:lnTo>
                <a:lnTo>
                  <a:pt x="517038" y="1200722"/>
                </a:lnTo>
                <a:lnTo>
                  <a:pt x="539622" y="1200326"/>
                </a:lnTo>
                <a:lnTo>
                  <a:pt x="561412" y="1199136"/>
                </a:lnTo>
                <a:lnTo>
                  <a:pt x="583996" y="1197153"/>
                </a:lnTo>
                <a:lnTo>
                  <a:pt x="605787" y="1194378"/>
                </a:lnTo>
                <a:lnTo>
                  <a:pt x="627578" y="1191206"/>
                </a:lnTo>
                <a:lnTo>
                  <a:pt x="648972" y="1187240"/>
                </a:lnTo>
                <a:lnTo>
                  <a:pt x="669575" y="1182482"/>
                </a:lnTo>
                <a:lnTo>
                  <a:pt x="690177" y="1177724"/>
                </a:lnTo>
                <a:lnTo>
                  <a:pt x="710383" y="1172569"/>
                </a:lnTo>
                <a:lnTo>
                  <a:pt x="729400" y="1167414"/>
                </a:lnTo>
                <a:lnTo>
                  <a:pt x="748418" y="1161863"/>
                </a:lnTo>
                <a:lnTo>
                  <a:pt x="767039" y="1155518"/>
                </a:lnTo>
                <a:lnTo>
                  <a:pt x="784472" y="1149570"/>
                </a:lnTo>
                <a:lnTo>
                  <a:pt x="801112" y="1143623"/>
                </a:lnTo>
                <a:lnTo>
                  <a:pt x="817356" y="1137675"/>
                </a:lnTo>
                <a:lnTo>
                  <a:pt x="832412" y="1131727"/>
                </a:lnTo>
                <a:lnTo>
                  <a:pt x="860146" y="1120228"/>
                </a:lnTo>
                <a:lnTo>
                  <a:pt x="883521" y="1109521"/>
                </a:lnTo>
                <a:lnTo>
                  <a:pt x="902935" y="1100798"/>
                </a:lnTo>
                <a:lnTo>
                  <a:pt x="916802" y="1093264"/>
                </a:lnTo>
                <a:lnTo>
                  <a:pt x="928688" y="1087316"/>
                </a:lnTo>
                <a:lnTo>
                  <a:pt x="911255" y="1111108"/>
                </a:lnTo>
                <a:lnTo>
                  <a:pt x="893823" y="1133313"/>
                </a:lnTo>
                <a:lnTo>
                  <a:pt x="876390" y="1154329"/>
                </a:lnTo>
                <a:lnTo>
                  <a:pt x="858165" y="1174948"/>
                </a:lnTo>
                <a:lnTo>
                  <a:pt x="839940" y="1193981"/>
                </a:lnTo>
                <a:lnTo>
                  <a:pt x="822111" y="1211825"/>
                </a:lnTo>
                <a:lnTo>
                  <a:pt x="803093" y="1229272"/>
                </a:lnTo>
                <a:lnTo>
                  <a:pt x="784472" y="1245530"/>
                </a:lnTo>
                <a:lnTo>
                  <a:pt x="765851" y="1260597"/>
                </a:lnTo>
                <a:lnTo>
                  <a:pt x="746833" y="1274872"/>
                </a:lnTo>
                <a:lnTo>
                  <a:pt x="727419" y="1287958"/>
                </a:lnTo>
                <a:lnTo>
                  <a:pt x="708402" y="1300647"/>
                </a:lnTo>
                <a:lnTo>
                  <a:pt x="688988" y="1311749"/>
                </a:lnTo>
                <a:lnTo>
                  <a:pt x="669575" y="1322455"/>
                </a:lnTo>
                <a:lnTo>
                  <a:pt x="650161" y="1332369"/>
                </a:lnTo>
                <a:lnTo>
                  <a:pt x="630747" y="1341489"/>
                </a:lnTo>
                <a:lnTo>
                  <a:pt x="610937" y="1349419"/>
                </a:lnTo>
                <a:lnTo>
                  <a:pt x="591920" y="1357350"/>
                </a:lnTo>
                <a:lnTo>
                  <a:pt x="572110" y="1364091"/>
                </a:lnTo>
                <a:lnTo>
                  <a:pt x="552696" y="1370038"/>
                </a:lnTo>
                <a:lnTo>
                  <a:pt x="532886" y="1375590"/>
                </a:lnTo>
                <a:lnTo>
                  <a:pt x="513869" y="1380745"/>
                </a:lnTo>
                <a:lnTo>
                  <a:pt x="494851" y="1384710"/>
                </a:lnTo>
                <a:lnTo>
                  <a:pt x="475438" y="1388279"/>
                </a:lnTo>
                <a:lnTo>
                  <a:pt x="456816" y="1391451"/>
                </a:lnTo>
                <a:lnTo>
                  <a:pt x="437799" y="1393830"/>
                </a:lnTo>
                <a:lnTo>
                  <a:pt x="418781" y="1395813"/>
                </a:lnTo>
                <a:lnTo>
                  <a:pt x="400556" y="1397002"/>
                </a:lnTo>
                <a:lnTo>
                  <a:pt x="381935" y="1398192"/>
                </a:lnTo>
                <a:lnTo>
                  <a:pt x="363710" y="1398588"/>
                </a:lnTo>
                <a:lnTo>
                  <a:pt x="346277" y="1398588"/>
                </a:lnTo>
                <a:lnTo>
                  <a:pt x="328448" y="1398192"/>
                </a:lnTo>
                <a:lnTo>
                  <a:pt x="311015" y="1397399"/>
                </a:lnTo>
                <a:lnTo>
                  <a:pt x="293979" y="1396606"/>
                </a:lnTo>
                <a:lnTo>
                  <a:pt x="276942" y="1395020"/>
                </a:lnTo>
                <a:lnTo>
                  <a:pt x="260698" y="1393433"/>
                </a:lnTo>
                <a:lnTo>
                  <a:pt x="244454" y="1391451"/>
                </a:lnTo>
                <a:lnTo>
                  <a:pt x="228606" y="1389468"/>
                </a:lnTo>
                <a:lnTo>
                  <a:pt x="213551" y="1387089"/>
                </a:lnTo>
                <a:lnTo>
                  <a:pt x="198099" y="1384313"/>
                </a:lnTo>
                <a:lnTo>
                  <a:pt x="183836" y="1381538"/>
                </a:lnTo>
                <a:lnTo>
                  <a:pt x="169573" y="1378365"/>
                </a:lnTo>
                <a:lnTo>
                  <a:pt x="142235" y="1372021"/>
                </a:lnTo>
                <a:lnTo>
                  <a:pt x="117275" y="1365280"/>
                </a:lnTo>
                <a:lnTo>
                  <a:pt x="94295" y="1358539"/>
                </a:lnTo>
                <a:lnTo>
                  <a:pt x="73297" y="1351798"/>
                </a:lnTo>
                <a:lnTo>
                  <a:pt x="54675" y="1345454"/>
                </a:lnTo>
                <a:lnTo>
                  <a:pt x="38827" y="1339506"/>
                </a:lnTo>
                <a:lnTo>
                  <a:pt x="25357" y="1333955"/>
                </a:lnTo>
                <a:lnTo>
                  <a:pt x="6339" y="1326024"/>
                </a:lnTo>
                <a:lnTo>
                  <a:pt x="0" y="1322852"/>
                </a:lnTo>
                <a:lnTo>
                  <a:pt x="9113" y="1303819"/>
                </a:lnTo>
                <a:lnTo>
                  <a:pt x="18225" y="1284786"/>
                </a:lnTo>
                <a:lnTo>
                  <a:pt x="27734" y="1266942"/>
                </a:lnTo>
                <a:lnTo>
                  <a:pt x="38035" y="1249891"/>
                </a:lnTo>
                <a:lnTo>
                  <a:pt x="48732" y="1232841"/>
                </a:lnTo>
                <a:lnTo>
                  <a:pt x="59430" y="1216980"/>
                </a:lnTo>
                <a:lnTo>
                  <a:pt x="71316" y="1201119"/>
                </a:lnTo>
                <a:lnTo>
                  <a:pt x="83202" y="1186447"/>
                </a:lnTo>
                <a:lnTo>
                  <a:pt x="95880" y="1172172"/>
                </a:lnTo>
                <a:lnTo>
                  <a:pt x="108558" y="1158691"/>
                </a:lnTo>
                <a:lnTo>
                  <a:pt x="122029" y="1145209"/>
                </a:lnTo>
                <a:lnTo>
                  <a:pt x="135104" y="1132916"/>
                </a:lnTo>
                <a:lnTo>
                  <a:pt x="149367" y="1120624"/>
                </a:lnTo>
                <a:lnTo>
                  <a:pt x="163234" y="1109125"/>
                </a:lnTo>
                <a:lnTo>
                  <a:pt x="177893" y="1098022"/>
                </a:lnTo>
                <a:lnTo>
                  <a:pt x="192156" y="1087713"/>
                </a:lnTo>
                <a:lnTo>
                  <a:pt x="207212" y="1077799"/>
                </a:lnTo>
                <a:lnTo>
                  <a:pt x="222267" y="1067886"/>
                </a:lnTo>
                <a:lnTo>
                  <a:pt x="237719" y="1059163"/>
                </a:lnTo>
                <a:lnTo>
                  <a:pt x="252774" y="1050836"/>
                </a:lnTo>
                <a:lnTo>
                  <a:pt x="268622" y="1042112"/>
                </a:lnTo>
                <a:lnTo>
                  <a:pt x="283678" y="1034578"/>
                </a:lnTo>
                <a:lnTo>
                  <a:pt x="299922" y="1027441"/>
                </a:lnTo>
                <a:lnTo>
                  <a:pt x="315770" y="1020700"/>
                </a:lnTo>
                <a:lnTo>
                  <a:pt x="331222" y="1013959"/>
                </a:lnTo>
                <a:lnTo>
                  <a:pt x="347466" y="1008011"/>
                </a:lnTo>
                <a:lnTo>
                  <a:pt x="363314" y="1002460"/>
                </a:lnTo>
                <a:lnTo>
                  <a:pt x="379161" y="997305"/>
                </a:lnTo>
                <a:lnTo>
                  <a:pt x="394613" y="992546"/>
                </a:lnTo>
                <a:lnTo>
                  <a:pt x="410857" y="987392"/>
                </a:lnTo>
                <a:lnTo>
                  <a:pt x="426705" y="983426"/>
                </a:lnTo>
                <a:lnTo>
                  <a:pt x="441761" y="979461"/>
                </a:lnTo>
                <a:lnTo>
                  <a:pt x="457609" y="975892"/>
                </a:lnTo>
                <a:lnTo>
                  <a:pt x="472664" y="972324"/>
                </a:lnTo>
                <a:lnTo>
                  <a:pt x="502775" y="966772"/>
                </a:lnTo>
                <a:lnTo>
                  <a:pt x="531698" y="962014"/>
                </a:lnTo>
                <a:lnTo>
                  <a:pt x="559828" y="957652"/>
                </a:lnTo>
                <a:lnTo>
                  <a:pt x="586769" y="954877"/>
                </a:lnTo>
                <a:lnTo>
                  <a:pt x="612126" y="952497"/>
                </a:lnTo>
                <a:lnTo>
                  <a:pt x="636294" y="950911"/>
                </a:lnTo>
                <a:lnTo>
                  <a:pt x="658481" y="949722"/>
                </a:lnTo>
                <a:lnTo>
                  <a:pt x="678687" y="949325"/>
                </a:lnTo>
                <a:close/>
                <a:moveTo>
                  <a:pt x="1603324" y="885825"/>
                </a:moveTo>
                <a:lnTo>
                  <a:pt x="1627168" y="885825"/>
                </a:lnTo>
                <a:lnTo>
                  <a:pt x="1650218" y="887014"/>
                </a:lnTo>
                <a:lnTo>
                  <a:pt x="1672472" y="888997"/>
                </a:lnTo>
                <a:lnTo>
                  <a:pt x="1694727" y="891376"/>
                </a:lnTo>
                <a:lnTo>
                  <a:pt x="1716584" y="894549"/>
                </a:lnTo>
                <a:lnTo>
                  <a:pt x="1738044" y="898117"/>
                </a:lnTo>
                <a:lnTo>
                  <a:pt x="1758709" y="902876"/>
                </a:lnTo>
                <a:lnTo>
                  <a:pt x="1778977" y="908031"/>
                </a:lnTo>
                <a:lnTo>
                  <a:pt x="1798847" y="913979"/>
                </a:lnTo>
                <a:lnTo>
                  <a:pt x="1818717" y="919927"/>
                </a:lnTo>
                <a:lnTo>
                  <a:pt x="1837395" y="926668"/>
                </a:lnTo>
                <a:lnTo>
                  <a:pt x="1856073" y="934203"/>
                </a:lnTo>
                <a:lnTo>
                  <a:pt x="1874353" y="941737"/>
                </a:lnTo>
                <a:lnTo>
                  <a:pt x="1891839" y="949668"/>
                </a:lnTo>
                <a:lnTo>
                  <a:pt x="1908928" y="957996"/>
                </a:lnTo>
                <a:lnTo>
                  <a:pt x="1926016" y="967116"/>
                </a:lnTo>
                <a:lnTo>
                  <a:pt x="1942309" y="976236"/>
                </a:lnTo>
                <a:lnTo>
                  <a:pt x="1958206" y="985357"/>
                </a:lnTo>
                <a:lnTo>
                  <a:pt x="1973307" y="995667"/>
                </a:lnTo>
                <a:lnTo>
                  <a:pt x="1988806" y="1005580"/>
                </a:lnTo>
                <a:lnTo>
                  <a:pt x="2003112" y="1015494"/>
                </a:lnTo>
                <a:lnTo>
                  <a:pt x="2017419" y="1026200"/>
                </a:lnTo>
                <a:lnTo>
                  <a:pt x="2030930" y="1036510"/>
                </a:lnTo>
                <a:lnTo>
                  <a:pt x="2044045" y="1047614"/>
                </a:lnTo>
                <a:lnTo>
                  <a:pt x="2056762" y="1057924"/>
                </a:lnTo>
                <a:lnTo>
                  <a:pt x="2069478" y="1068630"/>
                </a:lnTo>
                <a:lnTo>
                  <a:pt x="2081003" y="1079733"/>
                </a:lnTo>
                <a:lnTo>
                  <a:pt x="2092925" y="1090440"/>
                </a:lnTo>
                <a:lnTo>
                  <a:pt x="2103655" y="1101543"/>
                </a:lnTo>
                <a:lnTo>
                  <a:pt x="2113988" y="1112250"/>
                </a:lnTo>
                <a:lnTo>
                  <a:pt x="2124718" y="1122956"/>
                </a:lnTo>
                <a:lnTo>
                  <a:pt x="2134255" y="1133663"/>
                </a:lnTo>
                <a:lnTo>
                  <a:pt x="2152536" y="1153886"/>
                </a:lnTo>
                <a:lnTo>
                  <a:pt x="2168432" y="1174110"/>
                </a:lnTo>
                <a:lnTo>
                  <a:pt x="2183533" y="1192747"/>
                </a:lnTo>
                <a:lnTo>
                  <a:pt x="2195853" y="1210195"/>
                </a:lnTo>
                <a:lnTo>
                  <a:pt x="2207378" y="1226057"/>
                </a:lnTo>
                <a:lnTo>
                  <a:pt x="2216915" y="1240332"/>
                </a:lnTo>
                <a:lnTo>
                  <a:pt x="2224466" y="1252228"/>
                </a:lnTo>
                <a:lnTo>
                  <a:pt x="2234798" y="1269676"/>
                </a:lnTo>
                <a:lnTo>
                  <a:pt x="2238375" y="1275624"/>
                </a:lnTo>
                <a:lnTo>
                  <a:pt x="2219300" y="1286331"/>
                </a:lnTo>
                <a:lnTo>
                  <a:pt x="2200622" y="1296244"/>
                </a:lnTo>
                <a:lnTo>
                  <a:pt x="2182341" y="1305365"/>
                </a:lnTo>
                <a:lnTo>
                  <a:pt x="2163266" y="1313295"/>
                </a:lnTo>
                <a:lnTo>
                  <a:pt x="2144190" y="1320830"/>
                </a:lnTo>
                <a:lnTo>
                  <a:pt x="2125910" y="1327571"/>
                </a:lnTo>
                <a:lnTo>
                  <a:pt x="2106834" y="1333519"/>
                </a:lnTo>
                <a:lnTo>
                  <a:pt x="2088156" y="1338277"/>
                </a:lnTo>
                <a:lnTo>
                  <a:pt x="2069876" y="1342639"/>
                </a:lnTo>
                <a:lnTo>
                  <a:pt x="2050801" y="1346605"/>
                </a:lnTo>
                <a:lnTo>
                  <a:pt x="2032123" y="1349381"/>
                </a:lnTo>
                <a:lnTo>
                  <a:pt x="2013842" y="1352156"/>
                </a:lnTo>
                <a:lnTo>
                  <a:pt x="1995164" y="1354139"/>
                </a:lnTo>
                <a:lnTo>
                  <a:pt x="1976884" y="1355329"/>
                </a:lnTo>
                <a:lnTo>
                  <a:pt x="1958603" y="1355725"/>
                </a:lnTo>
                <a:lnTo>
                  <a:pt x="1940322" y="1355725"/>
                </a:lnTo>
                <a:lnTo>
                  <a:pt x="1922042" y="1355329"/>
                </a:lnTo>
                <a:lnTo>
                  <a:pt x="1904556" y="1354536"/>
                </a:lnTo>
                <a:lnTo>
                  <a:pt x="1886276" y="1352949"/>
                </a:lnTo>
                <a:lnTo>
                  <a:pt x="1868790" y="1350570"/>
                </a:lnTo>
                <a:lnTo>
                  <a:pt x="1851304" y="1348191"/>
                </a:lnTo>
                <a:lnTo>
                  <a:pt x="1833818" y="1345812"/>
                </a:lnTo>
                <a:lnTo>
                  <a:pt x="1817127" y="1342639"/>
                </a:lnTo>
                <a:lnTo>
                  <a:pt x="1799642" y="1339071"/>
                </a:lnTo>
                <a:lnTo>
                  <a:pt x="1782951" y="1335105"/>
                </a:lnTo>
                <a:lnTo>
                  <a:pt x="1766657" y="1331140"/>
                </a:lnTo>
                <a:lnTo>
                  <a:pt x="1749966" y="1326381"/>
                </a:lnTo>
                <a:lnTo>
                  <a:pt x="1734070" y="1321226"/>
                </a:lnTo>
                <a:lnTo>
                  <a:pt x="1718174" y="1316071"/>
                </a:lnTo>
                <a:lnTo>
                  <a:pt x="1703073" y="1310916"/>
                </a:lnTo>
                <a:lnTo>
                  <a:pt x="1687574" y="1305365"/>
                </a:lnTo>
                <a:lnTo>
                  <a:pt x="1672075" y="1299813"/>
                </a:lnTo>
                <a:lnTo>
                  <a:pt x="1657769" y="1293468"/>
                </a:lnTo>
                <a:lnTo>
                  <a:pt x="1643065" y="1287520"/>
                </a:lnTo>
                <a:lnTo>
                  <a:pt x="1615246" y="1275228"/>
                </a:lnTo>
                <a:lnTo>
                  <a:pt x="1588620" y="1262142"/>
                </a:lnTo>
                <a:lnTo>
                  <a:pt x="1563584" y="1249452"/>
                </a:lnTo>
                <a:lnTo>
                  <a:pt x="1540137" y="1235970"/>
                </a:lnTo>
                <a:lnTo>
                  <a:pt x="1517883" y="1223281"/>
                </a:lnTo>
                <a:lnTo>
                  <a:pt x="1497218" y="1210592"/>
                </a:lnTo>
                <a:lnTo>
                  <a:pt x="1478540" y="1199092"/>
                </a:lnTo>
                <a:lnTo>
                  <a:pt x="1462246" y="1187989"/>
                </a:lnTo>
                <a:lnTo>
                  <a:pt x="1447145" y="1177679"/>
                </a:lnTo>
                <a:lnTo>
                  <a:pt x="1434825" y="1168558"/>
                </a:lnTo>
                <a:lnTo>
                  <a:pt x="1423698" y="1160628"/>
                </a:lnTo>
                <a:lnTo>
                  <a:pt x="1409391" y="1149128"/>
                </a:lnTo>
                <a:lnTo>
                  <a:pt x="1404623" y="1145162"/>
                </a:lnTo>
                <a:lnTo>
                  <a:pt x="1410584" y="1141594"/>
                </a:lnTo>
                <a:lnTo>
                  <a:pt x="1416942" y="1138421"/>
                </a:lnTo>
                <a:lnTo>
                  <a:pt x="1423300" y="1135249"/>
                </a:lnTo>
                <a:lnTo>
                  <a:pt x="1430454" y="1132473"/>
                </a:lnTo>
                <a:lnTo>
                  <a:pt x="1444363" y="1126525"/>
                </a:lnTo>
                <a:lnTo>
                  <a:pt x="1459067" y="1122163"/>
                </a:lnTo>
                <a:lnTo>
                  <a:pt x="1474168" y="1118198"/>
                </a:lnTo>
                <a:lnTo>
                  <a:pt x="1490064" y="1115025"/>
                </a:lnTo>
                <a:lnTo>
                  <a:pt x="1505960" y="1112646"/>
                </a:lnTo>
                <a:lnTo>
                  <a:pt x="1522651" y="1110663"/>
                </a:lnTo>
                <a:lnTo>
                  <a:pt x="1539740" y="1109077"/>
                </a:lnTo>
                <a:lnTo>
                  <a:pt x="1556431" y="1108284"/>
                </a:lnTo>
                <a:lnTo>
                  <a:pt x="1573519" y="1107491"/>
                </a:lnTo>
                <a:lnTo>
                  <a:pt x="1590210" y="1107491"/>
                </a:lnTo>
                <a:lnTo>
                  <a:pt x="1607298" y="1107888"/>
                </a:lnTo>
                <a:lnTo>
                  <a:pt x="1624387" y="1108284"/>
                </a:lnTo>
                <a:lnTo>
                  <a:pt x="1640680" y="1109474"/>
                </a:lnTo>
                <a:lnTo>
                  <a:pt x="1657371" y="1110663"/>
                </a:lnTo>
                <a:lnTo>
                  <a:pt x="1672870" y="1111853"/>
                </a:lnTo>
                <a:lnTo>
                  <a:pt x="1688369" y="1113439"/>
                </a:lnTo>
                <a:lnTo>
                  <a:pt x="1717776" y="1117008"/>
                </a:lnTo>
                <a:lnTo>
                  <a:pt x="1744402" y="1120974"/>
                </a:lnTo>
                <a:lnTo>
                  <a:pt x="1767452" y="1124939"/>
                </a:lnTo>
                <a:lnTo>
                  <a:pt x="1786527" y="1128904"/>
                </a:lnTo>
                <a:lnTo>
                  <a:pt x="1800834" y="1131680"/>
                </a:lnTo>
                <a:lnTo>
                  <a:pt x="1813153" y="1134456"/>
                </a:lnTo>
                <a:lnTo>
                  <a:pt x="1805205" y="1126129"/>
                </a:lnTo>
                <a:lnTo>
                  <a:pt x="1797257" y="1118594"/>
                </a:lnTo>
                <a:lnTo>
                  <a:pt x="1788912" y="1111457"/>
                </a:lnTo>
                <a:lnTo>
                  <a:pt x="1780169" y="1104319"/>
                </a:lnTo>
                <a:lnTo>
                  <a:pt x="1763080" y="1090440"/>
                </a:lnTo>
                <a:lnTo>
                  <a:pt x="1744800" y="1077354"/>
                </a:lnTo>
                <a:lnTo>
                  <a:pt x="1726122" y="1064665"/>
                </a:lnTo>
                <a:lnTo>
                  <a:pt x="1707841" y="1053165"/>
                </a:lnTo>
                <a:lnTo>
                  <a:pt x="1688369" y="1042062"/>
                </a:lnTo>
                <a:lnTo>
                  <a:pt x="1668896" y="1031752"/>
                </a:lnTo>
                <a:lnTo>
                  <a:pt x="1649820" y="1022235"/>
                </a:lnTo>
                <a:lnTo>
                  <a:pt x="1629950" y="1012718"/>
                </a:lnTo>
                <a:lnTo>
                  <a:pt x="1610080" y="1004391"/>
                </a:lnTo>
                <a:lnTo>
                  <a:pt x="1590607" y="996460"/>
                </a:lnTo>
                <a:lnTo>
                  <a:pt x="1571532" y="989322"/>
                </a:lnTo>
                <a:lnTo>
                  <a:pt x="1552457" y="982184"/>
                </a:lnTo>
                <a:lnTo>
                  <a:pt x="1533381" y="975840"/>
                </a:lnTo>
                <a:lnTo>
                  <a:pt x="1515101" y="970288"/>
                </a:lnTo>
                <a:lnTo>
                  <a:pt x="1497218" y="965133"/>
                </a:lnTo>
                <a:lnTo>
                  <a:pt x="1480129" y="960375"/>
                </a:lnTo>
                <a:lnTo>
                  <a:pt x="1463438" y="955616"/>
                </a:lnTo>
                <a:lnTo>
                  <a:pt x="1447542" y="952047"/>
                </a:lnTo>
                <a:lnTo>
                  <a:pt x="1418134" y="945306"/>
                </a:lnTo>
                <a:lnTo>
                  <a:pt x="1392700" y="940547"/>
                </a:lnTo>
                <a:lnTo>
                  <a:pt x="1372035" y="936978"/>
                </a:lnTo>
                <a:lnTo>
                  <a:pt x="1356139" y="934599"/>
                </a:lnTo>
                <a:lnTo>
                  <a:pt x="1343025" y="933013"/>
                </a:lnTo>
                <a:lnTo>
                  <a:pt x="1371241" y="923496"/>
                </a:lnTo>
                <a:lnTo>
                  <a:pt x="1398661" y="915169"/>
                </a:lnTo>
                <a:lnTo>
                  <a:pt x="1426082" y="908428"/>
                </a:lnTo>
                <a:lnTo>
                  <a:pt x="1452708" y="902083"/>
                </a:lnTo>
                <a:lnTo>
                  <a:pt x="1478540" y="896928"/>
                </a:lnTo>
                <a:lnTo>
                  <a:pt x="1504371" y="892962"/>
                </a:lnTo>
                <a:lnTo>
                  <a:pt x="1529805" y="889790"/>
                </a:lnTo>
                <a:lnTo>
                  <a:pt x="1554841" y="887807"/>
                </a:lnTo>
                <a:lnTo>
                  <a:pt x="1579480" y="886221"/>
                </a:lnTo>
                <a:lnTo>
                  <a:pt x="1603324" y="885825"/>
                </a:lnTo>
                <a:close/>
                <a:moveTo>
                  <a:pt x="399645" y="28575"/>
                </a:moveTo>
                <a:lnTo>
                  <a:pt x="420652" y="30558"/>
                </a:lnTo>
                <a:lnTo>
                  <a:pt x="442055" y="33335"/>
                </a:lnTo>
                <a:lnTo>
                  <a:pt x="462665" y="36905"/>
                </a:lnTo>
                <a:lnTo>
                  <a:pt x="482879" y="41268"/>
                </a:lnTo>
                <a:lnTo>
                  <a:pt x="501904" y="45632"/>
                </a:lnTo>
                <a:lnTo>
                  <a:pt x="521325" y="51185"/>
                </a:lnTo>
                <a:lnTo>
                  <a:pt x="539953" y="57135"/>
                </a:lnTo>
                <a:lnTo>
                  <a:pt x="558186" y="63482"/>
                </a:lnTo>
                <a:lnTo>
                  <a:pt x="576021" y="71019"/>
                </a:lnTo>
                <a:lnTo>
                  <a:pt x="593461" y="78556"/>
                </a:lnTo>
                <a:lnTo>
                  <a:pt x="610108" y="86489"/>
                </a:lnTo>
                <a:lnTo>
                  <a:pt x="626754" y="95613"/>
                </a:lnTo>
                <a:lnTo>
                  <a:pt x="642608" y="104737"/>
                </a:lnTo>
                <a:lnTo>
                  <a:pt x="658066" y="114257"/>
                </a:lnTo>
                <a:lnTo>
                  <a:pt x="673127" y="124174"/>
                </a:lnTo>
                <a:lnTo>
                  <a:pt x="688189" y="134487"/>
                </a:lnTo>
                <a:lnTo>
                  <a:pt x="702061" y="145197"/>
                </a:lnTo>
                <a:lnTo>
                  <a:pt x="716330" y="156304"/>
                </a:lnTo>
                <a:lnTo>
                  <a:pt x="729409" y="167808"/>
                </a:lnTo>
                <a:lnTo>
                  <a:pt x="742885" y="179708"/>
                </a:lnTo>
                <a:lnTo>
                  <a:pt x="755568" y="191212"/>
                </a:lnTo>
                <a:lnTo>
                  <a:pt x="767855" y="203509"/>
                </a:lnTo>
                <a:lnTo>
                  <a:pt x="779746" y="216202"/>
                </a:lnTo>
                <a:lnTo>
                  <a:pt x="791636" y="228499"/>
                </a:lnTo>
                <a:lnTo>
                  <a:pt x="802338" y="241590"/>
                </a:lnTo>
                <a:lnTo>
                  <a:pt x="813039" y="254283"/>
                </a:lnTo>
                <a:lnTo>
                  <a:pt x="823741" y="267374"/>
                </a:lnTo>
                <a:lnTo>
                  <a:pt x="833649" y="280464"/>
                </a:lnTo>
                <a:lnTo>
                  <a:pt x="843558" y="293554"/>
                </a:lnTo>
                <a:lnTo>
                  <a:pt x="853070" y="306645"/>
                </a:lnTo>
                <a:lnTo>
                  <a:pt x="861790" y="320132"/>
                </a:lnTo>
                <a:lnTo>
                  <a:pt x="870906" y="333222"/>
                </a:lnTo>
                <a:lnTo>
                  <a:pt x="878833" y="346709"/>
                </a:lnTo>
                <a:lnTo>
                  <a:pt x="886760" y="359799"/>
                </a:lnTo>
                <a:lnTo>
                  <a:pt x="902218" y="385980"/>
                </a:lnTo>
                <a:lnTo>
                  <a:pt x="915694" y="411764"/>
                </a:lnTo>
                <a:lnTo>
                  <a:pt x="928377" y="436754"/>
                </a:lnTo>
                <a:lnTo>
                  <a:pt x="939475" y="460951"/>
                </a:lnTo>
                <a:lnTo>
                  <a:pt x="949384" y="483562"/>
                </a:lnTo>
                <a:lnTo>
                  <a:pt x="958500" y="505379"/>
                </a:lnTo>
                <a:lnTo>
                  <a:pt x="966427" y="525610"/>
                </a:lnTo>
                <a:lnTo>
                  <a:pt x="972768" y="544650"/>
                </a:lnTo>
                <a:lnTo>
                  <a:pt x="978714" y="560914"/>
                </a:lnTo>
                <a:lnTo>
                  <a:pt x="983866" y="575987"/>
                </a:lnTo>
                <a:lnTo>
                  <a:pt x="987433" y="588284"/>
                </a:lnTo>
                <a:lnTo>
                  <a:pt x="992190" y="605738"/>
                </a:lnTo>
                <a:lnTo>
                  <a:pt x="993775" y="612085"/>
                </a:lnTo>
                <a:lnTo>
                  <a:pt x="987037" y="611292"/>
                </a:lnTo>
                <a:lnTo>
                  <a:pt x="979506" y="610498"/>
                </a:lnTo>
                <a:lnTo>
                  <a:pt x="972372" y="609308"/>
                </a:lnTo>
                <a:lnTo>
                  <a:pt x="965238" y="607722"/>
                </a:lnTo>
                <a:lnTo>
                  <a:pt x="950573" y="604151"/>
                </a:lnTo>
                <a:lnTo>
                  <a:pt x="936304" y="599391"/>
                </a:lnTo>
                <a:lnTo>
                  <a:pt x="921243" y="593441"/>
                </a:lnTo>
                <a:lnTo>
                  <a:pt x="906974" y="587094"/>
                </a:lnTo>
                <a:lnTo>
                  <a:pt x="891913" y="579954"/>
                </a:lnTo>
                <a:lnTo>
                  <a:pt x="877644" y="572417"/>
                </a:lnTo>
                <a:lnTo>
                  <a:pt x="862979" y="563691"/>
                </a:lnTo>
                <a:lnTo>
                  <a:pt x="849107" y="554964"/>
                </a:lnTo>
                <a:lnTo>
                  <a:pt x="834838" y="545840"/>
                </a:lnTo>
                <a:lnTo>
                  <a:pt x="821362" y="535923"/>
                </a:lnTo>
                <a:lnTo>
                  <a:pt x="807490" y="526006"/>
                </a:lnTo>
                <a:lnTo>
                  <a:pt x="794411" y="516089"/>
                </a:lnTo>
                <a:lnTo>
                  <a:pt x="781331" y="505379"/>
                </a:lnTo>
                <a:lnTo>
                  <a:pt x="769044" y="495066"/>
                </a:lnTo>
                <a:lnTo>
                  <a:pt x="756757" y="485149"/>
                </a:lnTo>
                <a:lnTo>
                  <a:pt x="745659" y="474438"/>
                </a:lnTo>
                <a:lnTo>
                  <a:pt x="723860" y="454605"/>
                </a:lnTo>
                <a:lnTo>
                  <a:pt x="705232" y="436754"/>
                </a:lnTo>
                <a:lnTo>
                  <a:pt x="688981" y="420094"/>
                </a:lnTo>
                <a:lnTo>
                  <a:pt x="675902" y="406607"/>
                </a:lnTo>
                <a:lnTo>
                  <a:pt x="665597" y="395500"/>
                </a:lnTo>
                <a:lnTo>
                  <a:pt x="657670" y="386376"/>
                </a:lnTo>
                <a:lnTo>
                  <a:pt x="659255" y="397087"/>
                </a:lnTo>
                <a:lnTo>
                  <a:pt x="661237" y="408194"/>
                </a:lnTo>
                <a:lnTo>
                  <a:pt x="663615" y="418904"/>
                </a:lnTo>
                <a:lnTo>
                  <a:pt x="665993" y="430011"/>
                </a:lnTo>
                <a:lnTo>
                  <a:pt x="668767" y="440324"/>
                </a:lnTo>
                <a:lnTo>
                  <a:pt x="671542" y="450638"/>
                </a:lnTo>
                <a:lnTo>
                  <a:pt x="678676" y="471662"/>
                </a:lnTo>
                <a:lnTo>
                  <a:pt x="685810" y="492686"/>
                </a:lnTo>
                <a:lnTo>
                  <a:pt x="693738" y="512916"/>
                </a:lnTo>
                <a:lnTo>
                  <a:pt x="702457" y="532750"/>
                </a:lnTo>
                <a:lnTo>
                  <a:pt x="712366" y="552187"/>
                </a:lnTo>
                <a:lnTo>
                  <a:pt x="721878" y="571624"/>
                </a:lnTo>
                <a:lnTo>
                  <a:pt x="732580" y="589871"/>
                </a:lnTo>
                <a:lnTo>
                  <a:pt x="743281" y="608118"/>
                </a:lnTo>
                <a:lnTo>
                  <a:pt x="753983" y="625969"/>
                </a:lnTo>
                <a:lnTo>
                  <a:pt x="765477" y="642629"/>
                </a:lnTo>
                <a:lnTo>
                  <a:pt x="776575" y="659289"/>
                </a:lnTo>
                <a:lnTo>
                  <a:pt x="788069" y="674760"/>
                </a:lnTo>
                <a:lnTo>
                  <a:pt x="799167" y="690230"/>
                </a:lnTo>
                <a:lnTo>
                  <a:pt x="810265" y="704510"/>
                </a:lnTo>
                <a:lnTo>
                  <a:pt x="821759" y="718394"/>
                </a:lnTo>
                <a:lnTo>
                  <a:pt x="832460" y="731484"/>
                </a:lnTo>
                <a:lnTo>
                  <a:pt x="843162" y="743781"/>
                </a:lnTo>
                <a:lnTo>
                  <a:pt x="862583" y="765995"/>
                </a:lnTo>
                <a:lnTo>
                  <a:pt x="880022" y="784242"/>
                </a:lnTo>
                <a:lnTo>
                  <a:pt x="894687" y="799316"/>
                </a:lnTo>
                <a:lnTo>
                  <a:pt x="906182" y="810026"/>
                </a:lnTo>
                <a:lnTo>
                  <a:pt x="915694" y="819150"/>
                </a:lnTo>
                <a:lnTo>
                  <a:pt x="887553" y="810423"/>
                </a:lnTo>
                <a:lnTo>
                  <a:pt x="860205" y="801299"/>
                </a:lnTo>
                <a:lnTo>
                  <a:pt x="834046" y="791382"/>
                </a:lnTo>
                <a:lnTo>
                  <a:pt x="808679" y="781069"/>
                </a:lnTo>
                <a:lnTo>
                  <a:pt x="784502" y="770359"/>
                </a:lnTo>
                <a:lnTo>
                  <a:pt x="761513" y="758458"/>
                </a:lnTo>
                <a:lnTo>
                  <a:pt x="738921" y="746558"/>
                </a:lnTo>
                <a:lnTo>
                  <a:pt x="717519" y="734261"/>
                </a:lnTo>
                <a:lnTo>
                  <a:pt x="696908" y="721171"/>
                </a:lnTo>
                <a:lnTo>
                  <a:pt x="677487" y="707684"/>
                </a:lnTo>
                <a:lnTo>
                  <a:pt x="658462" y="694197"/>
                </a:lnTo>
                <a:lnTo>
                  <a:pt x="640230" y="680313"/>
                </a:lnTo>
                <a:lnTo>
                  <a:pt x="623583" y="666033"/>
                </a:lnTo>
                <a:lnTo>
                  <a:pt x="606937" y="650959"/>
                </a:lnTo>
                <a:lnTo>
                  <a:pt x="591083" y="635886"/>
                </a:lnTo>
                <a:lnTo>
                  <a:pt x="576418" y="620415"/>
                </a:lnTo>
                <a:lnTo>
                  <a:pt x="562149" y="605341"/>
                </a:lnTo>
                <a:lnTo>
                  <a:pt x="549069" y="589078"/>
                </a:lnTo>
                <a:lnTo>
                  <a:pt x="536386" y="573607"/>
                </a:lnTo>
                <a:lnTo>
                  <a:pt x="524496" y="556947"/>
                </a:lnTo>
                <a:lnTo>
                  <a:pt x="513398" y="541080"/>
                </a:lnTo>
                <a:lnTo>
                  <a:pt x="502300" y="524420"/>
                </a:lnTo>
                <a:lnTo>
                  <a:pt x="492391" y="507363"/>
                </a:lnTo>
                <a:lnTo>
                  <a:pt x="483275" y="491099"/>
                </a:lnTo>
                <a:lnTo>
                  <a:pt x="474159" y="474042"/>
                </a:lnTo>
                <a:lnTo>
                  <a:pt x="465836" y="457778"/>
                </a:lnTo>
                <a:lnTo>
                  <a:pt x="458305" y="440721"/>
                </a:lnTo>
                <a:lnTo>
                  <a:pt x="451171" y="423664"/>
                </a:lnTo>
                <a:lnTo>
                  <a:pt x="444433" y="407004"/>
                </a:lnTo>
                <a:lnTo>
                  <a:pt x="438488" y="390343"/>
                </a:lnTo>
                <a:lnTo>
                  <a:pt x="432939" y="374079"/>
                </a:lnTo>
                <a:lnTo>
                  <a:pt x="427786" y="357419"/>
                </a:lnTo>
                <a:lnTo>
                  <a:pt x="423030" y="340759"/>
                </a:lnTo>
                <a:lnTo>
                  <a:pt x="418670" y="324892"/>
                </a:lnTo>
                <a:lnTo>
                  <a:pt x="414707" y="308628"/>
                </a:lnTo>
                <a:lnTo>
                  <a:pt x="411536" y="292761"/>
                </a:lnTo>
                <a:lnTo>
                  <a:pt x="408365" y="277291"/>
                </a:lnTo>
                <a:lnTo>
                  <a:pt x="405591" y="261820"/>
                </a:lnTo>
                <a:lnTo>
                  <a:pt x="403212" y="246746"/>
                </a:lnTo>
                <a:lnTo>
                  <a:pt x="401231" y="231673"/>
                </a:lnTo>
                <a:lnTo>
                  <a:pt x="399645" y="217392"/>
                </a:lnTo>
                <a:lnTo>
                  <a:pt x="398060" y="203112"/>
                </a:lnTo>
                <a:lnTo>
                  <a:pt x="395682" y="176138"/>
                </a:lnTo>
                <a:lnTo>
                  <a:pt x="394096" y="150751"/>
                </a:lnTo>
                <a:lnTo>
                  <a:pt x="393700" y="127347"/>
                </a:lnTo>
                <a:lnTo>
                  <a:pt x="393700" y="105530"/>
                </a:lnTo>
                <a:lnTo>
                  <a:pt x="394493" y="86093"/>
                </a:lnTo>
                <a:lnTo>
                  <a:pt x="395285" y="69829"/>
                </a:lnTo>
                <a:lnTo>
                  <a:pt x="396474" y="55152"/>
                </a:lnTo>
                <a:lnTo>
                  <a:pt x="398853" y="35318"/>
                </a:lnTo>
                <a:lnTo>
                  <a:pt x="399645" y="28575"/>
                </a:lnTo>
                <a:close/>
                <a:moveTo>
                  <a:pt x="1782366" y="0"/>
                </a:moveTo>
                <a:lnTo>
                  <a:pt x="1787526" y="20648"/>
                </a:lnTo>
                <a:lnTo>
                  <a:pt x="1791097" y="41297"/>
                </a:lnTo>
                <a:lnTo>
                  <a:pt x="1794272" y="61152"/>
                </a:lnTo>
                <a:lnTo>
                  <a:pt x="1796257" y="81006"/>
                </a:lnTo>
                <a:lnTo>
                  <a:pt x="1797844" y="100861"/>
                </a:lnTo>
                <a:lnTo>
                  <a:pt x="1798638" y="119921"/>
                </a:lnTo>
                <a:lnTo>
                  <a:pt x="1798241" y="139378"/>
                </a:lnTo>
                <a:lnTo>
                  <a:pt x="1797447" y="158439"/>
                </a:lnTo>
                <a:lnTo>
                  <a:pt x="1796257" y="177499"/>
                </a:lnTo>
                <a:lnTo>
                  <a:pt x="1793876" y="195765"/>
                </a:lnTo>
                <a:lnTo>
                  <a:pt x="1791494" y="214031"/>
                </a:lnTo>
                <a:lnTo>
                  <a:pt x="1787922" y="231900"/>
                </a:lnTo>
                <a:lnTo>
                  <a:pt x="1783557" y="249769"/>
                </a:lnTo>
                <a:lnTo>
                  <a:pt x="1779191" y="267241"/>
                </a:lnTo>
                <a:lnTo>
                  <a:pt x="1774429" y="284316"/>
                </a:lnTo>
                <a:lnTo>
                  <a:pt x="1768872" y="301391"/>
                </a:lnTo>
                <a:lnTo>
                  <a:pt x="1762919" y="318069"/>
                </a:lnTo>
                <a:lnTo>
                  <a:pt x="1756172" y="334349"/>
                </a:lnTo>
                <a:lnTo>
                  <a:pt x="1749425" y="350630"/>
                </a:lnTo>
                <a:lnTo>
                  <a:pt x="1741885" y="366117"/>
                </a:lnTo>
                <a:lnTo>
                  <a:pt x="1734344" y="381603"/>
                </a:lnTo>
                <a:lnTo>
                  <a:pt x="1726010" y="396693"/>
                </a:lnTo>
                <a:lnTo>
                  <a:pt x="1717675" y="411782"/>
                </a:lnTo>
                <a:lnTo>
                  <a:pt x="1709341" y="426474"/>
                </a:lnTo>
                <a:lnTo>
                  <a:pt x="1699816" y="440770"/>
                </a:lnTo>
                <a:lnTo>
                  <a:pt x="1691085" y="454668"/>
                </a:lnTo>
                <a:lnTo>
                  <a:pt x="1681560" y="468566"/>
                </a:lnTo>
                <a:lnTo>
                  <a:pt x="1671638" y="482067"/>
                </a:lnTo>
                <a:lnTo>
                  <a:pt x="1661716" y="495171"/>
                </a:lnTo>
                <a:lnTo>
                  <a:pt x="1652191" y="507878"/>
                </a:lnTo>
                <a:lnTo>
                  <a:pt x="1641475" y="520585"/>
                </a:lnTo>
                <a:lnTo>
                  <a:pt x="1631554" y="532497"/>
                </a:lnTo>
                <a:lnTo>
                  <a:pt x="1621235" y="544807"/>
                </a:lnTo>
                <a:lnTo>
                  <a:pt x="1610916" y="555926"/>
                </a:lnTo>
                <a:lnTo>
                  <a:pt x="1589882" y="578163"/>
                </a:lnTo>
                <a:lnTo>
                  <a:pt x="1569244" y="598811"/>
                </a:lnTo>
                <a:lnTo>
                  <a:pt x="1548607" y="617872"/>
                </a:lnTo>
                <a:lnTo>
                  <a:pt x="1528763" y="636138"/>
                </a:lnTo>
                <a:lnTo>
                  <a:pt x="1509713" y="652418"/>
                </a:lnTo>
                <a:lnTo>
                  <a:pt x="1491060" y="667508"/>
                </a:lnTo>
                <a:lnTo>
                  <a:pt x="1473597" y="681406"/>
                </a:lnTo>
                <a:lnTo>
                  <a:pt x="1457722" y="693319"/>
                </a:lnTo>
                <a:lnTo>
                  <a:pt x="1443038" y="703643"/>
                </a:lnTo>
                <a:lnTo>
                  <a:pt x="1430338" y="712776"/>
                </a:lnTo>
                <a:lnTo>
                  <a:pt x="1419225" y="720321"/>
                </a:lnTo>
                <a:lnTo>
                  <a:pt x="1403747" y="729851"/>
                </a:lnTo>
                <a:lnTo>
                  <a:pt x="1398588" y="733425"/>
                </a:lnTo>
                <a:lnTo>
                  <a:pt x="1396603" y="726674"/>
                </a:lnTo>
                <a:lnTo>
                  <a:pt x="1395413" y="719924"/>
                </a:lnTo>
                <a:lnTo>
                  <a:pt x="1394222" y="712776"/>
                </a:lnTo>
                <a:lnTo>
                  <a:pt x="1393428" y="705231"/>
                </a:lnTo>
                <a:lnTo>
                  <a:pt x="1393031" y="698084"/>
                </a:lnTo>
                <a:lnTo>
                  <a:pt x="1392635" y="690936"/>
                </a:lnTo>
                <a:lnTo>
                  <a:pt x="1392635" y="675847"/>
                </a:lnTo>
                <a:lnTo>
                  <a:pt x="1393825" y="660360"/>
                </a:lnTo>
                <a:lnTo>
                  <a:pt x="1395413" y="644874"/>
                </a:lnTo>
                <a:lnTo>
                  <a:pt x="1398191" y="628990"/>
                </a:lnTo>
                <a:lnTo>
                  <a:pt x="1401366" y="613107"/>
                </a:lnTo>
                <a:lnTo>
                  <a:pt x="1404938" y="597223"/>
                </a:lnTo>
                <a:lnTo>
                  <a:pt x="1409303" y="580942"/>
                </a:lnTo>
                <a:lnTo>
                  <a:pt x="1413669" y="565059"/>
                </a:lnTo>
                <a:lnTo>
                  <a:pt x="1418828" y="549175"/>
                </a:lnTo>
                <a:lnTo>
                  <a:pt x="1424385" y="533291"/>
                </a:lnTo>
                <a:lnTo>
                  <a:pt x="1430338" y="518202"/>
                </a:lnTo>
                <a:lnTo>
                  <a:pt x="1436291" y="502716"/>
                </a:lnTo>
                <a:lnTo>
                  <a:pt x="1442641" y="488420"/>
                </a:lnTo>
                <a:lnTo>
                  <a:pt x="1448594" y="473728"/>
                </a:lnTo>
                <a:lnTo>
                  <a:pt x="1455341" y="460227"/>
                </a:lnTo>
                <a:lnTo>
                  <a:pt x="1467644" y="434019"/>
                </a:lnTo>
                <a:lnTo>
                  <a:pt x="1479550" y="410591"/>
                </a:lnTo>
                <a:lnTo>
                  <a:pt x="1490663" y="390339"/>
                </a:lnTo>
                <a:lnTo>
                  <a:pt x="1499791" y="373661"/>
                </a:lnTo>
                <a:lnTo>
                  <a:pt x="1507332" y="361352"/>
                </a:lnTo>
                <a:lnTo>
                  <a:pt x="1514078" y="350630"/>
                </a:lnTo>
                <a:lnTo>
                  <a:pt x="1503760" y="355792"/>
                </a:lnTo>
                <a:lnTo>
                  <a:pt x="1493838" y="360954"/>
                </a:lnTo>
                <a:lnTo>
                  <a:pt x="1484313" y="366117"/>
                </a:lnTo>
                <a:lnTo>
                  <a:pt x="1474391" y="371676"/>
                </a:lnTo>
                <a:lnTo>
                  <a:pt x="1455738" y="383986"/>
                </a:lnTo>
                <a:lnTo>
                  <a:pt x="1437085" y="396295"/>
                </a:lnTo>
                <a:lnTo>
                  <a:pt x="1419225" y="409797"/>
                </a:lnTo>
                <a:lnTo>
                  <a:pt x="1402160" y="423298"/>
                </a:lnTo>
                <a:lnTo>
                  <a:pt x="1385491" y="437990"/>
                </a:lnTo>
                <a:lnTo>
                  <a:pt x="1369219" y="452682"/>
                </a:lnTo>
                <a:lnTo>
                  <a:pt x="1353741" y="467772"/>
                </a:lnTo>
                <a:lnTo>
                  <a:pt x="1338660" y="483258"/>
                </a:lnTo>
                <a:lnTo>
                  <a:pt x="1324372" y="498745"/>
                </a:lnTo>
                <a:lnTo>
                  <a:pt x="1310481" y="514628"/>
                </a:lnTo>
                <a:lnTo>
                  <a:pt x="1297781" y="530115"/>
                </a:lnTo>
                <a:lnTo>
                  <a:pt x="1285081" y="545998"/>
                </a:lnTo>
                <a:lnTo>
                  <a:pt x="1273175" y="561088"/>
                </a:lnTo>
                <a:lnTo>
                  <a:pt x="1262063" y="576574"/>
                </a:lnTo>
                <a:lnTo>
                  <a:pt x="1251347" y="591267"/>
                </a:lnTo>
                <a:lnTo>
                  <a:pt x="1241425" y="605959"/>
                </a:lnTo>
                <a:lnTo>
                  <a:pt x="1232297" y="619857"/>
                </a:lnTo>
                <a:lnTo>
                  <a:pt x="1223169" y="633755"/>
                </a:lnTo>
                <a:lnTo>
                  <a:pt x="1208088" y="659169"/>
                </a:lnTo>
                <a:lnTo>
                  <a:pt x="1194991" y="681009"/>
                </a:lnTo>
                <a:lnTo>
                  <a:pt x="1185069" y="699275"/>
                </a:lnTo>
                <a:lnTo>
                  <a:pt x="1178322" y="713173"/>
                </a:lnTo>
                <a:lnTo>
                  <a:pt x="1171972" y="724689"/>
                </a:lnTo>
                <a:lnTo>
                  <a:pt x="1171575" y="696098"/>
                </a:lnTo>
                <a:lnTo>
                  <a:pt x="1172369" y="667905"/>
                </a:lnTo>
                <a:lnTo>
                  <a:pt x="1173956" y="640506"/>
                </a:lnTo>
                <a:lnTo>
                  <a:pt x="1176734" y="613504"/>
                </a:lnTo>
                <a:lnTo>
                  <a:pt x="1179513" y="587693"/>
                </a:lnTo>
                <a:lnTo>
                  <a:pt x="1183481" y="562279"/>
                </a:lnTo>
                <a:lnTo>
                  <a:pt x="1188244" y="537659"/>
                </a:lnTo>
                <a:lnTo>
                  <a:pt x="1193800" y="514231"/>
                </a:lnTo>
                <a:lnTo>
                  <a:pt x="1199753" y="491200"/>
                </a:lnTo>
                <a:lnTo>
                  <a:pt x="1206897" y="468566"/>
                </a:lnTo>
                <a:lnTo>
                  <a:pt x="1214438" y="446726"/>
                </a:lnTo>
                <a:lnTo>
                  <a:pt x="1222375" y="425680"/>
                </a:lnTo>
                <a:lnTo>
                  <a:pt x="1231503" y="405429"/>
                </a:lnTo>
                <a:lnTo>
                  <a:pt x="1240631" y="385574"/>
                </a:lnTo>
                <a:lnTo>
                  <a:pt x="1250156" y="366117"/>
                </a:lnTo>
                <a:lnTo>
                  <a:pt x="1260872" y="347850"/>
                </a:lnTo>
                <a:lnTo>
                  <a:pt x="1271588" y="329584"/>
                </a:lnTo>
                <a:lnTo>
                  <a:pt x="1282700" y="312112"/>
                </a:lnTo>
                <a:lnTo>
                  <a:pt x="1294606" y="295832"/>
                </a:lnTo>
                <a:lnTo>
                  <a:pt x="1306513" y="279551"/>
                </a:lnTo>
                <a:lnTo>
                  <a:pt x="1319213" y="264065"/>
                </a:lnTo>
                <a:lnTo>
                  <a:pt x="1331913" y="248975"/>
                </a:lnTo>
                <a:lnTo>
                  <a:pt x="1345010" y="234680"/>
                </a:lnTo>
                <a:lnTo>
                  <a:pt x="1358106" y="220385"/>
                </a:lnTo>
                <a:lnTo>
                  <a:pt x="1371997" y="207281"/>
                </a:lnTo>
                <a:lnTo>
                  <a:pt x="1385491" y="194177"/>
                </a:lnTo>
                <a:lnTo>
                  <a:pt x="1399778" y="182264"/>
                </a:lnTo>
                <a:lnTo>
                  <a:pt x="1413669" y="169954"/>
                </a:lnTo>
                <a:lnTo>
                  <a:pt x="1428353" y="158836"/>
                </a:lnTo>
                <a:lnTo>
                  <a:pt x="1442244" y="147717"/>
                </a:lnTo>
                <a:lnTo>
                  <a:pt x="1456928" y="137790"/>
                </a:lnTo>
                <a:lnTo>
                  <a:pt x="1471216" y="127863"/>
                </a:lnTo>
                <a:lnTo>
                  <a:pt x="1485900" y="118333"/>
                </a:lnTo>
                <a:lnTo>
                  <a:pt x="1500188" y="109199"/>
                </a:lnTo>
                <a:lnTo>
                  <a:pt x="1514872" y="100861"/>
                </a:lnTo>
                <a:lnTo>
                  <a:pt x="1529160" y="92919"/>
                </a:lnTo>
                <a:lnTo>
                  <a:pt x="1543447" y="84977"/>
                </a:lnTo>
                <a:lnTo>
                  <a:pt x="1557338" y="77829"/>
                </a:lnTo>
                <a:lnTo>
                  <a:pt x="1571625" y="71079"/>
                </a:lnTo>
                <a:lnTo>
                  <a:pt x="1585119" y="64328"/>
                </a:lnTo>
                <a:lnTo>
                  <a:pt x="1599010" y="57975"/>
                </a:lnTo>
                <a:lnTo>
                  <a:pt x="1612107" y="52416"/>
                </a:lnTo>
                <a:lnTo>
                  <a:pt x="1637904" y="42091"/>
                </a:lnTo>
                <a:lnTo>
                  <a:pt x="1662113" y="32958"/>
                </a:lnTo>
                <a:lnTo>
                  <a:pt x="1685132" y="25414"/>
                </a:lnTo>
                <a:lnTo>
                  <a:pt x="1706166" y="18663"/>
                </a:lnTo>
                <a:lnTo>
                  <a:pt x="1724819" y="13501"/>
                </a:lnTo>
                <a:lnTo>
                  <a:pt x="1741488" y="9133"/>
                </a:lnTo>
                <a:lnTo>
                  <a:pt x="1755379" y="5162"/>
                </a:lnTo>
                <a:lnTo>
                  <a:pt x="1775619" y="1191"/>
                </a:lnTo>
                <a:lnTo>
                  <a:pt x="1782366" y="0"/>
                </a:lnTo>
                <a:close/>
              </a:path>
            </a:pathLst>
          </a:custGeom>
          <a:solidFill>
            <a:srgbClr val="55463D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546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7366625" y="1931025"/>
            <a:ext cx="48204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C1130"/>
                </a:solidFill>
                <a:latin typeface="DFKai-SB"/>
                <a:ea typeface="DFKai-SB"/>
                <a:cs typeface="DFKai-SB"/>
                <a:sym typeface="DFKai-SB"/>
              </a:rPr>
              <a:t>了解酒廠的歷史背景</a:t>
            </a:r>
            <a:endParaRPr sz="3000">
              <a:solidFill>
                <a:srgbClr val="4C113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C1130"/>
                </a:solidFill>
                <a:latin typeface="DFKai-SB"/>
                <a:ea typeface="DFKai-SB"/>
                <a:cs typeface="DFKai-SB"/>
                <a:sym typeface="DFKai-SB"/>
              </a:rPr>
              <a:t>及現今用途</a:t>
            </a:r>
            <a:endParaRPr sz="3000">
              <a:solidFill>
                <a:srgbClr val="4C113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C1130"/>
              </a:solidFill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318750" y="2404100"/>
            <a:ext cx="44964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C1130"/>
                </a:solidFill>
                <a:latin typeface="DFKai-SB"/>
                <a:ea typeface="DFKai-SB"/>
                <a:cs typeface="DFKai-SB"/>
                <a:sym typeface="DFKai-SB"/>
              </a:rPr>
              <a:t>了解觀光客到酒廠的動機</a:t>
            </a:r>
            <a:endParaRPr sz="3000">
              <a:solidFill>
                <a:srgbClr val="4C113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914401" y="4515475"/>
            <a:ext cx="41397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C1130"/>
                </a:solidFill>
                <a:latin typeface="DFKai-SB"/>
                <a:ea typeface="DFKai-SB"/>
                <a:cs typeface="DFKai-SB"/>
                <a:sym typeface="DFKai-SB"/>
              </a:rPr>
              <a:t>了解店家對酒廠的看法</a:t>
            </a:r>
            <a:endParaRPr sz="3000">
              <a:solidFill>
                <a:srgbClr val="4C113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7366625" y="4308100"/>
            <a:ext cx="440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C1130"/>
                </a:solidFill>
                <a:latin typeface="DFKai-SB"/>
                <a:ea typeface="DFKai-SB"/>
                <a:cs typeface="DFKai-SB"/>
                <a:sym typeface="DFKai-SB"/>
              </a:rPr>
              <a:t>了解目前酒廠遇到的困境</a:t>
            </a:r>
            <a:endParaRPr sz="3000">
              <a:solidFill>
                <a:srgbClr val="4C113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C1130"/>
                </a:solidFill>
                <a:latin typeface="DFKai-SB"/>
                <a:ea typeface="DFKai-SB"/>
                <a:cs typeface="DFKai-SB"/>
                <a:sym typeface="DFKai-SB"/>
              </a:rPr>
              <a:t>提供解決方法</a:t>
            </a:r>
            <a:endParaRPr sz="3000">
              <a:solidFill>
                <a:srgbClr val="4C113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4289707" y="5690135"/>
            <a:ext cx="36132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C1130"/>
                </a:solidFill>
                <a:latin typeface="DFKai-SB"/>
                <a:ea typeface="DFKai-SB"/>
                <a:cs typeface="DFKai-SB"/>
                <a:sym typeface="DFKai-SB"/>
              </a:rPr>
              <a:t>思考酒廠未來發展</a:t>
            </a:r>
            <a:endParaRPr sz="3000">
              <a:solidFill>
                <a:srgbClr val="4C113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9595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3" descr="未标题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8475" y="429260"/>
            <a:ext cx="3445510" cy="64389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5001260" y="425475"/>
            <a:ext cx="2601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3000" b="1">
                <a:solidFill>
                  <a:srgbClr val="55463D"/>
                </a:solidFill>
                <a:latin typeface="DFKai-SB"/>
                <a:ea typeface="DFKai-SB"/>
                <a:cs typeface="DFKai-SB"/>
                <a:sym typeface="DFKai-SB"/>
              </a:rPr>
              <a:t>宜蘭酒廠_</a:t>
            </a:r>
            <a:endParaRPr b="1"/>
          </a:p>
        </p:txBody>
      </p:sp>
      <p:pic>
        <p:nvPicPr>
          <p:cNvPr id="197" name="Google Shape;197;p23" descr="树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315" y="-313690"/>
            <a:ext cx="1713230" cy="1844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23"/>
          <p:cNvGrpSpPr/>
          <p:nvPr/>
        </p:nvGrpSpPr>
        <p:grpSpPr>
          <a:xfrm>
            <a:off x="4159789" y="1908186"/>
            <a:ext cx="1814177" cy="2551482"/>
            <a:chOff x="3301603" y="1549004"/>
            <a:chExt cx="1243013" cy="1749028"/>
          </a:xfrm>
        </p:grpSpPr>
        <p:sp>
          <p:nvSpPr>
            <p:cNvPr id="199" name="Google Shape;199;p23"/>
            <p:cNvSpPr/>
            <p:nvPr/>
          </p:nvSpPr>
          <p:spPr>
            <a:xfrm>
              <a:off x="3301603" y="1549004"/>
              <a:ext cx="1243013" cy="1749028"/>
            </a:xfrm>
            <a:custGeom>
              <a:avLst/>
              <a:gdLst/>
              <a:ahLst/>
              <a:cxnLst/>
              <a:rect l="l" t="t" r="r" b="b"/>
              <a:pathLst>
                <a:path w="1467" h="2068" extrusionOk="0">
                  <a:moveTo>
                    <a:pt x="0" y="1497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72"/>
                    <a:pt x="71" y="0"/>
                    <a:pt x="158" y="0"/>
                  </a:cubicBezTo>
                  <a:cubicBezTo>
                    <a:pt x="743" y="0"/>
                    <a:pt x="743" y="0"/>
                    <a:pt x="743" y="0"/>
                  </a:cubicBezTo>
                  <a:cubicBezTo>
                    <a:pt x="830" y="0"/>
                    <a:pt x="901" y="72"/>
                    <a:pt x="901" y="159"/>
                  </a:cubicBezTo>
                  <a:cubicBezTo>
                    <a:pt x="901" y="1497"/>
                    <a:pt x="901" y="1497"/>
                    <a:pt x="901" y="1497"/>
                  </a:cubicBezTo>
                  <a:cubicBezTo>
                    <a:pt x="901" y="1500"/>
                    <a:pt x="901" y="1503"/>
                    <a:pt x="902" y="1506"/>
                  </a:cubicBezTo>
                  <a:cubicBezTo>
                    <a:pt x="911" y="1806"/>
                    <a:pt x="1156" y="2049"/>
                    <a:pt x="1464" y="2067"/>
                  </a:cubicBezTo>
                  <a:cubicBezTo>
                    <a:pt x="1465" y="2067"/>
                    <a:pt x="1466" y="2068"/>
                    <a:pt x="1467" y="2068"/>
                  </a:cubicBezTo>
                  <a:cubicBezTo>
                    <a:pt x="571" y="2068"/>
                    <a:pt x="571" y="2068"/>
                    <a:pt x="571" y="2068"/>
                  </a:cubicBezTo>
                  <a:cubicBezTo>
                    <a:pt x="256" y="2068"/>
                    <a:pt x="0" y="1812"/>
                    <a:pt x="0" y="1497"/>
                  </a:cubicBezTo>
                  <a:close/>
                </a:path>
              </a:pathLst>
            </a:custGeom>
            <a:solidFill>
              <a:srgbClr val="55463D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3499247" y="1790700"/>
              <a:ext cx="431528" cy="400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23"/>
          <p:cNvGrpSpPr/>
          <p:nvPr/>
        </p:nvGrpSpPr>
        <p:grpSpPr>
          <a:xfrm>
            <a:off x="5236149" y="1989146"/>
            <a:ext cx="2552007" cy="1812315"/>
            <a:chOff x="4082654" y="1538288"/>
            <a:chExt cx="1749028" cy="1241822"/>
          </a:xfrm>
        </p:grpSpPr>
        <p:sp>
          <p:nvSpPr>
            <p:cNvPr id="202" name="Google Shape;202;p23"/>
            <p:cNvSpPr/>
            <p:nvPr/>
          </p:nvSpPr>
          <p:spPr>
            <a:xfrm>
              <a:off x="4082654" y="1538288"/>
              <a:ext cx="1749028" cy="1241822"/>
            </a:xfrm>
            <a:custGeom>
              <a:avLst/>
              <a:gdLst/>
              <a:ahLst/>
              <a:cxnLst/>
              <a:rect l="l" t="t" r="r" b="b"/>
              <a:pathLst>
                <a:path w="2067" h="1468" extrusionOk="0">
                  <a:moveTo>
                    <a:pt x="571" y="0"/>
                  </a:moveTo>
                  <a:cubicBezTo>
                    <a:pt x="1909" y="0"/>
                    <a:pt x="1909" y="0"/>
                    <a:pt x="1909" y="0"/>
                  </a:cubicBezTo>
                  <a:cubicBezTo>
                    <a:pt x="1996" y="0"/>
                    <a:pt x="2067" y="71"/>
                    <a:pt x="2067" y="159"/>
                  </a:cubicBezTo>
                  <a:cubicBezTo>
                    <a:pt x="2067" y="743"/>
                    <a:pt x="2067" y="743"/>
                    <a:pt x="2067" y="743"/>
                  </a:cubicBezTo>
                  <a:cubicBezTo>
                    <a:pt x="2067" y="831"/>
                    <a:pt x="1996" y="902"/>
                    <a:pt x="1909" y="902"/>
                  </a:cubicBezTo>
                  <a:cubicBezTo>
                    <a:pt x="571" y="902"/>
                    <a:pt x="571" y="902"/>
                    <a:pt x="571" y="902"/>
                  </a:cubicBezTo>
                  <a:cubicBezTo>
                    <a:pt x="568" y="902"/>
                    <a:pt x="565" y="902"/>
                    <a:pt x="562" y="902"/>
                  </a:cubicBezTo>
                  <a:cubicBezTo>
                    <a:pt x="261" y="911"/>
                    <a:pt x="19" y="1156"/>
                    <a:pt x="1" y="1464"/>
                  </a:cubicBezTo>
                  <a:cubicBezTo>
                    <a:pt x="0" y="1465"/>
                    <a:pt x="0" y="1467"/>
                    <a:pt x="0" y="1468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256"/>
                    <a:pt x="256" y="0"/>
                    <a:pt x="571" y="0"/>
                  </a:cubicBezTo>
                  <a:close/>
                </a:path>
              </a:pathLst>
            </a:custGeom>
            <a:solidFill>
              <a:srgbClr val="55463D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5272250" y="1728787"/>
              <a:ext cx="463588" cy="399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3"/>
          <p:cNvGrpSpPr/>
          <p:nvPr/>
        </p:nvGrpSpPr>
        <p:grpSpPr>
          <a:xfrm>
            <a:off x="5973965" y="3064589"/>
            <a:ext cx="1814177" cy="2553395"/>
            <a:chOff x="4599385" y="2316957"/>
            <a:chExt cx="1243013" cy="1750219"/>
          </a:xfrm>
        </p:grpSpPr>
        <p:sp>
          <p:nvSpPr>
            <p:cNvPr id="205" name="Google Shape;205;p23"/>
            <p:cNvSpPr/>
            <p:nvPr/>
          </p:nvSpPr>
          <p:spPr>
            <a:xfrm>
              <a:off x="4599385" y="2316957"/>
              <a:ext cx="1243013" cy="1750219"/>
            </a:xfrm>
            <a:custGeom>
              <a:avLst/>
              <a:gdLst/>
              <a:ahLst/>
              <a:cxnLst/>
              <a:rect l="l" t="t" r="r" b="b"/>
              <a:pathLst>
                <a:path w="1467" h="2068" extrusionOk="0">
                  <a:moveTo>
                    <a:pt x="1467" y="571"/>
                  </a:moveTo>
                  <a:cubicBezTo>
                    <a:pt x="1467" y="1909"/>
                    <a:pt x="1467" y="1909"/>
                    <a:pt x="1467" y="1909"/>
                  </a:cubicBezTo>
                  <a:cubicBezTo>
                    <a:pt x="1467" y="1996"/>
                    <a:pt x="1396" y="2068"/>
                    <a:pt x="1309" y="2068"/>
                  </a:cubicBezTo>
                  <a:cubicBezTo>
                    <a:pt x="724" y="2068"/>
                    <a:pt x="724" y="2068"/>
                    <a:pt x="724" y="2068"/>
                  </a:cubicBezTo>
                  <a:cubicBezTo>
                    <a:pt x="637" y="2068"/>
                    <a:pt x="566" y="1996"/>
                    <a:pt x="566" y="1909"/>
                  </a:cubicBezTo>
                  <a:cubicBezTo>
                    <a:pt x="566" y="571"/>
                    <a:pt x="566" y="571"/>
                    <a:pt x="566" y="571"/>
                  </a:cubicBezTo>
                  <a:cubicBezTo>
                    <a:pt x="566" y="568"/>
                    <a:pt x="566" y="565"/>
                    <a:pt x="566" y="562"/>
                  </a:cubicBezTo>
                  <a:cubicBezTo>
                    <a:pt x="556" y="262"/>
                    <a:pt x="311" y="19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896" y="0"/>
                    <a:pt x="896" y="0"/>
                    <a:pt x="896" y="0"/>
                  </a:cubicBezTo>
                  <a:cubicBezTo>
                    <a:pt x="1211" y="0"/>
                    <a:pt x="1467" y="256"/>
                    <a:pt x="1467" y="571"/>
                  </a:cubicBezTo>
                  <a:close/>
                </a:path>
              </a:pathLst>
            </a:custGeom>
            <a:solidFill>
              <a:srgbClr val="55463D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5272088" y="3558778"/>
              <a:ext cx="471604" cy="40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23"/>
          <p:cNvGrpSpPr/>
          <p:nvPr/>
        </p:nvGrpSpPr>
        <p:grpSpPr>
          <a:xfrm>
            <a:off x="4159790" y="3720470"/>
            <a:ext cx="2553920" cy="1812936"/>
            <a:chOff x="3313510" y="2836069"/>
            <a:chExt cx="1750219" cy="1241822"/>
          </a:xfrm>
        </p:grpSpPr>
        <p:sp>
          <p:nvSpPr>
            <p:cNvPr id="208" name="Google Shape;208;p23"/>
            <p:cNvSpPr/>
            <p:nvPr/>
          </p:nvSpPr>
          <p:spPr>
            <a:xfrm>
              <a:off x="3313510" y="2836069"/>
              <a:ext cx="1750219" cy="1241822"/>
            </a:xfrm>
            <a:custGeom>
              <a:avLst/>
              <a:gdLst/>
              <a:ahLst/>
              <a:cxnLst/>
              <a:rect l="l" t="t" r="r" b="b"/>
              <a:pathLst>
                <a:path w="2068" h="1468" extrusionOk="0">
                  <a:moveTo>
                    <a:pt x="1497" y="1468"/>
                  </a:moveTo>
                  <a:cubicBezTo>
                    <a:pt x="158" y="1468"/>
                    <a:pt x="158" y="1468"/>
                    <a:pt x="158" y="1468"/>
                  </a:cubicBezTo>
                  <a:cubicBezTo>
                    <a:pt x="71" y="1468"/>
                    <a:pt x="0" y="1397"/>
                    <a:pt x="0" y="1309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637"/>
                    <a:pt x="71" y="566"/>
                    <a:pt x="158" y="566"/>
                  </a:cubicBezTo>
                  <a:cubicBezTo>
                    <a:pt x="1497" y="566"/>
                    <a:pt x="1497" y="566"/>
                    <a:pt x="1497" y="566"/>
                  </a:cubicBezTo>
                  <a:cubicBezTo>
                    <a:pt x="1500" y="566"/>
                    <a:pt x="1503" y="566"/>
                    <a:pt x="1506" y="566"/>
                  </a:cubicBezTo>
                  <a:cubicBezTo>
                    <a:pt x="1806" y="557"/>
                    <a:pt x="2049" y="312"/>
                    <a:pt x="2067" y="4"/>
                  </a:cubicBezTo>
                  <a:cubicBezTo>
                    <a:pt x="2067" y="3"/>
                    <a:pt x="2067" y="1"/>
                    <a:pt x="2068" y="0"/>
                  </a:cubicBezTo>
                  <a:cubicBezTo>
                    <a:pt x="2068" y="897"/>
                    <a:pt x="2068" y="897"/>
                    <a:pt x="2068" y="897"/>
                  </a:cubicBezTo>
                  <a:cubicBezTo>
                    <a:pt x="2068" y="1212"/>
                    <a:pt x="1811" y="1468"/>
                    <a:pt x="1497" y="1468"/>
                  </a:cubicBezTo>
                  <a:close/>
                </a:path>
              </a:pathLst>
            </a:custGeom>
            <a:solidFill>
              <a:srgbClr val="55463D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3467100" y="3499247"/>
              <a:ext cx="463588" cy="399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23"/>
          <p:cNvSpPr txBox="1"/>
          <p:nvPr/>
        </p:nvSpPr>
        <p:spPr>
          <a:xfrm>
            <a:off x="78775" y="2209488"/>
            <a:ext cx="42297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又名甲子蘭酒文物館</a:t>
            </a:r>
            <a:endParaRPr sz="300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為台灣省最古老的酒廠</a:t>
            </a:r>
            <a:endParaRPr sz="300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1" name="Google Shape;211;p23"/>
          <p:cNvSpPr txBox="1"/>
          <p:nvPr/>
        </p:nvSpPr>
        <p:spPr>
          <a:xfrm>
            <a:off x="889175" y="4642750"/>
            <a:ext cx="288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於1910年創立</a:t>
            </a:r>
            <a:endParaRPr sz="300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有著百年歷史</a:t>
            </a:r>
            <a:endParaRPr sz="300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6851575" y="5617975"/>
            <a:ext cx="52065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台灣光復後中央政府定名為</a:t>
            </a:r>
            <a:endParaRPr sz="300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台灣省菸酒專賣區宜蘭酒廠</a:t>
            </a:r>
            <a:endParaRPr sz="300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8029550" y="2209500"/>
            <a:ext cx="42297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現今唯一</a:t>
            </a:r>
            <a:endParaRPr sz="3000" dirty="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20124D"/>
                </a:solidFill>
                <a:latin typeface="DFKai-SB"/>
                <a:ea typeface="DFKai-SB"/>
                <a:cs typeface="DFKai-SB"/>
                <a:sym typeface="DFKai-SB"/>
              </a:rPr>
              <a:t>一所釀造紅露酒的酒廠</a:t>
            </a:r>
            <a:endParaRPr sz="3000" dirty="0">
              <a:solidFill>
                <a:srgbClr val="20124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988</Words>
  <Application>Microsoft Office PowerPoint</Application>
  <PresentationFormat>自訂</PresentationFormat>
  <Paragraphs>202</Paragraphs>
  <Slides>25</Slides>
  <Notes>24</Notes>
  <HiddenSlides>1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33" baseType="lpstr">
      <vt:lpstr>Arial</vt:lpstr>
      <vt:lpstr>新細明體</vt:lpstr>
      <vt:lpstr>Indie Flower</vt:lpstr>
      <vt:lpstr>標楷體</vt:lpstr>
      <vt:lpstr>BiauKai</vt:lpstr>
      <vt:lpstr>Calibri</vt:lpstr>
      <vt:lpstr>Office 佈景主題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訪查問題-志工_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Windows 使用者</cp:lastModifiedBy>
  <cp:revision>14</cp:revision>
  <dcterms:modified xsi:type="dcterms:W3CDTF">2019-12-08T06:14:57Z</dcterms:modified>
</cp:coreProperties>
</file>