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6" r:id="rId2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E9FEB63F-D4B0-4E73-8FC6-E475469F4320}">
  <a:tblStyle styleId="{E9FEB63F-D4B0-4E73-8FC6-E475469F4320}" styleName="Table_0"/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08" y="-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6442939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Shape 1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Shape 2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lang="zh-TW" sz="1300">
                <a:solidFill>
                  <a:schemeClr val="dk1"/>
                </a:solidFill>
              </a:rPr>
              <a:t>宜蘭沒有都會區的繁榮喧鬧，也不比被譽為文化首都的台南，但有著從宜蘭發跡的獨有戲曲──歌仔戲，而在歌仔戲之前，大家生活中便是北管戲曲。四個組員皆是正在或曾經和音樂有過深刻接觸的，更有兩位從小學習國樂。如今，西洋樂器、協奏曲、管弦樂被稱為「精緻文化」，那早早在</a:t>
            </a:r>
            <a:r>
              <a:rPr lang="zh-TW" sz="1300">
                <a:solidFill>
                  <a:srgbClr val="252525"/>
                </a:solidFill>
                <a:highlight>
                  <a:srgbClr val="FFFFFF"/>
                </a:highlight>
              </a:rPr>
              <a:t>十七世紀便傳進台灣的北管文化呢？它是否從熱情彭湃的熱門曲式衰落為教科書上的幾紙文字？我們不該只在答題時選下「食肉食三層，看戲看亂彈」的選項，卻從未親身讀懂它的魅力。因此我們想要深入了解北管戲曲。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Shape 2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zh-TW" sz="1200">
                <a:solidFill>
                  <a:schemeClr val="dk1"/>
                </a:solidFill>
                <a:highlight>
                  <a:srgbClr val="FFFFFF"/>
                </a:highlight>
              </a:rPr>
              <a:t>雖然因為民間廟會、喪祭等需要，子弟團仍有相當數量，但多數只能演奏樂曲而甚少學演戲，時至今日，北管戲劇面臨失傳窘境，而其藝術層面則日益淺薄。</a:t>
            </a:r>
            <a:r>
              <a:rPr lang="zh-TW" sz="1300">
                <a:solidFill>
                  <a:schemeClr val="dk1"/>
                </a:solidFill>
                <a:highlight>
                  <a:srgbClr val="FFFFFF"/>
                </a:highlight>
              </a:rPr>
              <a:t> 因此本研究小組想了解北管樂團的今昔變化。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zh-TW" sz="1300">
                <a:solidFill>
                  <a:schemeClr val="dk1"/>
                </a:solidFill>
                <a:highlight>
                  <a:srgbClr val="FFFFFF"/>
                </a:highlight>
              </a:rPr>
              <a:t>1.南北管在台灣並無明顯的分區，而是因為北管較似中國東北粗曠、南管則婉約如福建江南。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zh-TW" sz="1300">
                <a:solidFill>
                  <a:schemeClr val="dk1"/>
                </a:solidFill>
                <a:highlight>
                  <a:srgbClr val="FFFFFF"/>
                </a:highlight>
              </a:rPr>
              <a:t>　北管戲的範圍包含了兩類：即亂彈、四平，但傳統的四平戲已在日治時期消沉，因此現今「亂彈戲」等同　於「北管戲」。 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lang="zh-TW" sz="1300">
                <a:solidFill>
                  <a:schemeClr val="dk1"/>
                </a:solidFill>
                <a:highlight>
                  <a:srgbClr val="FFFFFF"/>
                </a:highlight>
              </a:rPr>
              <a:t>2.「亂彈班」職業、「子弟團」業餘，在日治時期全台的亂彈班曾達三十團以上，北管子弟團更曾經高達上千團，至民國七十年代，僅存「新美園」職業亂彈班，而創辦人過世後，台灣最後一個職業樂團也劃下句點。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b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400"/>
            </a:lvl2pPr>
            <a:lvl3pPr lvl="2" indent="0">
              <a:spcBef>
                <a:spcPts val="0"/>
              </a:spcBef>
              <a:buNone/>
              <a:defRPr sz="1400"/>
            </a:lvl3pPr>
            <a:lvl4pPr lvl="3" indent="0">
              <a:spcBef>
                <a:spcPts val="0"/>
              </a:spcBef>
              <a:buNone/>
              <a:defRPr sz="1400"/>
            </a:lvl4pPr>
            <a:lvl5pPr lvl="4" indent="0">
              <a:spcBef>
                <a:spcPts val="0"/>
              </a:spcBef>
              <a:buNone/>
              <a:defRPr sz="1400"/>
            </a:lvl5pPr>
            <a:lvl6pPr lvl="5" indent="0">
              <a:spcBef>
                <a:spcPts val="0"/>
              </a:spcBef>
              <a:buNone/>
              <a:defRPr sz="1400"/>
            </a:lvl6pPr>
            <a:lvl7pPr lvl="6" indent="0">
              <a:spcBef>
                <a:spcPts val="0"/>
              </a:spcBef>
              <a:buNone/>
              <a:defRPr sz="1400"/>
            </a:lvl7pPr>
            <a:lvl8pPr lvl="7" indent="0">
              <a:spcBef>
                <a:spcPts val="0"/>
              </a:spcBef>
              <a:buNone/>
              <a:defRPr sz="1400"/>
            </a:lvl8pPr>
            <a:lvl9pPr lvl="8" indent="0">
              <a:spcBef>
                <a:spcPts val="0"/>
              </a:spcBef>
              <a:buNone/>
              <a:defRPr sz="14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t" anchorCtr="0"/>
          <a:lstStyle>
            <a:lvl1pPr marL="0" marR="0" lvl="0" indent="0" algn="ctr" rtl="0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ctr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ctr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ctr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ctr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ctr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ctr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ctr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ctr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ct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9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垂直排列标题与 文本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 rot="5400000">
            <a:off x="5350050" y="1467543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400"/>
            </a:lvl2pPr>
            <a:lvl3pPr lvl="2" indent="0">
              <a:spcBef>
                <a:spcPts val="0"/>
              </a:spcBef>
              <a:buNone/>
              <a:defRPr sz="1400"/>
            </a:lvl3pPr>
            <a:lvl4pPr lvl="3" indent="0">
              <a:spcBef>
                <a:spcPts val="0"/>
              </a:spcBef>
              <a:buNone/>
              <a:defRPr sz="1400"/>
            </a:lvl4pPr>
            <a:lvl5pPr lvl="4" indent="0">
              <a:spcBef>
                <a:spcPts val="0"/>
              </a:spcBef>
              <a:buNone/>
              <a:defRPr sz="1400"/>
            </a:lvl5pPr>
            <a:lvl6pPr lvl="5" indent="0">
              <a:spcBef>
                <a:spcPts val="0"/>
              </a:spcBef>
              <a:buNone/>
              <a:defRPr sz="1400"/>
            </a:lvl6pPr>
            <a:lvl7pPr lvl="6" indent="0">
              <a:spcBef>
                <a:spcPts val="0"/>
              </a:spcBef>
              <a:buNone/>
              <a:defRPr sz="1400"/>
            </a:lvl7pPr>
            <a:lvl8pPr lvl="7" indent="0">
              <a:spcBef>
                <a:spcPts val="0"/>
              </a:spcBef>
              <a:buNone/>
              <a:defRPr sz="1400"/>
            </a:lvl8pPr>
            <a:lvl9pPr lvl="8" indent="0">
              <a:spcBef>
                <a:spcPts val="0"/>
              </a:spcBef>
              <a:buNone/>
              <a:defRPr sz="1400"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t" anchorCtr="0"/>
          <a:lstStyle>
            <a:lvl1pPr marL="177800" marR="0" lvl="0" indent="-38100" algn="l" rtl="0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20700" marR="0" lvl="1" indent="-635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63600" marR="0" lvl="2" indent="-762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206500" marR="0" lvl="3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549400" marR="0" lvl="4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892300" marR="0" lvl="5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235200" marR="0" lvl="6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578100" marR="0" lvl="7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921000" marR="0" lvl="8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ct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9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68575" tIns="68575" rIns="68575" bIns="68575" anchor="ctr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68575" tIns="68575" rIns="68575" bIns="6857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68575" tIns="34275" rIns="68575" bIns="3427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zh-TW"/>
              <a:pPr lvl="0" rtl="0">
                <a:spcBef>
                  <a:spcPts val="0"/>
                </a:spcBef>
                <a:buNone/>
              </a:pPr>
              <a:t>‹#›</a:t>
            </a:fld>
            <a:endParaRPr lang="zh-TW"/>
          </a:p>
        </p:txBody>
      </p:sp>
      <p:pic>
        <p:nvPicPr>
          <p:cNvPr id="84" name="Shape 84"/>
          <p:cNvPicPr preferRelativeResize="0"/>
          <p:nvPr/>
        </p:nvPicPr>
        <p:blipFill rotWithShape="1">
          <a:blip r:embed="rId2">
            <a:alphaModFix/>
          </a:blip>
          <a:srcRect r="40803"/>
          <a:stretch/>
        </p:blipFill>
        <p:spPr>
          <a:xfrm>
            <a:off x="4995171" y="0"/>
            <a:ext cx="4148824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Shape 85" descr="封面.png"/>
          <p:cNvPicPr preferRelativeResize="0"/>
          <p:nvPr/>
        </p:nvPicPr>
        <p:blipFill>
          <a:blip r:embed="rId3" cstate="email">
            <a:alphaModFix amt="33000"/>
          </a:blip>
          <a:stretch>
            <a:fillRect/>
          </a:stretch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400"/>
            </a:lvl2pPr>
            <a:lvl3pPr lvl="2" indent="0">
              <a:spcBef>
                <a:spcPts val="0"/>
              </a:spcBef>
              <a:buNone/>
              <a:defRPr sz="1400"/>
            </a:lvl3pPr>
            <a:lvl4pPr lvl="3" indent="0">
              <a:spcBef>
                <a:spcPts val="0"/>
              </a:spcBef>
              <a:buNone/>
              <a:defRPr sz="1400"/>
            </a:lvl4pPr>
            <a:lvl5pPr lvl="4" indent="0">
              <a:spcBef>
                <a:spcPts val="0"/>
              </a:spcBef>
              <a:buNone/>
              <a:defRPr sz="1400"/>
            </a:lvl5pPr>
            <a:lvl6pPr lvl="5" indent="0">
              <a:spcBef>
                <a:spcPts val="0"/>
              </a:spcBef>
              <a:buNone/>
              <a:defRPr sz="1400"/>
            </a:lvl6pPr>
            <a:lvl7pPr lvl="6" indent="0">
              <a:spcBef>
                <a:spcPts val="0"/>
              </a:spcBef>
              <a:buNone/>
              <a:defRPr sz="1400"/>
            </a:lvl7pPr>
            <a:lvl8pPr lvl="7" indent="0">
              <a:spcBef>
                <a:spcPts val="0"/>
              </a:spcBef>
              <a:buNone/>
              <a:defRPr sz="1400"/>
            </a:lvl8pPr>
            <a:lvl9pPr lvl="8" indent="0">
              <a:spcBef>
                <a:spcPts val="0"/>
              </a:spcBef>
              <a:buNone/>
              <a:defRPr sz="14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628650" y="1369218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t" anchorCtr="0"/>
          <a:lstStyle>
            <a:lvl1pPr marL="177800" marR="0" lvl="0" indent="-38100" algn="l" rtl="0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20700" marR="0" lvl="1" indent="-635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63600" marR="0" lvl="2" indent="-762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206500" marR="0" lvl="3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549400" marR="0" lvl="4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892300" marR="0" lvl="5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235200" marR="0" lvl="6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578100" marR="0" lvl="7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921000" marR="0" lvl="8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ct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9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节标题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623888" y="1282305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400"/>
            </a:lvl2pPr>
            <a:lvl3pPr lvl="2" indent="0">
              <a:spcBef>
                <a:spcPts val="0"/>
              </a:spcBef>
              <a:buNone/>
              <a:defRPr sz="1400"/>
            </a:lvl3pPr>
            <a:lvl4pPr lvl="3" indent="0">
              <a:spcBef>
                <a:spcPts val="0"/>
              </a:spcBef>
              <a:buNone/>
              <a:defRPr sz="1400"/>
            </a:lvl4pPr>
            <a:lvl5pPr lvl="4" indent="0">
              <a:spcBef>
                <a:spcPts val="0"/>
              </a:spcBef>
              <a:buNone/>
              <a:defRPr sz="1400"/>
            </a:lvl5pPr>
            <a:lvl6pPr lvl="5" indent="0">
              <a:spcBef>
                <a:spcPts val="0"/>
              </a:spcBef>
              <a:buNone/>
              <a:defRPr sz="1400"/>
            </a:lvl6pPr>
            <a:lvl7pPr lvl="6" indent="0">
              <a:spcBef>
                <a:spcPts val="0"/>
              </a:spcBef>
              <a:buNone/>
              <a:defRPr sz="1400"/>
            </a:lvl7pPr>
            <a:lvl8pPr lvl="7" indent="0">
              <a:spcBef>
                <a:spcPts val="0"/>
              </a:spcBef>
              <a:buNone/>
              <a:defRPr sz="1400"/>
            </a:lvl8pPr>
            <a:lvl9pPr lvl="8" indent="0">
              <a:spcBef>
                <a:spcPts val="0"/>
              </a:spcBef>
              <a:buNone/>
              <a:defRPr sz="14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t" anchorCtr="0"/>
          <a:lstStyle>
            <a:lvl1pPr marL="0" marR="0" lvl="0" indent="0" algn="l" rtl="0">
              <a:lnSpc>
                <a:spcPct val="90000"/>
              </a:lnSpc>
              <a:spcBef>
                <a:spcPts val="800"/>
              </a:spcBef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l" rtl="0">
              <a:lnSpc>
                <a:spcPct val="90000"/>
              </a:lnSpc>
              <a:spcBef>
                <a:spcPts val="400"/>
              </a:spcBef>
              <a:buClr>
                <a:srgbClr val="888888"/>
              </a:buClr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l" rtl="0">
              <a:lnSpc>
                <a:spcPct val="90000"/>
              </a:lnSpc>
              <a:spcBef>
                <a:spcPts val="40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l" rtl="0">
              <a:lnSpc>
                <a:spcPct val="90000"/>
              </a:lnSpc>
              <a:spcBef>
                <a:spcPts val="400"/>
              </a:spcBef>
              <a:buClr>
                <a:srgbClr val="888888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l" rtl="0">
              <a:lnSpc>
                <a:spcPct val="90000"/>
              </a:lnSpc>
              <a:spcBef>
                <a:spcPts val="400"/>
              </a:spcBef>
              <a:buClr>
                <a:srgbClr val="888888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l" rtl="0">
              <a:lnSpc>
                <a:spcPct val="90000"/>
              </a:lnSpc>
              <a:spcBef>
                <a:spcPts val="400"/>
              </a:spcBef>
              <a:buClr>
                <a:srgbClr val="888888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l" rtl="0">
              <a:lnSpc>
                <a:spcPct val="90000"/>
              </a:lnSpc>
              <a:spcBef>
                <a:spcPts val="400"/>
              </a:spcBef>
              <a:buClr>
                <a:srgbClr val="888888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l" rtl="0">
              <a:lnSpc>
                <a:spcPct val="90000"/>
              </a:lnSpc>
              <a:spcBef>
                <a:spcPts val="400"/>
              </a:spcBef>
              <a:buClr>
                <a:srgbClr val="888888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l" rtl="0">
              <a:lnSpc>
                <a:spcPct val="90000"/>
              </a:lnSpc>
              <a:spcBef>
                <a:spcPts val="400"/>
              </a:spcBef>
              <a:buClr>
                <a:srgbClr val="888888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ct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9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两栏内容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400"/>
            </a:lvl2pPr>
            <a:lvl3pPr lvl="2" indent="0">
              <a:spcBef>
                <a:spcPts val="0"/>
              </a:spcBef>
              <a:buNone/>
              <a:defRPr sz="1400"/>
            </a:lvl3pPr>
            <a:lvl4pPr lvl="3" indent="0">
              <a:spcBef>
                <a:spcPts val="0"/>
              </a:spcBef>
              <a:buNone/>
              <a:defRPr sz="1400"/>
            </a:lvl4pPr>
            <a:lvl5pPr lvl="4" indent="0">
              <a:spcBef>
                <a:spcPts val="0"/>
              </a:spcBef>
              <a:buNone/>
              <a:defRPr sz="1400"/>
            </a:lvl5pPr>
            <a:lvl6pPr lvl="5" indent="0">
              <a:spcBef>
                <a:spcPts val="0"/>
              </a:spcBef>
              <a:buNone/>
              <a:defRPr sz="1400"/>
            </a:lvl6pPr>
            <a:lvl7pPr lvl="6" indent="0">
              <a:spcBef>
                <a:spcPts val="0"/>
              </a:spcBef>
              <a:buNone/>
              <a:defRPr sz="1400"/>
            </a:lvl7pPr>
            <a:lvl8pPr lvl="7" indent="0">
              <a:spcBef>
                <a:spcPts val="0"/>
              </a:spcBef>
              <a:buNone/>
              <a:defRPr sz="1400"/>
            </a:lvl8pPr>
            <a:lvl9pPr lvl="8" indent="0">
              <a:spcBef>
                <a:spcPts val="0"/>
              </a:spcBef>
              <a:buNone/>
              <a:defRPr sz="14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628650" y="1369218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t" anchorCtr="0"/>
          <a:lstStyle>
            <a:lvl1pPr marL="177800" marR="0" lvl="0" indent="-38100" algn="l" rtl="0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20700" marR="0" lvl="1" indent="-635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63600" marR="0" lvl="2" indent="-762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206500" marR="0" lvl="3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549400" marR="0" lvl="4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892300" marR="0" lvl="5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235200" marR="0" lvl="6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578100" marR="0" lvl="7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921000" marR="0" lvl="8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29150" y="1369218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t" anchorCtr="0"/>
          <a:lstStyle>
            <a:lvl1pPr marL="177800" marR="0" lvl="0" indent="-38100" algn="l" rtl="0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20700" marR="0" lvl="1" indent="-635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63600" marR="0" lvl="2" indent="-762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206500" marR="0" lvl="3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549400" marR="0" lvl="4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892300" marR="0" lvl="5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235200" marR="0" lvl="6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578100" marR="0" lvl="7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921000" marR="0" lvl="8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ct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9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较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629840" y="273845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400"/>
            </a:lvl2pPr>
            <a:lvl3pPr lvl="2" indent="0">
              <a:spcBef>
                <a:spcPts val="0"/>
              </a:spcBef>
              <a:buNone/>
              <a:defRPr sz="1400"/>
            </a:lvl3pPr>
            <a:lvl4pPr lvl="3" indent="0">
              <a:spcBef>
                <a:spcPts val="0"/>
              </a:spcBef>
              <a:buNone/>
              <a:defRPr sz="1400"/>
            </a:lvl4pPr>
            <a:lvl5pPr lvl="4" indent="0">
              <a:spcBef>
                <a:spcPts val="0"/>
              </a:spcBef>
              <a:buNone/>
              <a:defRPr sz="1400"/>
            </a:lvl5pPr>
            <a:lvl6pPr lvl="5" indent="0">
              <a:spcBef>
                <a:spcPts val="0"/>
              </a:spcBef>
              <a:buNone/>
              <a:defRPr sz="1400"/>
            </a:lvl6pPr>
            <a:lvl7pPr lvl="6" indent="0">
              <a:spcBef>
                <a:spcPts val="0"/>
              </a:spcBef>
              <a:buNone/>
              <a:defRPr sz="1400"/>
            </a:lvl7pPr>
            <a:lvl8pPr lvl="7" indent="0">
              <a:spcBef>
                <a:spcPts val="0"/>
              </a:spcBef>
              <a:buNone/>
              <a:defRPr sz="1400"/>
            </a:lvl8pPr>
            <a:lvl9pPr lvl="8" indent="0">
              <a:spcBef>
                <a:spcPts val="0"/>
              </a:spcBef>
              <a:buNone/>
              <a:defRPr sz="1400"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200" cy="617999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b" anchorCtr="0"/>
          <a:lstStyle>
            <a:lvl1pPr marL="0" marR="0" lvl="0" indent="0" algn="l" rtl="0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200" cy="27633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t" anchorCtr="0"/>
          <a:lstStyle>
            <a:lvl1pPr marL="177800" marR="0" lvl="0" indent="-38100" algn="l" rtl="0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20700" marR="0" lvl="1" indent="-635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63600" marR="0" lvl="2" indent="-762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206500" marR="0" lvl="3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549400" marR="0" lvl="4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892300" marR="0" lvl="5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235200" marR="0" lvl="6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578100" marR="0" lvl="7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921000" marR="0" lvl="8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7999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b" anchorCtr="0"/>
          <a:lstStyle>
            <a:lvl1pPr marL="0" marR="0" lvl="0" indent="0" algn="l" rtl="0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t" anchorCtr="0"/>
          <a:lstStyle>
            <a:lvl1pPr marL="177800" marR="0" lvl="0" indent="-38100" algn="l" rtl="0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20700" marR="0" lvl="1" indent="-635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63600" marR="0" lvl="2" indent="-762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206500" marR="0" lvl="3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549400" marR="0" lvl="4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892300" marR="0" lvl="5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235200" marR="0" lvl="6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578100" marR="0" lvl="7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921000" marR="0" lvl="8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ct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9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400"/>
            </a:lvl2pPr>
            <a:lvl3pPr lvl="2" indent="0">
              <a:spcBef>
                <a:spcPts val="0"/>
              </a:spcBef>
              <a:buNone/>
              <a:defRPr sz="1400"/>
            </a:lvl3pPr>
            <a:lvl4pPr lvl="3" indent="0">
              <a:spcBef>
                <a:spcPts val="0"/>
              </a:spcBef>
              <a:buNone/>
              <a:defRPr sz="1400"/>
            </a:lvl4pPr>
            <a:lvl5pPr lvl="4" indent="0">
              <a:spcBef>
                <a:spcPts val="0"/>
              </a:spcBef>
              <a:buNone/>
              <a:defRPr sz="1400"/>
            </a:lvl5pPr>
            <a:lvl6pPr lvl="5" indent="0">
              <a:spcBef>
                <a:spcPts val="0"/>
              </a:spcBef>
              <a:buNone/>
              <a:defRPr sz="1400"/>
            </a:lvl6pPr>
            <a:lvl7pPr lvl="6" indent="0">
              <a:spcBef>
                <a:spcPts val="0"/>
              </a:spcBef>
              <a:buNone/>
              <a:defRPr sz="1400"/>
            </a:lvl7pPr>
            <a:lvl8pPr lvl="7" indent="0">
              <a:spcBef>
                <a:spcPts val="0"/>
              </a:spcBef>
              <a:buNone/>
              <a:defRPr sz="1400"/>
            </a:lvl8pPr>
            <a:lvl9pPr lvl="8" indent="0">
              <a:spcBef>
                <a:spcPts val="0"/>
              </a:spcBef>
              <a:buNone/>
              <a:defRPr sz="14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ct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9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内容与标题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629840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400"/>
            </a:lvl2pPr>
            <a:lvl3pPr lvl="2" indent="0">
              <a:spcBef>
                <a:spcPts val="0"/>
              </a:spcBef>
              <a:buNone/>
              <a:defRPr sz="1400"/>
            </a:lvl3pPr>
            <a:lvl4pPr lvl="3" indent="0">
              <a:spcBef>
                <a:spcPts val="0"/>
              </a:spcBef>
              <a:buNone/>
              <a:defRPr sz="1400"/>
            </a:lvl4pPr>
            <a:lvl5pPr lvl="4" indent="0">
              <a:spcBef>
                <a:spcPts val="0"/>
              </a:spcBef>
              <a:buNone/>
              <a:defRPr sz="1400"/>
            </a:lvl5pPr>
            <a:lvl6pPr lvl="5" indent="0">
              <a:spcBef>
                <a:spcPts val="0"/>
              </a:spcBef>
              <a:buNone/>
              <a:defRPr sz="1400"/>
            </a:lvl6pPr>
            <a:lvl7pPr lvl="6" indent="0">
              <a:spcBef>
                <a:spcPts val="0"/>
              </a:spcBef>
              <a:buNone/>
              <a:defRPr sz="1400"/>
            </a:lvl7pPr>
            <a:lvl8pPr lvl="7" indent="0">
              <a:spcBef>
                <a:spcPts val="0"/>
              </a:spcBef>
              <a:buNone/>
              <a:defRPr sz="1400"/>
            </a:lvl8pPr>
            <a:lvl9pPr lvl="8" indent="0">
              <a:spcBef>
                <a:spcPts val="0"/>
              </a:spcBef>
              <a:buNone/>
              <a:defRPr sz="1400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3887390" y="740570"/>
            <a:ext cx="4629000" cy="36552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t" anchorCtr="0"/>
          <a:lstStyle>
            <a:lvl1pPr marL="177800" marR="0" lvl="0" indent="-25400" algn="l" rtl="0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20700" marR="0" lvl="1" indent="-381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63600" marR="0" lvl="2" indent="-635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206500" marR="0" lvl="3" indent="-762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549400" marR="0" lvl="4" indent="-762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892300" marR="0" lvl="5" indent="-762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235200" marR="0" lvl="6" indent="-762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578100" marR="0" lvl="7" indent="-762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921000" marR="0" lvl="8" indent="-762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2"/>
          </p:nvPr>
        </p:nvSpPr>
        <p:spPr>
          <a:xfrm>
            <a:off x="629840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t" anchorCtr="0"/>
          <a:lstStyle>
            <a:lvl1pPr marL="0" marR="0" lvl="0" indent="0" algn="l" rtl="0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ct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9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图片与标题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629840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400"/>
            </a:lvl2pPr>
            <a:lvl3pPr lvl="2" indent="0">
              <a:spcBef>
                <a:spcPts val="0"/>
              </a:spcBef>
              <a:buNone/>
              <a:defRPr sz="1400"/>
            </a:lvl3pPr>
            <a:lvl4pPr lvl="3" indent="0">
              <a:spcBef>
                <a:spcPts val="0"/>
              </a:spcBef>
              <a:buNone/>
              <a:defRPr sz="1400"/>
            </a:lvl4pPr>
            <a:lvl5pPr lvl="4" indent="0">
              <a:spcBef>
                <a:spcPts val="0"/>
              </a:spcBef>
              <a:buNone/>
              <a:defRPr sz="1400"/>
            </a:lvl5pPr>
            <a:lvl6pPr lvl="5" indent="0">
              <a:spcBef>
                <a:spcPts val="0"/>
              </a:spcBef>
              <a:buNone/>
              <a:defRPr sz="1400"/>
            </a:lvl6pPr>
            <a:lvl7pPr lvl="6" indent="0">
              <a:spcBef>
                <a:spcPts val="0"/>
              </a:spcBef>
              <a:buNone/>
              <a:defRPr sz="1400"/>
            </a:lvl7pPr>
            <a:lvl8pPr lvl="7" indent="0">
              <a:spcBef>
                <a:spcPts val="0"/>
              </a:spcBef>
              <a:buNone/>
              <a:defRPr sz="1400"/>
            </a:lvl8pPr>
            <a:lvl9pPr lvl="8" indent="0">
              <a:spcBef>
                <a:spcPts val="0"/>
              </a:spcBef>
              <a:buNone/>
              <a:defRPr sz="1400"/>
            </a:lvl9pPr>
          </a:lstStyle>
          <a:p>
            <a:endParaRPr/>
          </a:p>
        </p:txBody>
      </p:sp>
      <p:sp>
        <p:nvSpPr>
          <p:cNvPr id="63" name="Shape 63"/>
          <p:cNvSpPr>
            <a:spLocks noGrp="1"/>
          </p:cNvSpPr>
          <p:nvPr>
            <p:ph type="pic" idx="2"/>
          </p:nvPr>
        </p:nvSpPr>
        <p:spPr>
          <a:xfrm>
            <a:off x="3887390" y="740570"/>
            <a:ext cx="4629000" cy="36552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t" anchorCtr="0"/>
          <a:lstStyle>
            <a:lvl1pPr marL="0" marR="0" lvl="0" indent="0" algn="l" rtl="0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ct val="45833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5238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61111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73333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73333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73333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73333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73333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73333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629840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t" anchorCtr="0"/>
          <a:lstStyle>
            <a:lvl1pPr marL="0" marR="0" lvl="0" indent="0" algn="l" rtl="0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ct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9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标题和竖排文字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400"/>
            </a:lvl2pPr>
            <a:lvl3pPr lvl="2" indent="0">
              <a:spcBef>
                <a:spcPts val="0"/>
              </a:spcBef>
              <a:buNone/>
              <a:defRPr sz="1400"/>
            </a:lvl3pPr>
            <a:lvl4pPr lvl="3" indent="0">
              <a:spcBef>
                <a:spcPts val="0"/>
              </a:spcBef>
              <a:buNone/>
              <a:defRPr sz="1400"/>
            </a:lvl4pPr>
            <a:lvl5pPr lvl="4" indent="0">
              <a:spcBef>
                <a:spcPts val="0"/>
              </a:spcBef>
              <a:buNone/>
              <a:defRPr sz="1400"/>
            </a:lvl5pPr>
            <a:lvl6pPr lvl="5" indent="0">
              <a:spcBef>
                <a:spcPts val="0"/>
              </a:spcBef>
              <a:buNone/>
              <a:defRPr sz="1400"/>
            </a:lvl6pPr>
            <a:lvl7pPr lvl="6" indent="0">
              <a:spcBef>
                <a:spcPts val="0"/>
              </a:spcBef>
              <a:buNone/>
              <a:defRPr sz="1400"/>
            </a:lvl7pPr>
            <a:lvl8pPr lvl="7" indent="0">
              <a:spcBef>
                <a:spcPts val="0"/>
              </a:spcBef>
              <a:buNone/>
              <a:defRPr sz="1400"/>
            </a:lvl8pPr>
            <a:lvl9pPr lvl="8" indent="0">
              <a:spcBef>
                <a:spcPts val="0"/>
              </a:spcBef>
              <a:buNone/>
              <a:defRPr sz="1400"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t" anchorCtr="0"/>
          <a:lstStyle>
            <a:lvl1pPr marL="177800" marR="0" lvl="0" indent="-38100" algn="l" rtl="0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20700" marR="0" lvl="1" indent="-635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63600" marR="0" lvl="2" indent="-762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206500" marR="0" lvl="3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549400" marR="0" lvl="4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892300" marR="0" lvl="5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235200" marR="0" lvl="6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578100" marR="0" lvl="7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921000" marR="0" lvl="8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ct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9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33333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SzPct val="78571"/>
              <a:buNone/>
              <a:defRPr sz="1400"/>
            </a:lvl2pPr>
            <a:lvl3pPr lvl="2" indent="0">
              <a:spcBef>
                <a:spcPts val="0"/>
              </a:spcBef>
              <a:buSzPct val="78571"/>
              <a:buNone/>
              <a:defRPr sz="1400"/>
            </a:lvl3pPr>
            <a:lvl4pPr lvl="3" indent="0">
              <a:spcBef>
                <a:spcPts val="0"/>
              </a:spcBef>
              <a:buSzPct val="78571"/>
              <a:buNone/>
              <a:defRPr sz="1400"/>
            </a:lvl4pPr>
            <a:lvl5pPr lvl="4" indent="0">
              <a:spcBef>
                <a:spcPts val="0"/>
              </a:spcBef>
              <a:buSzPct val="78571"/>
              <a:buNone/>
              <a:defRPr sz="1400"/>
            </a:lvl5pPr>
            <a:lvl6pPr lvl="5" indent="0">
              <a:spcBef>
                <a:spcPts val="0"/>
              </a:spcBef>
              <a:buSzPct val="78571"/>
              <a:buNone/>
              <a:defRPr sz="1400"/>
            </a:lvl6pPr>
            <a:lvl7pPr lvl="6" indent="0">
              <a:spcBef>
                <a:spcPts val="0"/>
              </a:spcBef>
              <a:buSzPct val="78571"/>
              <a:buNone/>
              <a:defRPr sz="1400"/>
            </a:lvl7pPr>
            <a:lvl8pPr lvl="7" indent="0">
              <a:spcBef>
                <a:spcPts val="0"/>
              </a:spcBef>
              <a:buSzPct val="78571"/>
              <a:buNone/>
              <a:defRPr sz="1400"/>
            </a:lvl8pPr>
            <a:lvl9pPr lvl="8" indent="0">
              <a:spcBef>
                <a:spcPts val="0"/>
              </a:spcBef>
              <a:buSzPct val="78571"/>
              <a:buNone/>
              <a:defRPr sz="14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628650" y="1369218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t" anchorCtr="0"/>
          <a:lstStyle>
            <a:lvl1pPr marL="177800" marR="0" lvl="0" indent="-38100" algn="l" rtl="0">
              <a:lnSpc>
                <a:spcPct val="90000"/>
              </a:lnSpc>
              <a:spcBef>
                <a:spcPts val="800"/>
              </a:spcBef>
              <a:buClr>
                <a:schemeClr val="dk1"/>
              </a:buClr>
              <a:buSzPct val="1000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20700" marR="0" lvl="1" indent="-635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63600" marR="0" lvl="2" indent="-762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206500" marR="0" lvl="3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549400" marR="0" lvl="4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892300" marR="0" lvl="5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235200" marR="0" lvl="6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578100" marR="0" lvl="7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921000" marR="0" lvl="8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SzPct val="122222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l" rtl="0">
              <a:spcBef>
                <a:spcPts val="0"/>
              </a:spcBef>
              <a:buSzPct val="78571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l" rtl="0">
              <a:spcBef>
                <a:spcPts val="0"/>
              </a:spcBef>
              <a:buSzPct val="78571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l" rtl="0">
              <a:spcBef>
                <a:spcPts val="0"/>
              </a:spcBef>
              <a:buSzPct val="78571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l" rtl="0">
              <a:spcBef>
                <a:spcPts val="0"/>
              </a:spcBef>
              <a:buSzPct val="78571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l" rtl="0">
              <a:spcBef>
                <a:spcPts val="0"/>
              </a:spcBef>
              <a:buSzPct val="78571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l" rtl="0">
              <a:spcBef>
                <a:spcPts val="0"/>
              </a:spcBef>
              <a:buSzPct val="78571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l" rtl="0">
              <a:spcBef>
                <a:spcPts val="0"/>
              </a:spcBef>
              <a:buSzPct val="78571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l" rtl="0">
              <a:spcBef>
                <a:spcPts val="0"/>
              </a:spcBef>
              <a:buSzPct val="78571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ctr" rtl="0">
              <a:spcBef>
                <a:spcPts val="0"/>
              </a:spcBef>
              <a:buSzPct val="122222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l" rtl="0">
              <a:spcBef>
                <a:spcPts val="0"/>
              </a:spcBef>
              <a:buSzPct val="78571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l" rtl="0">
              <a:spcBef>
                <a:spcPts val="0"/>
              </a:spcBef>
              <a:buSzPct val="78571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l" rtl="0">
              <a:spcBef>
                <a:spcPts val="0"/>
              </a:spcBef>
              <a:buSzPct val="78571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l" rtl="0">
              <a:spcBef>
                <a:spcPts val="0"/>
              </a:spcBef>
              <a:buSzPct val="78571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l" rtl="0">
              <a:spcBef>
                <a:spcPts val="0"/>
              </a:spcBef>
              <a:buSzPct val="78571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400" marR="0" lvl="6" indent="0" algn="l" rtl="0">
              <a:spcBef>
                <a:spcPts val="0"/>
              </a:spcBef>
              <a:buSzPct val="78571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300" marR="0" lvl="7" indent="0" algn="l" rtl="0">
              <a:spcBef>
                <a:spcPts val="0"/>
              </a:spcBef>
              <a:buSzPct val="78571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200" marR="0" lvl="8" indent="0" algn="l" rtl="0">
              <a:spcBef>
                <a:spcPts val="0"/>
              </a:spcBef>
              <a:buSzPct val="78571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zh-TW"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zh-TW" sz="9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Shape 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5237" y="2994862"/>
            <a:ext cx="1057275" cy="122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Shape 9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9850" y="647173"/>
            <a:ext cx="2358624" cy="2659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Shape 92" descr="6aa3df83gw1efpne8q6e5j20zg0l9gus.jpg"/>
          <p:cNvPicPr preferRelativeResize="0"/>
          <p:nvPr/>
        </p:nvPicPr>
        <p:blipFill>
          <a:blip r:embed="rId5" cstate="email">
            <a:alphaModFix amt="58000"/>
          </a:blip>
          <a:stretch>
            <a:fillRect/>
          </a:stretch>
        </p:blipFill>
        <p:spPr>
          <a:xfrm flipH="1">
            <a:off x="564750" y="0"/>
            <a:ext cx="857924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Shape 93"/>
          <p:cNvSpPr txBox="1">
            <a:spLocks noGrp="1"/>
          </p:cNvSpPr>
          <p:nvPr>
            <p:ph type="subTitle" idx="1"/>
          </p:nvPr>
        </p:nvSpPr>
        <p:spPr>
          <a:xfrm>
            <a:off x="0" y="2727475"/>
            <a:ext cx="9144000" cy="1968600"/>
          </a:xfrm>
          <a:prstGeom prst="rect">
            <a:avLst/>
          </a:prstGeom>
        </p:spPr>
        <p:txBody>
          <a:bodyPr lIns="68575" tIns="68575" rIns="68575" bIns="685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b="1" dirty="0">
                <a:latin typeface="DFKai-SB"/>
                <a:ea typeface="DFKai-SB"/>
                <a:cs typeface="DFKai-SB"/>
                <a:sym typeface="DFKai-SB"/>
              </a:rPr>
              <a:t>組員：11209郭子筠</a:t>
            </a:r>
          </a:p>
          <a:p>
            <a:pPr lvl="0">
              <a:spcBef>
                <a:spcPts val="0"/>
              </a:spcBef>
              <a:buNone/>
            </a:pPr>
            <a:r>
              <a:rPr lang="zh-TW" b="1" dirty="0">
                <a:latin typeface="DFKai-SB"/>
                <a:ea typeface="DFKai-SB"/>
                <a:cs typeface="DFKai-SB"/>
                <a:sym typeface="DFKai-SB"/>
              </a:rPr>
              <a:t>      11210陳子寧</a:t>
            </a:r>
          </a:p>
          <a:p>
            <a:pPr lvl="0">
              <a:spcBef>
                <a:spcPts val="0"/>
              </a:spcBef>
              <a:buNone/>
            </a:pPr>
            <a:r>
              <a:rPr lang="zh-TW" b="1" dirty="0">
                <a:latin typeface="DFKai-SB"/>
                <a:ea typeface="DFKai-SB"/>
                <a:cs typeface="DFKai-SB"/>
                <a:sym typeface="DFKai-SB"/>
              </a:rPr>
              <a:t>　　　11211陳心語</a:t>
            </a:r>
          </a:p>
          <a:p>
            <a:pPr lvl="0">
              <a:spcBef>
                <a:spcPts val="0"/>
              </a:spcBef>
              <a:buNone/>
            </a:pPr>
            <a:r>
              <a:rPr lang="zh-TW" b="1" dirty="0">
                <a:latin typeface="DFKai-SB"/>
                <a:ea typeface="DFKai-SB"/>
                <a:cs typeface="DFKai-SB"/>
                <a:sym typeface="DFKai-SB"/>
              </a:rPr>
              <a:t>　　　11216鄭捷方</a:t>
            </a:r>
          </a:p>
          <a:p>
            <a:pPr lvl="0">
              <a:spcBef>
                <a:spcPts val="0"/>
              </a:spcBef>
              <a:buNone/>
            </a:pPr>
            <a:r>
              <a:rPr lang="zh-TW" b="1" dirty="0">
                <a:latin typeface="DFKai-SB"/>
                <a:ea typeface="DFKai-SB"/>
                <a:cs typeface="DFKai-SB"/>
                <a:sym typeface="DFKai-SB"/>
              </a:rPr>
              <a:t>指導老師；朱志謀、林秀梅</a:t>
            </a:r>
          </a:p>
          <a:p>
            <a:pPr lvl="0" algn="l">
              <a:spcBef>
                <a:spcPts val="0"/>
              </a:spcBef>
              <a:buNone/>
            </a:pPr>
            <a:endParaRPr dirty="0"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94" name="Shape 94"/>
          <p:cNvSpPr txBox="1">
            <a:spLocks noGrp="1"/>
          </p:cNvSpPr>
          <p:nvPr>
            <p:ph type="ctrTitle"/>
          </p:nvPr>
        </p:nvSpPr>
        <p:spPr>
          <a:xfrm>
            <a:off x="0" y="936775"/>
            <a:ext cx="9144000" cy="1790700"/>
          </a:xfrm>
          <a:prstGeom prst="rect">
            <a:avLst/>
          </a:prstGeom>
        </p:spPr>
        <p:txBody>
          <a:bodyPr lIns="68575" tIns="68575" rIns="68575" bIns="6857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b="1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探討北管的變遷 </a:t>
            </a:r>
          </a:p>
          <a:p>
            <a:pPr lvl="0" algn="l">
              <a:spcBef>
                <a:spcPts val="0"/>
              </a:spcBef>
              <a:buNone/>
            </a:pPr>
            <a:r>
              <a:rPr lang="zh-TW" sz="3600" b="1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</a:t>
            </a:r>
            <a:r>
              <a:rPr lang="zh-TW" sz="2400" b="1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──</a:t>
            </a:r>
            <a:r>
              <a:rPr lang="zh-TW" sz="3600" b="1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以宜蘭漢陽北管樂團為例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Shape 151" descr="圖片2.png"/>
          <p:cNvPicPr preferRelativeResize="0"/>
          <p:nvPr/>
        </p:nvPicPr>
        <p:blipFill rotWithShape="1">
          <a:blip r:embed="rId3" cstate="email">
            <a:alphaModFix/>
          </a:blip>
          <a:srcRect/>
          <a:stretch/>
        </p:blipFill>
        <p:spPr>
          <a:xfrm>
            <a:off x="138750" y="-93124"/>
            <a:ext cx="5447273" cy="170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Shape 152" descr="擷取.PNG"/>
          <p:cNvPicPr preferRelativeResize="0"/>
          <p:nvPr/>
        </p:nvPicPr>
        <p:blipFill rotWithShape="1">
          <a:blip r:embed="rId4" cstate="email">
            <a:alphaModFix/>
          </a:blip>
          <a:srcRect/>
          <a:stretch/>
        </p:blipFill>
        <p:spPr>
          <a:xfrm>
            <a:off x="138750" y="1387100"/>
            <a:ext cx="4214875" cy="201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Shape 153" descr="台灣戲劇館-正門.jpg"/>
          <p:cNvPicPr preferRelativeResize="0"/>
          <p:nvPr/>
        </p:nvPicPr>
        <p:blipFill rotWithShape="1">
          <a:blip r:embed="rId5" cstate="email">
            <a:alphaModFix/>
          </a:blip>
          <a:srcRect/>
          <a:stretch/>
        </p:blipFill>
        <p:spPr>
          <a:xfrm>
            <a:off x="2358224" y="2856674"/>
            <a:ext cx="3580524" cy="2071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Shape 154" descr="P_20170227_143356.jpg"/>
          <p:cNvPicPr preferRelativeResize="0"/>
          <p:nvPr/>
        </p:nvPicPr>
        <p:blipFill>
          <a:blip r:embed="rId6" cstate="email">
            <a:alphaModFix/>
          </a:blip>
          <a:stretch>
            <a:fillRect/>
          </a:stretch>
        </p:blipFill>
        <p:spPr>
          <a:xfrm>
            <a:off x="5435749" y="1206125"/>
            <a:ext cx="3420175" cy="2565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Shape 159" descr="_DSC9340.jpg"/>
          <p:cNvPicPr preferRelativeResize="0"/>
          <p:nvPr/>
        </p:nvPicPr>
        <p:blipFill rotWithShape="1">
          <a:blip r:embed="rId3" cstate="email">
            <a:alphaModFix/>
          </a:blip>
          <a:srcRect/>
          <a:stretch/>
        </p:blipFill>
        <p:spPr>
          <a:xfrm>
            <a:off x="1000100" y="785800"/>
            <a:ext cx="3818552" cy="2381775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Shape 160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906000"/>
          </a:xfrm>
          <a:prstGeom prst="rect">
            <a:avLst/>
          </a:prstGeom>
        </p:spPr>
        <p:txBody>
          <a:bodyPr lIns="68575" tIns="68575" rIns="68575" bIns="6857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  </a:t>
            </a:r>
            <a:r>
              <a:rPr lang="zh-TW" b="1">
                <a:latin typeface="DFKai-SB"/>
                <a:ea typeface="DFKai-SB"/>
                <a:cs typeface="DFKai-SB"/>
                <a:sym typeface="DFKai-SB"/>
              </a:rPr>
              <a:t>台灣戲劇館</a:t>
            </a:r>
          </a:p>
        </p:txBody>
      </p:sp>
      <p:pic>
        <p:nvPicPr>
          <p:cNvPr id="162" name="Shape 162" descr="1345_15993_1314179220.jpg"/>
          <p:cNvPicPr preferRelativeResize="0"/>
          <p:nvPr/>
        </p:nvPicPr>
        <p:blipFill rotWithShape="1">
          <a:blip r:embed="rId4" cstate="email">
            <a:alphaModFix/>
          </a:blip>
          <a:srcRect/>
          <a:stretch/>
        </p:blipFill>
        <p:spPr>
          <a:xfrm>
            <a:off x="1848425" y="2761699"/>
            <a:ext cx="4181675" cy="222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Shape 163" descr="pic_b.jpg"/>
          <p:cNvPicPr preferRelativeResize="0"/>
          <p:nvPr/>
        </p:nvPicPr>
        <p:blipFill>
          <a:blip r:embed="rId5" cstate="email">
            <a:alphaModFix/>
          </a:blip>
          <a:stretch>
            <a:fillRect/>
          </a:stretch>
        </p:blipFill>
        <p:spPr>
          <a:xfrm>
            <a:off x="6030100" y="2155300"/>
            <a:ext cx="2912750" cy="2184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Shape 168" descr="P_20170227_143433.jpg"/>
          <p:cNvPicPr preferRelativeResize="0"/>
          <p:nvPr/>
        </p:nvPicPr>
        <p:blipFill>
          <a:blip r:embed="rId3" cstate="email">
            <a:alphaModFix/>
          </a:blip>
          <a:stretch>
            <a:fillRect/>
          </a:stretch>
        </p:blipFill>
        <p:spPr>
          <a:xfrm>
            <a:off x="5146750" y="2147974"/>
            <a:ext cx="3642501" cy="2731875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Shape 169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913200"/>
          </a:xfrm>
          <a:prstGeom prst="rect">
            <a:avLst/>
          </a:prstGeom>
        </p:spPr>
        <p:txBody>
          <a:bodyPr lIns="68575" tIns="68575" rIns="68575" bIns="6857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  </a:t>
            </a:r>
            <a:r>
              <a:rPr lang="zh-TW" b="1">
                <a:latin typeface="DFKai-SB"/>
                <a:ea typeface="DFKai-SB"/>
                <a:cs typeface="DFKai-SB"/>
                <a:sym typeface="DFKai-SB"/>
              </a:rPr>
              <a:t>漢陽北管樂團</a:t>
            </a:r>
          </a:p>
        </p:txBody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311700" y="913200"/>
            <a:ext cx="8520600" cy="3626700"/>
          </a:xfrm>
          <a:prstGeom prst="rect">
            <a:avLst/>
          </a:prstGeom>
        </p:spPr>
        <p:txBody>
          <a:bodyPr lIns="68575" tIns="68575" rIns="68575" bIns="6857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  <a:buFont typeface="DFKai-SB"/>
            </a:pPr>
            <a:r>
              <a:rPr lang="zh-TW" b="1">
                <a:latin typeface="DFKai-SB"/>
                <a:ea typeface="DFKai-SB"/>
                <a:cs typeface="DFKai-SB"/>
                <a:sym typeface="DFKai-SB"/>
              </a:rPr>
              <a:t>土地公誕辰</a:t>
            </a:r>
          </a:p>
          <a:p>
            <a:pPr marL="457200" lvl="0" indent="-228600">
              <a:spcBef>
                <a:spcPts val="0"/>
              </a:spcBef>
              <a:buFont typeface="DFKai-SB"/>
            </a:pPr>
            <a:r>
              <a:rPr lang="zh-TW" b="1">
                <a:latin typeface="DFKai-SB"/>
                <a:ea typeface="DFKai-SB"/>
                <a:cs typeface="DFKai-SB"/>
                <a:sym typeface="DFKai-SB"/>
              </a:rPr>
              <a:t>演出戰瓦崗</a:t>
            </a:r>
          </a:p>
        </p:txBody>
      </p:sp>
      <p:pic>
        <p:nvPicPr>
          <p:cNvPr id="171" name="Shape 171" descr="P_20170227_134941.jpg"/>
          <p:cNvPicPr preferRelativeResize="0"/>
          <p:nvPr/>
        </p:nvPicPr>
        <p:blipFill>
          <a:blip r:embed="rId4" cstate="email">
            <a:alphaModFix/>
          </a:blip>
          <a:stretch>
            <a:fillRect/>
          </a:stretch>
        </p:blipFill>
        <p:spPr>
          <a:xfrm>
            <a:off x="3203349" y="338500"/>
            <a:ext cx="3174901" cy="2381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Shape 172" descr="P_20170227_135054.jpg"/>
          <p:cNvPicPr preferRelativeResize="0"/>
          <p:nvPr/>
        </p:nvPicPr>
        <p:blipFill>
          <a:blip r:embed="rId5" cstate="email">
            <a:alphaModFix/>
          </a:blip>
          <a:stretch>
            <a:fillRect/>
          </a:stretch>
        </p:blipFill>
        <p:spPr>
          <a:xfrm>
            <a:off x="441600" y="2147975"/>
            <a:ext cx="3458247" cy="2593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913200"/>
          </a:xfrm>
          <a:prstGeom prst="rect">
            <a:avLst/>
          </a:prstGeom>
        </p:spPr>
        <p:txBody>
          <a:bodyPr lIns="68575" tIns="68575" rIns="68575" bIns="6857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  </a:t>
            </a:r>
            <a:r>
              <a:rPr lang="zh-TW" b="1">
                <a:latin typeface="DFKai-SB"/>
                <a:ea typeface="DFKai-SB"/>
                <a:cs typeface="DFKai-SB"/>
                <a:sym typeface="DFKai-SB"/>
              </a:rPr>
              <a:t>訪談紀錄</a:t>
            </a:r>
          </a:p>
        </p:txBody>
      </p:sp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437175" y="879550"/>
            <a:ext cx="5068200" cy="3957000"/>
          </a:xfrm>
          <a:prstGeom prst="rect">
            <a:avLst/>
          </a:prstGeom>
          <a:ln>
            <a:noFill/>
          </a:ln>
        </p:spPr>
        <p:txBody>
          <a:bodyPr lIns="68575" tIns="68575" rIns="68575" bIns="6857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zh-TW" sz="2400" b="1">
                <a:latin typeface="DFKai-SB"/>
                <a:ea typeface="DFKai-SB"/>
                <a:cs typeface="DFKai-SB"/>
                <a:sym typeface="DFKai-SB"/>
              </a:rPr>
              <a:t>莊進才老師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zh-TW" b="1">
                <a:latin typeface="DFKai-SB"/>
                <a:ea typeface="DFKai-SB"/>
                <a:cs typeface="DFKai-SB"/>
                <a:sym typeface="DFKai-SB"/>
              </a:rPr>
              <a:t>  國立台北藝術大學傳統音樂系兼教授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zh-TW" b="1">
                <a:latin typeface="DFKai-SB"/>
                <a:ea typeface="DFKai-SB"/>
                <a:cs typeface="DFKai-SB"/>
                <a:sym typeface="DFKai-SB"/>
              </a:rPr>
              <a:t>曾獲</a:t>
            </a:r>
            <a:r>
              <a:rPr lang="zh-TW">
                <a:latin typeface="DFKai-SB"/>
                <a:ea typeface="DFKai-SB"/>
                <a:cs typeface="DFKai-SB"/>
                <a:sym typeface="DFKai-SB"/>
              </a:rPr>
              <a:t>──</a:t>
            </a:r>
          </a:p>
          <a:p>
            <a:pPr marL="457200" lvl="0" indent="-228600" rtl="0">
              <a:lnSpc>
                <a:spcPct val="115000"/>
              </a:lnSpc>
              <a:spcBef>
                <a:spcPts val="0"/>
              </a:spcBef>
              <a:buFont typeface="DFKai-SB"/>
            </a:pPr>
            <a:r>
              <a:rPr lang="zh-TW" b="1">
                <a:latin typeface="DFKai-SB"/>
                <a:ea typeface="DFKai-SB"/>
                <a:cs typeface="DFKai-SB"/>
                <a:sym typeface="DFKai-SB"/>
              </a:rPr>
              <a:t>教育部民族傳統音樂【薪傳獎】</a:t>
            </a:r>
          </a:p>
          <a:p>
            <a:pPr marL="457200" lvl="0" indent="-228600" rtl="0">
              <a:lnSpc>
                <a:spcPct val="115000"/>
              </a:lnSpc>
              <a:spcBef>
                <a:spcPts val="0"/>
              </a:spcBef>
              <a:buFont typeface="DFKai-SB"/>
            </a:pPr>
            <a:r>
              <a:rPr lang="zh-TW" b="1">
                <a:latin typeface="DFKai-SB"/>
                <a:ea typeface="DFKai-SB"/>
                <a:cs typeface="DFKai-SB"/>
                <a:sym typeface="DFKai-SB"/>
              </a:rPr>
              <a:t>【文化部-指定傳統藝術保存團體】</a:t>
            </a:r>
          </a:p>
          <a:p>
            <a:pPr marL="457200" lvl="0" indent="-228600" rtl="0">
              <a:lnSpc>
                <a:spcPct val="115000"/>
              </a:lnSpc>
              <a:spcBef>
                <a:spcPts val="0"/>
              </a:spcBef>
              <a:buFont typeface="DFKai-SB"/>
            </a:pPr>
            <a:r>
              <a:rPr lang="zh-TW" b="1">
                <a:latin typeface="DFKai-SB"/>
                <a:ea typeface="DFKai-SB"/>
                <a:cs typeface="DFKai-SB"/>
                <a:sym typeface="DFKai-SB"/>
              </a:rPr>
              <a:t>【全球華人傳統民俗音樂薪傳獎】</a:t>
            </a:r>
          </a:p>
          <a:p>
            <a:pPr marL="457200" lvl="0" indent="-228600" rtl="0">
              <a:lnSpc>
                <a:spcPct val="115000"/>
              </a:lnSpc>
              <a:spcBef>
                <a:spcPts val="0"/>
              </a:spcBef>
              <a:buFont typeface="DFKai-SB"/>
            </a:pPr>
            <a:r>
              <a:rPr lang="zh-TW" b="1">
                <a:latin typeface="DFKai-SB"/>
                <a:ea typeface="DFKai-SB"/>
                <a:cs typeface="DFKai-SB"/>
                <a:sym typeface="DFKai-SB"/>
              </a:rPr>
              <a:t>宜蘭縣第四屆【文化獎】</a:t>
            </a:r>
          </a:p>
          <a:p>
            <a:pPr marL="457200" lvl="0" indent="-228600" rtl="0">
              <a:lnSpc>
                <a:spcPct val="115000"/>
              </a:lnSpc>
              <a:spcBef>
                <a:spcPts val="0"/>
              </a:spcBef>
              <a:buFont typeface="DFKai-SB"/>
            </a:pPr>
            <a:r>
              <a:rPr lang="zh-TW" b="1">
                <a:latin typeface="DFKai-SB"/>
                <a:ea typeface="DFKai-SB"/>
                <a:cs typeface="DFKai-SB"/>
                <a:sym typeface="DFKai-SB"/>
              </a:rPr>
              <a:t>第十九屆【國家文藝獎】</a:t>
            </a:r>
          </a:p>
        </p:txBody>
      </p:sp>
      <p:pic>
        <p:nvPicPr>
          <p:cNvPr id="179" name="Shape 179" descr="P_20170227_135044.jpg"/>
          <p:cNvPicPr preferRelativeResize="0"/>
          <p:nvPr/>
        </p:nvPicPr>
        <p:blipFill rotWithShape="1">
          <a:blip r:embed="rId3" cstate="email">
            <a:alphaModFix/>
          </a:blip>
          <a:srcRect/>
          <a:stretch/>
        </p:blipFill>
        <p:spPr>
          <a:xfrm>
            <a:off x="5566999" y="1072425"/>
            <a:ext cx="3060152" cy="3571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311700" y="908475"/>
            <a:ext cx="8451900" cy="3612600"/>
          </a:xfrm>
          <a:prstGeom prst="rect">
            <a:avLst/>
          </a:prstGeom>
        </p:spPr>
        <p:txBody>
          <a:bodyPr lIns="68575" tIns="68575" rIns="68575" bIns="6857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zh-TW" b="1">
                <a:latin typeface="DFKai-SB"/>
                <a:ea typeface="DFKai-SB"/>
                <a:cs typeface="DFKai-SB"/>
                <a:sym typeface="DFKai-SB"/>
              </a:rPr>
              <a:t>問題一、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zh-TW" b="1">
                <a:latin typeface="DFKai-SB"/>
                <a:ea typeface="DFKai-SB"/>
                <a:cs typeface="DFKai-SB"/>
                <a:sym typeface="DFKai-SB"/>
              </a:rPr>
              <a:t>何時接觸了北管音樂?又是什麼契機吸引了您?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zh-TW" u="sng">
                <a:latin typeface="Microsoft JhengHei"/>
                <a:ea typeface="Microsoft JhengHei"/>
                <a:cs typeface="Microsoft JhengHei"/>
                <a:sym typeface="Microsoft JhengHei"/>
              </a:rPr>
              <a:t>莊進才</a:t>
            </a: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老師自十三歲起隨父親在劇團見習跑龍套，十五歲深入幕後，十六歲便擔任控制全場節奏的鼓手。</a:t>
            </a:r>
          </a:p>
          <a:p>
            <a:pPr marL="0" lvl="0" indent="-6985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52380"/>
              <a:buFont typeface="Arial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服完兵役，也陸續在彈撥等各分部演奏五十餘年時間，並身兼團長要職長達三十年。現今身為北藝大榮譽教授的他，高齡84歲的老師有挑起鼓手的重擔，將北管之美傳承下去。並希望能有新一代力量重揚北管昔日盛況</a:t>
            </a:r>
            <a:r>
              <a:rPr lang="zh-TW" sz="1200"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311700" y="917125"/>
            <a:ext cx="8520600" cy="3667200"/>
          </a:xfrm>
          <a:prstGeom prst="rect">
            <a:avLst/>
          </a:prstGeom>
        </p:spPr>
        <p:txBody>
          <a:bodyPr lIns="68575" tIns="68575" rIns="68575" bIns="68575" anchor="t" anchorCtr="0">
            <a:noAutofit/>
          </a:bodyPr>
          <a:lstStyle/>
          <a:p>
            <a:pPr marL="0" lvl="0" indent="-6985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zh-TW" sz="2400" b="1">
                <a:latin typeface="DFKai-SB"/>
                <a:ea typeface="DFKai-SB"/>
                <a:cs typeface="DFKai-SB"/>
                <a:sym typeface="DFKai-SB"/>
              </a:rPr>
              <a:t>問題二、</a:t>
            </a:r>
          </a:p>
          <a:p>
            <a:pPr marL="0" lvl="0" indent="-6985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zh-TW" sz="2400" b="1">
                <a:latin typeface="DFKai-SB"/>
                <a:ea typeface="DFKai-SB"/>
                <a:cs typeface="DFKai-SB"/>
                <a:sym typeface="DFKai-SB"/>
              </a:rPr>
              <a:t>當年北管盛況和現今有何差異?</a:t>
            </a:r>
          </a:p>
          <a:p>
            <a:pPr marL="0" lvl="0" indent="-6985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52380"/>
              <a:buFont typeface="Arial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當年的劇團皆是一、二百個成員組成。佳節喜慶，廟宇前總少不了北管樂聲；現今政府補助經費短缺，且薪資微薄，無法靠此維生，數量便減少了。如今大多只在神明誕辰與送葬隊伍能聞其聲。而由老師所帶領的漢陽北管劇團便是當今仍具戲、樂二家的少數劇團。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311700" y="911900"/>
            <a:ext cx="8520600" cy="3657000"/>
          </a:xfrm>
          <a:prstGeom prst="rect">
            <a:avLst/>
          </a:prstGeom>
        </p:spPr>
        <p:txBody>
          <a:bodyPr lIns="68575" tIns="68575" rIns="68575" bIns="68575" anchor="t" anchorCtr="0">
            <a:noAutofit/>
          </a:bodyPr>
          <a:lstStyle/>
          <a:p>
            <a:pPr marL="0" lvl="0" indent="-6985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zh-TW" sz="2400" b="1">
                <a:latin typeface="DFKai-SB"/>
                <a:ea typeface="DFKai-SB"/>
                <a:cs typeface="DFKai-SB"/>
                <a:sym typeface="DFKai-SB"/>
              </a:rPr>
              <a:t>問題三、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zh-TW" sz="2400" b="1">
                <a:latin typeface="DFKai-SB"/>
                <a:ea typeface="DFKai-SB"/>
                <a:cs typeface="DFKai-SB"/>
                <a:sym typeface="DFKai-SB"/>
              </a:rPr>
              <a:t>無論今昔，音樂在人們生活中佔了極大一部份，您認為</a:t>
            </a:r>
          </a:p>
          <a:p>
            <a:pPr marL="0" lvl="0" indent="-6985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zh-TW" sz="2400" b="1">
                <a:latin typeface="DFKai-SB"/>
                <a:ea typeface="DFKai-SB"/>
                <a:cs typeface="DFKai-SB"/>
                <a:sym typeface="DFKai-SB"/>
              </a:rPr>
              <a:t>北管可以如何傳承?</a:t>
            </a:r>
          </a:p>
          <a:p>
            <a:pPr marL="0" lvl="0" indent="-6985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52380"/>
              <a:buFont typeface="Arial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北管已不可能如以往興盛了，基於政府資金稀少且新人數量不敵當年，學習的人數自然銳減。身為臺北藝術大學教授，雖然苦於經費不足，門下學生們也不乏願意投身傳承行列的莘莘學子，願意為傳統文化盡一分心力，為傳統藝術開拓。</a:t>
            </a:r>
          </a:p>
          <a:p>
            <a:pPr marL="0" lvl="0" indent="-6985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52380"/>
              <a:buFont typeface="Arial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「而遵循傳統，才視為傳統藝術保存。」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311700" y="981696"/>
            <a:ext cx="8520600" cy="3651900"/>
          </a:xfrm>
          <a:prstGeom prst="rect">
            <a:avLst/>
          </a:prstGeom>
        </p:spPr>
        <p:txBody>
          <a:bodyPr lIns="68575" tIns="68575" rIns="68575" bIns="6857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zh-TW" sz="2400" b="1">
                <a:latin typeface="DFKai-SB"/>
                <a:ea typeface="DFKai-SB"/>
                <a:cs typeface="DFKai-SB"/>
                <a:sym typeface="DFKai-SB"/>
              </a:rPr>
              <a:t>問題四、</a:t>
            </a:r>
          </a:p>
          <a:p>
            <a:pPr marL="0" lvl="0" indent="-6985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zh-TW" sz="2400" b="1">
                <a:latin typeface="DFKai-SB"/>
                <a:ea typeface="DFKai-SB"/>
                <a:cs typeface="DFKai-SB"/>
                <a:sym typeface="DFKai-SB"/>
              </a:rPr>
              <a:t>現在學習演戲的學生是否較演奏的學生少？</a:t>
            </a:r>
            <a:r>
              <a:rPr lang="zh-TW" sz="1800" b="1">
                <a:latin typeface="DFKai-SB"/>
                <a:ea typeface="DFKai-SB"/>
                <a:cs typeface="DFKai-SB"/>
                <a:sym typeface="DFKai-SB"/>
              </a:rPr>
              <a:t>（文化部網站）</a:t>
            </a:r>
          </a:p>
          <a:p>
            <a:pPr marL="0" lvl="0" indent="-6985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52380"/>
              <a:buFont typeface="Arial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未必。學生都一同學習，演出時也都是缺一不可。不論曲調、身段、唱腔以及猶如靈魂般的北管樂聲，好戲曲也因此產生，因此在學習上演奏演戲是並重的。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906000"/>
          </a:xfrm>
          <a:prstGeom prst="rect">
            <a:avLst/>
          </a:prstGeom>
        </p:spPr>
        <p:txBody>
          <a:bodyPr lIns="68575" tIns="68575" rIns="68575" bIns="6857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b="1">
                <a:latin typeface="DFKai-SB"/>
                <a:ea typeface="DFKai-SB"/>
                <a:cs typeface="DFKai-SB"/>
                <a:sym typeface="DFKai-SB"/>
              </a:rPr>
              <a:t>  心得</a:t>
            </a:r>
          </a:p>
        </p:txBody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311700" y="906000"/>
            <a:ext cx="8520600" cy="3663000"/>
          </a:xfrm>
          <a:prstGeom prst="rect">
            <a:avLst/>
          </a:prstGeom>
        </p:spPr>
        <p:txBody>
          <a:bodyPr lIns="68575" tIns="68575" rIns="68575" bIns="6857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zh-TW" dirty="0"/>
              <a:t>北管其實一直都穿梭於我們的生活中，只是我們未曾察覺</a:t>
            </a:r>
            <a:r>
              <a:rPr lang="zh-TW" dirty="0" smtClean="0"/>
              <a:t>。</a:t>
            </a:r>
            <a:endParaRPr dirty="0"/>
          </a:p>
          <a:p>
            <a:pPr marL="457200" lvl="0" indent="-228600" rtl="0">
              <a:spcBef>
                <a:spcPts val="0"/>
              </a:spcBef>
            </a:pPr>
            <a:r>
              <a:rPr lang="zh-TW" dirty="0"/>
              <a:t>演奏北管的老師們，大多將一生奉獻給它</a:t>
            </a:r>
            <a:r>
              <a:rPr lang="zh-TW" dirty="0" smtClean="0"/>
              <a:t>。</a:t>
            </a:r>
            <a:endParaRPr dirty="0"/>
          </a:p>
          <a:p>
            <a:pPr marL="457200" lvl="0" indent="-228600" rtl="0">
              <a:spcBef>
                <a:spcPts val="0"/>
              </a:spcBef>
            </a:pPr>
            <a:r>
              <a:rPr lang="zh-TW" dirty="0"/>
              <a:t>大眾對北管並不熟悉，卻有一群人將它視為日常</a:t>
            </a:r>
            <a:r>
              <a:rPr lang="zh-TW" dirty="0" smtClean="0"/>
              <a:t>。</a:t>
            </a:r>
            <a:endParaRPr dirty="0"/>
          </a:p>
          <a:p>
            <a:pPr marL="457200" lvl="0" indent="-228600" rtl="0">
              <a:spcBef>
                <a:spcPts val="0"/>
              </a:spcBef>
            </a:pPr>
            <a:r>
              <a:rPr lang="zh-TW" dirty="0"/>
              <a:t>願北管能在老一輩的人們心中長存，同時能夠走進年輕人的心裡。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913200"/>
          </a:xfrm>
          <a:prstGeom prst="rect">
            <a:avLst/>
          </a:prstGeom>
        </p:spPr>
        <p:txBody>
          <a:bodyPr lIns="68575" tIns="68575" rIns="68575" bIns="6857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  </a:t>
            </a:r>
            <a:r>
              <a:rPr lang="zh-TW" b="1">
                <a:latin typeface="DFKai-SB"/>
                <a:ea typeface="DFKai-SB"/>
                <a:cs typeface="DFKai-SB"/>
                <a:sym typeface="DFKai-SB"/>
              </a:rPr>
              <a:t>資料及文獻來源</a:t>
            </a:r>
          </a:p>
        </p:txBody>
      </p:sp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311700" y="913200"/>
            <a:ext cx="8520600" cy="3655800"/>
          </a:xfrm>
          <a:prstGeom prst="rect">
            <a:avLst/>
          </a:prstGeom>
        </p:spPr>
        <p:txBody>
          <a:bodyPr lIns="68575" tIns="68575" rIns="68575" bIns="6857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zh-TW" sz="2400">
                <a:latin typeface="DFKai-SB"/>
                <a:ea typeface="DFKai-SB"/>
                <a:cs typeface="DFKai-SB"/>
                <a:sym typeface="DFKai-SB"/>
              </a:rPr>
              <a:t>文化部文化資產局網站</a:t>
            </a:r>
          </a:p>
          <a:p>
            <a:pPr marL="0" lvl="0" indent="-6985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zh-TW" sz="2400">
                <a:latin typeface="DFKai-SB"/>
                <a:ea typeface="DFKai-SB"/>
                <a:cs typeface="DFKai-SB"/>
                <a:sym typeface="DFKai-SB"/>
              </a:rPr>
              <a:t>莊進才老師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98500"/>
          </a:xfrm>
          <a:prstGeom prst="rect">
            <a:avLst/>
          </a:prstGeom>
        </p:spPr>
        <p:txBody>
          <a:bodyPr lIns="68575" tIns="68575" rIns="68575" bIns="6857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b="1">
                <a:latin typeface="DFKai-SB"/>
                <a:ea typeface="DFKai-SB"/>
                <a:cs typeface="DFKai-SB"/>
                <a:sym typeface="DFKai-SB"/>
              </a:rPr>
              <a:t>  動機</a:t>
            </a:r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250500" y="898500"/>
            <a:ext cx="8643000" cy="4245000"/>
          </a:xfrm>
          <a:prstGeom prst="rect">
            <a:avLst/>
          </a:prstGeom>
        </p:spPr>
        <p:txBody>
          <a:bodyPr lIns="68575" tIns="68575" rIns="68575" bIns="6857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zh-TW" b="1">
                <a:latin typeface="DFKai-SB"/>
                <a:ea typeface="DFKai-SB"/>
                <a:cs typeface="DFKai-SB"/>
                <a:sym typeface="DFKai-SB"/>
              </a:rPr>
              <a:t>四個組員皆與音樂有密切接觸及興趣，更有兩人學習國樂。</a:t>
            </a:r>
          </a:p>
          <a:p>
            <a:pPr marL="457200" lvl="0" indent="-228600" rtl="0">
              <a:lnSpc>
                <a:spcPct val="115000"/>
              </a:lnSpc>
              <a:spcBef>
                <a:spcPts val="0"/>
              </a:spcBef>
              <a:buFont typeface="DFKai-SB"/>
            </a:pPr>
            <a:r>
              <a:rPr lang="zh-TW" b="1">
                <a:latin typeface="DFKai-SB"/>
                <a:ea typeface="DFKai-SB"/>
                <a:cs typeface="DFKai-SB"/>
                <a:sym typeface="DFKai-SB"/>
              </a:rPr>
              <a:t>西洋樂器、協奏曲、管弦樂得以被稱為「精緻文化」，早早進入台灣的北管卻日漸沒落。</a:t>
            </a:r>
          </a:p>
          <a:p>
            <a:pPr marL="457200" lvl="0" indent="-228600" rtl="0">
              <a:lnSpc>
                <a:spcPct val="115000"/>
              </a:lnSpc>
              <a:spcBef>
                <a:spcPts val="0"/>
              </a:spcBef>
              <a:buFont typeface="DFKai-SB"/>
            </a:pPr>
            <a:r>
              <a:rPr lang="zh-TW" b="1">
                <a:solidFill>
                  <a:srgbClr val="252525"/>
                </a:solidFill>
                <a:latin typeface="DFKai-SB"/>
                <a:ea typeface="DFKai-SB"/>
                <a:cs typeface="DFKai-SB"/>
                <a:sym typeface="DFKai-SB"/>
              </a:rPr>
              <a:t>它是否從熱情彭湃的熱門曲式衰落為教科書上的幾紙文字？我們不該只在答題時選下「食肉食三層，看戲看亂彈」的選項，卻從未親身讀懂它的魅力。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Shape 2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5237" y="2994862"/>
            <a:ext cx="1057275" cy="122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Shape 2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9850" y="647173"/>
            <a:ext cx="2358624" cy="2659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Shape 224" descr="6aa3df83gw1efpne8q6e5j20zg0l9gus.jpg"/>
          <p:cNvPicPr preferRelativeResize="0"/>
          <p:nvPr/>
        </p:nvPicPr>
        <p:blipFill>
          <a:blip r:embed="rId5" cstate="email">
            <a:alphaModFix amt="58000"/>
          </a:blip>
          <a:stretch>
            <a:fillRect/>
          </a:stretch>
        </p:blipFill>
        <p:spPr>
          <a:xfrm flipH="1">
            <a:off x="564750" y="0"/>
            <a:ext cx="857924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Shape 225"/>
          <p:cNvSpPr txBox="1"/>
          <p:nvPr/>
        </p:nvSpPr>
        <p:spPr>
          <a:xfrm>
            <a:off x="2268925" y="2020350"/>
            <a:ext cx="5239200" cy="1102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sz="4800" b="1">
                <a:latin typeface="DFKai-SB"/>
                <a:ea typeface="DFKai-SB"/>
                <a:cs typeface="DFKai-SB"/>
                <a:sym typeface="DFKai-SB"/>
              </a:rPr>
              <a:t>感謝各位的聆聽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913200"/>
          </a:xfrm>
          <a:prstGeom prst="rect">
            <a:avLst/>
          </a:prstGeom>
        </p:spPr>
        <p:txBody>
          <a:bodyPr lIns="68575" tIns="68575" rIns="68575" bIns="6857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b="1">
                <a:latin typeface="DFKai-SB"/>
                <a:ea typeface="DFKai-SB"/>
                <a:cs typeface="DFKai-SB"/>
                <a:sym typeface="DFKai-SB"/>
              </a:rPr>
              <a:t>  目的</a:t>
            </a:r>
          </a:p>
        </p:txBody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248400" y="913200"/>
            <a:ext cx="8599200" cy="3655800"/>
          </a:xfrm>
          <a:prstGeom prst="rect">
            <a:avLst/>
          </a:prstGeom>
        </p:spPr>
        <p:txBody>
          <a:bodyPr lIns="68575" tIns="68575" rIns="68575" bIns="68575" anchor="t" anchorCtr="0">
            <a:noAutofit/>
          </a:bodyPr>
          <a:lstStyle/>
          <a:p>
            <a:pPr marL="457200" lvl="0" indent="-228600" rtl="0">
              <a:lnSpc>
                <a:spcPct val="115000"/>
              </a:lnSpc>
              <a:spcBef>
                <a:spcPts val="0"/>
              </a:spcBef>
              <a:buFont typeface="DFKai-SB"/>
            </a:pPr>
            <a:r>
              <a:rPr lang="zh-TW" b="1">
                <a:latin typeface="DFKai-SB"/>
                <a:ea typeface="DFKai-SB"/>
                <a:cs typeface="DFKai-SB"/>
                <a:sym typeface="DFKai-SB"/>
              </a:rPr>
              <a:t>在</a:t>
            </a:r>
            <a:r>
              <a:rPr lang="zh-TW" b="1" u="sng">
                <a:latin typeface="DFKai-SB"/>
                <a:ea typeface="DFKai-SB"/>
                <a:cs typeface="DFKai-SB"/>
                <a:sym typeface="DFKai-SB"/>
              </a:rPr>
              <a:t>日</a:t>
            </a:r>
            <a:r>
              <a:rPr lang="zh-TW" b="1">
                <a:latin typeface="DFKai-SB"/>
                <a:ea typeface="DFKai-SB"/>
                <a:cs typeface="DFKai-SB"/>
                <a:sym typeface="DFKai-SB"/>
              </a:rPr>
              <a:t>治時期全</a:t>
            </a:r>
            <a:r>
              <a:rPr lang="zh-TW" b="1" u="sng">
                <a:latin typeface="DFKai-SB"/>
                <a:ea typeface="DFKai-SB"/>
                <a:cs typeface="DFKai-SB"/>
                <a:sym typeface="DFKai-SB"/>
              </a:rPr>
              <a:t>台</a:t>
            </a:r>
            <a:r>
              <a:rPr lang="zh-TW" b="1">
                <a:latin typeface="DFKai-SB"/>
                <a:ea typeface="DFKai-SB"/>
                <a:cs typeface="DFKai-SB"/>
                <a:sym typeface="DFKai-SB"/>
              </a:rPr>
              <a:t>的職業亂彈班曾達三十團以上，而業餘的子弟團更曾經高達上千團。</a:t>
            </a:r>
          </a:p>
          <a:p>
            <a:pPr marL="457200" lvl="0" indent="-228600" rtl="0">
              <a:lnSpc>
                <a:spcPct val="115000"/>
              </a:lnSpc>
              <a:spcBef>
                <a:spcPts val="0"/>
              </a:spcBef>
              <a:buFont typeface="DFKai-SB"/>
            </a:pPr>
            <a:r>
              <a:rPr lang="zh-TW" b="1">
                <a:latin typeface="DFKai-SB"/>
                <a:ea typeface="DFKai-SB"/>
                <a:cs typeface="DFKai-SB"/>
                <a:sym typeface="DFKai-SB"/>
              </a:rPr>
              <a:t>時至今日，北管戲劇面臨失傳窘境，而其藝術層面則日益淺薄。雖然因為民間廟會、喪祭等需要，子弟團仍有相當數量，但多數只能演奏樂曲而甚少學演戲。(文化部網站)</a:t>
            </a:r>
          </a:p>
          <a:p>
            <a:pPr marL="457200" lvl="0" indent="-228600" rtl="0">
              <a:lnSpc>
                <a:spcPct val="115000"/>
              </a:lnSpc>
              <a:spcBef>
                <a:spcPts val="0"/>
              </a:spcBef>
              <a:buFont typeface="DFKai-SB"/>
            </a:pPr>
            <a:r>
              <a:rPr lang="zh-TW" b="1">
                <a:latin typeface="DFKai-SB"/>
                <a:ea typeface="DFKai-SB"/>
                <a:cs typeface="DFKai-SB"/>
                <a:sym typeface="DFKai-SB"/>
              </a:rPr>
              <a:t>因此本研究小組想了解北管樂團的今昔變化。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endParaRPr b="1">
              <a:highlight>
                <a:srgbClr val="FFFFFF"/>
              </a:highlight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920700"/>
          </a:xfrm>
          <a:prstGeom prst="rect">
            <a:avLst/>
          </a:prstGeom>
        </p:spPr>
        <p:txBody>
          <a:bodyPr lIns="68575" tIns="68575" rIns="68575" bIns="6857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  </a:t>
            </a:r>
            <a:r>
              <a:rPr lang="zh-TW" b="1">
                <a:latin typeface="DFKai-SB"/>
                <a:ea typeface="DFKai-SB"/>
                <a:cs typeface="DFKai-SB"/>
                <a:sym typeface="DFKai-SB"/>
              </a:rPr>
              <a:t>過程</a:t>
            </a:r>
          </a:p>
        </p:txBody>
      </p:sp>
      <p:pic>
        <p:nvPicPr>
          <p:cNvPr id="112" name="Shape 112" descr="圖片1.png"/>
          <p:cNvPicPr preferRelativeResize="0"/>
          <p:nvPr/>
        </p:nvPicPr>
        <p:blipFill>
          <a:blip r:embed="rId3" cstate="email">
            <a:alphaModFix/>
          </a:blip>
          <a:stretch>
            <a:fillRect/>
          </a:stretch>
        </p:blipFill>
        <p:spPr>
          <a:xfrm>
            <a:off x="1821174" y="949249"/>
            <a:ext cx="5738825" cy="379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906000"/>
          </a:xfrm>
          <a:prstGeom prst="rect">
            <a:avLst/>
          </a:prstGeom>
        </p:spPr>
        <p:txBody>
          <a:bodyPr lIns="68575" tIns="68575" rIns="68575" bIns="6857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b="1">
                <a:latin typeface="DFKai-SB"/>
                <a:ea typeface="DFKai-SB"/>
                <a:cs typeface="DFKai-SB"/>
                <a:sym typeface="DFKai-SB"/>
              </a:rPr>
              <a:t>  何謂北管?</a:t>
            </a:r>
          </a:p>
        </p:txBody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265050" y="1030200"/>
            <a:ext cx="8613900" cy="3799200"/>
          </a:xfrm>
          <a:prstGeom prst="rect">
            <a:avLst/>
          </a:prstGeom>
        </p:spPr>
        <p:txBody>
          <a:bodyPr lIns="68575" tIns="68575" rIns="68575" bIns="6857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  <a:buFont typeface="DFKai-SB"/>
            </a:pPr>
            <a:r>
              <a:rPr lang="zh-TW" b="1">
                <a:latin typeface="DFKai-SB"/>
                <a:ea typeface="DFKai-SB"/>
                <a:cs typeface="DFKai-SB"/>
                <a:sym typeface="DFKai-SB"/>
              </a:rPr>
              <a:t>南管VS北管(亂彈、四平)</a:t>
            </a:r>
          </a:p>
          <a:p>
            <a:pPr marL="457200" lvl="0" indent="-228600" rtl="0">
              <a:spcBef>
                <a:spcPts val="0"/>
              </a:spcBef>
              <a:buFont typeface="DFKai-SB"/>
            </a:pPr>
            <a:r>
              <a:rPr lang="zh-TW" b="1">
                <a:latin typeface="DFKai-SB"/>
                <a:ea typeface="DFKai-SB"/>
                <a:cs typeface="DFKai-SB"/>
                <a:sym typeface="DFKai-SB"/>
              </a:rPr>
              <a:t>南北管在台灣並無明顯的分區，而是因為北管較似中國東北粗曠、南管則婉約如福建江南。</a:t>
            </a:r>
          </a:p>
          <a:p>
            <a:pPr marL="457200" lvl="0" indent="-228600" rtl="0">
              <a:lnSpc>
                <a:spcPct val="115000"/>
              </a:lnSpc>
              <a:spcBef>
                <a:spcPts val="0"/>
              </a:spcBef>
              <a:buFont typeface="DFKai-SB"/>
            </a:pPr>
            <a:r>
              <a:rPr lang="zh-TW" b="1">
                <a:latin typeface="DFKai-SB"/>
                <a:ea typeface="DFKai-SB"/>
                <a:cs typeface="DFKai-SB"/>
                <a:sym typeface="DFKai-SB"/>
              </a:rPr>
              <a:t>北管戲的範圍包含了兩類：即亂彈、四平，但傳統的四平戲已在日治時期消沉，因此現今「亂彈戲」等同　於「北管戲」。</a:t>
            </a:r>
          </a:p>
          <a:p>
            <a:pPr marL="457200" lvl="0" indent="-228600" rtl="0">
              <a:spcBef>
                <a:spcPts val="0"/>
              </a:spcBef>
              <a:buFont typeface="DFKai-SB"/>
            </a:pPr>
            <a:r>
              <a:rPr lang="zh-TW" b="1">
                <a:latin typeface="DFKai-SB"/>
                <a:ea typeface="DFKai-SB"/>
                <a:cs typeface="DFKai-SB"/>
                <a:sym typeface="DFKai-SB"/>
              </a:rPr>
              <a:t>亂彈班VS子弟團</a:t>
            </a:r>
          </a:p>
          <a:p>
            <a:pPr marL="457200" lvl="0" indent="-228600" rtl="0">
              <a:lnSpc>
                <a:spcPct val="115000"/>
              </a:lnSpc>
              <a:spcBef>
                <a:spcPts val="0"/>
              </a:spcBef>
              <a:buFont typeface="DFKai-SB"/>
            </a:pPr>
            <a:r>
              <a:rPr lang="zh-TW" b="1">
                <a:latin typeface="DFKai-SB"/>
                <a:ea typeface="DFKai-SB"/>
                <a:cs typeface="DFKai-SB"/>
                <a:sym typeface="DFKai-SB"/>
              </a:rPr>
              <a:t>「亂彈班」職業、「子弟團」業餘，在日治時期全台的亂彈班曾達三十團以上，北管子弟團更曾經高達上千團。</a:t>
            </a:r>
          </a:p>
          <a:p>
            <a:pPr marL="457200" lvl="0" indent="-228600" rtl="0">
              <a:lnSpc>
                <a:spcPct val="115000"/>
              </a:lnSpc>
              <a:spcBef>
                <a:spcPts val="0"/>
              </a:spcBef>
              <a:buFont typeface="DFKai-SB"/>
            </a:pPr>
            <a:r>
              <a:rPr lang="zh-TW" b="1">
                <a:latin typeface="DFKai-SB"/>
                <a:ea typeface="DFKai-SB"/>
                <a:cs typeface="DFKai-SB"/>
                <a:sym typeface="DFKai-SB"/>
              </a:rPr>
              <a:t>至民國七十年代，僅存「新美園」職業亂彈班，而創辦人過世後，台灣最後一個職業樂團也劃下句點。</a:t>
            </a:r>
          </a:p>
          <a:p>
            <a:pPr marL="0" lvl="0" indent="0">
              <a:spcBef>
                <a:spcPts val="0"/>
              </a:spcBef>
              <a:buNone/>
            </a:pPr>
            <a:endParaRPr b="1"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title"/>
          </p:nvPr>
        </p:nvSpPr>
        <p:spPr>
          <a:xfrm>
            <a:off x="0" y="-36525"/>
            <a:ext cx="8832300" cy="945000"/>
          </a:xfrm>
          <a:prstGeom prst="rect">
            <a:avLst/>
          </a:prstGeom>
        </p:spPr>
        <p:txBody>
          <a:bodyPr lIns="68575" tIns="68575" rIns="68575" bIns="6857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b="1">
                <a:latin typeface="DFKai-SB"/>
                <a:ea typeface="DFKai-SB"/>
                <a:cs typeface="DFKai-SB"/>
                <a:sym typeface="DFKai-SB"/>
              </a:rPr>
              <a:t>  問卷分析</a:t>
            </a:r>
          </a:p>
        </p:txBody>
      </p:sp>
      <p:pic>
        <p:nvPicPr>
          <p:cNvPr id="124" name="Shape 124" descr="擷取.PNG"/>
          <p:cNvPicPr preferRelativeResize="0"/>
          <p:nvPr/>
        </p:nvPicPr>
        <p:blipFill rotWithShape="1">
          <a:blip r:embed="rId3" cstate="email">
            <a:alphaModFix/>
          </a:blip>
          <a:srcRect/>
          <a:stretch/>
        </p:blipFill>
        <p:spPr>
          <a:xfrm>
            <a:off x="252725" y="811550"/>
            <a:ext cx="4168624" cy="4092875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Shape 125"/>
          <p:cNvSpPr txBox="1"/>
          <p:nvPr/>
        </p:nvSpPr>
        <p:spPr>
          <a:xfrm>
            <a:off x="4508250" y="908475"/>
            <a:ext cx="3633900" cy="399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61950" rtl="0">
              <a:spcBef>
                <a:spcPts val="0"/>
              </a:spcBef>
              <a:buSzPct val="100000"/>
              <a:buFont typeface="DFKai-SB"/>
              <a:buChar char="❖"/>
            </a:pPr>
            <a:r>
              <a:rPr lang="zh-TW" sz="2100" b="1">
                <a:latin typeface="DFKai-SB"/>
                <a:ea typeface="DFKai-SB"/>
                <a:cs typeface="DFKai-SB"/>
                <a:sym typeface="DFKai-SB"/>
              </a:rPr>
              <a:t>共106則有效回應</a:t>
            </a:r>
          </a:p>
          <a:p>
            <a:pPr marL="457200" lvl="0" indent="-361950" rtl="0">
              <a:spcBef>
                <a:spcPts val="0"/>
              </a:spcBef>
              <a:buSzPct val="100000"/>
              <a:buFont typeface="DFKai-SB"/>
              <a:buChar char="❖"/>
            </a:pPr>
            <a:r>
              <a:rPr lang="zh-TW" sz="2100" b="1">
                <a:latin typeface="DFKai-SB"/>
                <a:ea typeface="DFKai-SB"/>
                <a:cs typeface="DFKai-SB"/>
                <a:sym typeface="DFKai-SB"/>
              </a:rPr>
              <a:t>30歲以下(含30歲)90人;31歲以上16人</a:t>
            </a:r>
          </a:p>
          <a:p>
            <a:pPr lvl="0" rtl="0">
              <a:spcBef>
                <a:spcPts val="0"/>
              </a:spcBef>
              <a:buNone/>
            </a:pPr>
            <a:endParaRPr sz="2100" b="1"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126" name="Shape 1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36100" y="2269900"/>
            <a:ext cx="3690550" cy="229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Shape 1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8100" y="908474"/>
            <a:ext cx="3531475" cy="32491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Shape 132"/>
          <p:cNvSpPr txBox="1"/>
          <p:nvPr/>
        </p:nvSpPr>
        <p:spPr>
          <a:xfrm>
            <a:off x="3599775" y="812825"/>
            <a:ext cx="5141100" cy="50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aphicFrame>
        <p:nvGraphicFramePr>
          <p:cNvPr id="133" name="Shape 133"/>
          <p:cNvGraphicFramePr/>
          <p:nvPr/>
        </p:nvGraphicFramePr>
        <p:xfrm>
          <a:off x="3899937" y="1008512"/>
          <a:ext cx="2304800" cy="2803100"/>
        </p:xfrm>
        <a:graphic>
          <a:graphicData uri="http://schemas.openxmlformats.org/drawingml/2006/table">
            <a:tbl>
              <a:tblPr>
                <a:noFill/>
                <a:tableStyleId>{E9FEB63F-D4B0-4E73-8FC6-E475469F4320}</a:tableStyleId>
              </a:tblPr>
              <a:tblGrid>
                <a:gridCol w="2304800"/>
              </a:tblGrid>
              <a:tr h="700775"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zh-TW" sz="1800" b="1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4=會演奏且知其歷史</a:t>
                      </a:r>
                    </a:p>
                  </a:txBody>
                  <a:tcPr marL="28575" marR="28575" marT="19050" marB="19050" anchor="b"/>
                </a:tc>
              </a:tr>
              <a:tr h="700775"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zh-TW" sz="1800" b="1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3=知其歷史</a:t>
                      </a:r>
                    </a:p>
                  </a:txBody>
                  <a:tcPr marL="28575" marR="28575" marT="19050" marB="19050" anchor="b"/>
                </a:tc>
              </a:tr>
              <a:tr h="700775"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zh-TW" sz="1800" b="1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2=只從課本中知曉</a:t>
                      </a:r>
                    </a:p>
                  </a:txBody>
                  <a:tcPr marL="28575" marR="28575" marT="19050" marB="19050" anchor="b"/>
                </a:tc>
              </a:tr>
              <a:tr h="700775"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zh-TW" sz="1800" b="1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1=完全不知北管為何</a:t>
                      </a:r>
                    </a:p>
                  </a:txBody>
                  <a:tcPr marL="28575" marR="28575" marT="19050" marB="19050" anchor="b"/>
                </a:tc>
              </a:tr>
            </a:tbl>
          </a:graphicData>
        </a:graphic>
      </p:graphicFrame>
      <p:sp>
        <p:nvSpPr>
          <p:cNvPr id="134" name="Shape 134"/>
          <p:cNvSpPr txBox="1"/>
          <p:nvPr/>
        </p:nvSpPr>
        <p:spPr>
          <a:xfrm>
            <a:off x="6074625" y="1687225"/>
            <a:ext cx="2980500" cy="199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61950" rtl="0">
              <a:spcBef>
                <a:spcPts val="0"/>
              </a:spcBef>
              <a:buSzPct val="100000"/>
              <a:buFont typeface="DFKai-SB"/>
              <a:buChar char="❖"/>
            </a:pPr>
            <a:r>
              <a:rPr lang="zh-TW" sz="2100" b="1">
                <a:latin typeface="DFKai-SB"/>
                <a:ea typeface="DFKai-SB"/>
                <a:cs typeface="DFKai-SB"/>
                <a:sym typeface="DFKai-SB"/>
              </a:rPr>
              <a:t>由長條圖表可說明，大多數人對於北管的認知</a:t>
            </a:r>
          </a:p>
          <a:p>
            <a:pPr marL="457200" lvl="0" indent="-361950" rtl="0">
              <a:spcBef>
                <a:spcPts val="0"/>
              </a:spcBef>
              <a:buSzPct val="100000"/>
              <a:buFont typeface="DFKai-SB"/>
              <a:buChar char="❖"/>
            </a:pPr>
            <a:r>
              <a:rPr lang="zh-TW" sz="2100" b="1">
                <a:latin typeface="DFKai-SB"/>
                <a:ea typeface="DFKai-SB"/>
                <a:cs typeface="DFKai-SB"/>
                <a:sym typeface="DFKai-SB"/>
              </a:rPr>
              <a:t>大多出於歷史課本或是教師講解。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Shape 1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2950" y="988025"/>
            <a:ext cx="4140149" cy="3083725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Shape 140"/>
          <p:cNvSpPr txBox="1"/>
          <p:nvPr/>
        </p:nvSpPr>
        <p:spPr>
          <a:xfrm>
            <a:off x="4665350" y="1112725"/>
            <a:ext cx="3688500" cy="300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457200" lvl="0" indent="-361950" rtl="0">
              <a:spcBef>
                <a:spcPts val="0"/>
              </a:spcBef>
              <a:buClr>
                <a:schemeClr val="dk1"/>
              </a:buClr>
              <a:buSzPct val="100000"/>
              <a:buFont typeface="DFKai-SB"/>
              <a:buChar char="❖"/>
            </a:pPr>
            <a:r>
              <a:rPr lang="zh-TW" sz="21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30歲以下(含)相較於31歲以上之受訪者。</a:t>
            </a:r>
          </a:p>
          <a:p>
            <a:pPr marL="457200" lvl="0" indent="-361950" rtl="0">
              <a:spcBef>
                <a:spcPts val="0"/>
              </a:spcBef>
              <a:buClr>
                <a:schemeClr val="dk1"/>
              </a:buClr>
              <a:buSzPct val="100000"/>
              <a:buFont typeface="DFKai-SB"/>
              <a:buChar char="❖"/>
            </a:pPr>
            <a:r>
              <a:rPr lang="zh-TW" sz="21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對於國樂接受度較高。</a:t>
            </a:r>
          </a:p>
          <a:p>
            <a:pPr marL="457200" lvl="0" indent="-361950" rtl="0">
              <a:spcBef>
                <a:spcPts val="0"/>
              </a:spcBef>
              <a:buClr>
                <a:schemeClr val="dk1"/>
              </a:buClr>
              <a:buSzPct val="100000"/>
              <a:buFont typeface="DFKai-SB"/>
              <a:buChar char="❖"/>
            </a:pPr>
            <a:r>
              <a:rPr lang="zh-TW" sz="21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對北管接受度則較低。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Shape 1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0575" y="1030787"/>
            <a:ext cx="4023274" cy="3081924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Shape 146"/>
          <p:cNvSpPr txBox="1"/>
          <p:nvPr/>
        </p:nvSpPr>
        <p:spPr>
          <a:xfrm>
            <a:off x="4665350" y="1030800"/>
            <a:ext cx="3688500" cy="300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457200" lvl="0" indent="-361950" rtl="0">
              <a:spcBef>
                <a:spcPts val="0"/>
              </a:spcBef>
              <a:buClr>
                <a:schemeClr val="dk1"/>
              </a:buClr>
              <a:buSzPct val="100000"/>
              <a:buFont typeface="DFKai-SB"/>
              <a:buChar char="❖"/>
            </a:pPr>
            <a:r>
              <a:rPr lang="zh-TW" sz="21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30歲以下(含)相較於31歲以上之受訪者。</a:t>
            </a:r>
          </a:p>
          <a:p>
            <a:pPr marL="457200" lvl="0" indent="-361950" rtl="0">
              <a:spcBef>
                <a:spcPts val="0"/>
              </a:spcBef>
              <a:buClr>
                <a:schemeClr val="dk1"/>
              </a:buClr>
              <a:buSzPct val="100000"/>
              <a:buFont typeface="DFKai-SB"/>
              <a:buChar char="❖"/>
            </a:pPr>
            <a:r>
              <a:rPr lang="zh-TW" sz="21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對於西樂接受度較高。</a:t>
            </a:r>
          </a:p>
          <a:p>
            <a:pPr marL="457200" lvl="0" indent="-361950" rtl="0">
              <a:spcBef>
                <a:spcPts val="0"/>
              </a:spcBef>
              <a:buClr>
                <a:schemeClr val="dk1"/>
              </a:buClr>
              <a:buSzPct val="100000"/>
              <a:buFont typeface="DFKai-SB"/>
              <a:buChar char="❖"/>
            </a:pPr>
            <a:r>
              <a:rPr lang="zh-TW" sz="21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對北管接受度則較低。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1210</Words>
  <Application>Microsoft Office PowerPoint</Application>
  <PresentationFormat>如螢幕大小 (16:9)</PresentationFormat>
  <Paragraphs>80</Paragraphs>
  <Slides>20</Slides>
  <Notes>20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1" baseType="lpstr">
      <vt:lpstr>Office 主题</vt:lpstr>
      <vt:lpstr>探討北管的變遷         ──以宜蘭漢陽北管樂團為例</vt:lpstr>
      <vt:lpstr>  動機</vt:lpstr>
      <vt:lpstr>  目的</vt:lpstr>
      <vt:lpstr>  過程</vt:lpstr>
      <vt:lpstr>  何謂北管?</vt:lpstr>
      <vt:lpstr>  問卷分析</vt:lpstr>
      <vt:lpstr>PowerPoint 簡報</vt:lpstr>
      <vt:lpstr>PowerPoint 簡報</vt:lpstr>
      <vt:lpstr>PowerPoint 簡報</vt:lpstr>
      <vt:lpstr>PowerPoint 簡報</vt:lpstr>
      <vt:lpstr>  台灣戲劇館</vt:lpstr>
      <vt:lpstr>  漢陽北管樂團</vt:lpstr>
      <vt:lpstr>  訪談紀錄</vt:lpstr>
      <vt:lpstr>PowerPoint 簡報</vt:lpstr>
      <vt:lpstr>PowerPoint 簡報</vt:lpstr>
      <vt:lpstr>PowerPoint 簡報</vt:lpstr>
      <vt:lpstr>PowerPoint 簡報</vt:lpstr>
      <vt:lpstr>  心得</vt:lpstr>
      <vt:lpstr>  資料及文獻來源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探討北管的變遷         ──以宜蘭漢陽北管樂團為例</dc:title>
  <dc:creator>Administrator</dc:creator>
  <cp:lastModifiedBy>Administrator</cp:lastModifiedBy>
  <cp:revision>8</cp:revision>
  <dcterms:modified xsi:type="dcterms:W3CDTF">2017-05-31T00:46:32Z</dcterms:modified>
</cp:coreProperties>
</file>