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3" r:id="rId6"/>
    <p:sldId id="265" r:id="rId7"/>
    <p:sldId id="264" r:id="rId8"/>
    <p:sldId id="266" r:id="rId9"/>
    <p:sldId id="260" r:id="rId10"/>
    <p:sldId id="261" r:id="rId11"/>
    <p:sldId id="262" r:id="rId12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A8BF6"/>
    <a:srgbClr val="1BCDE5"/>
    <a:srgbClr val="FD49B4"/>
    <a:srgbClr val="FE90D1"/>
    <a:srgbClr val="088262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34" autoAdjust="0"/>
    <p:restoredTop sz="94698" autoAdjust="0"/>
  </p:normalViewPr>
  <p:slideViewPr>
    <p:cSldViewPr>
      <p:cViewPr varScale="1">
        <p:scale>
          <a:sx n="68" d="100"/>
          <a:sy n="68" d="100"/>
        </p:scale>
        <p:origin x="-1434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區段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2015/8/19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2015/8/19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2015/8/19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2015/8/19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2015/8/19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BEAD13-0566-4C6C-97E7-55F17F24B09F}" type="datetimeFigureOut">
              <a:rPr lang="zh-TW" altLang="en-US" smtClean="0"/>
              <a:pPr/>
              <a:t>2015/8/19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BEAD13-0566-4C6C-97E7-55F17F24B09F}" type="datetimeFigureOut">
              <a:rPr lang="zh-TW" altLang="en-US" smtClean="0"/>
              <a:pPr/>
              <a:t>2015/8/19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DA0BB7-265A-403C-9275-D587AB510EDC}" type="slidenum">
              <a:rPr lang="zh-TW" altLang="en-US" smtClean="0"/>
              <a:pPr/>
              <a:t>‹#›</a:t>
            </a:fld>
            <a:endParaRPr lang="zh-TW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8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10940476_575150809286915_5096176221985790011_n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928670"/>
            <a:ext cx="9144000" cy="5000642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0" y="1500174"/>
            <a:ext cx="8929718" cy="1470025"/>
          </a:xfrm>
        </p:spPr>
        <p:txBody>
          <a:bodyPr>
            <a:noAutofit/>
          </a:bodyPr>
          <a:lstStyle/>
          <a:p>
            <a:r>
              <a:rPr lang="zh-TW" altLang="en-US" sz="48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人文行動考察</a:t>
            </a:r>
            <a:r>
              <a:rPr lang="en-US" altLang="zh-TW" sz="48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sz="48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</a:br>
            <a:r>
              <a:rPr lang="zh-TW" altLang="en-US" sz="4800" b="1" i="1" dirty="0" smtClean="0">
                <a:solidFill>
                  <a:schemeClr val="tx2">
                    <a:lumMod val="50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微軟正黑體" pitchFamily="34" charset="-120"/>
                <a:ea typeface="微軟正黑體" pitchFamily="34" charset="-120"/>
              </a:rPr>
              <a:t>宜蘭領袖發展協會</a:t>
            </a:r>
            <a:endParaRPr lang="zh-TW" altLang="en-US" sz="4800" b="1" i="1" dirty="0">
              <a:solidFill>
                <a:schemeClr val="tx2">
                  <a:lumMod val="50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3000364" y="4500570"/>
            <a:ext cx="3786214" cy="1500198"/>
          </a:xfrm>
        </p:spPr>
        <p:txBody>
          <a:bodyPr>
            <a:normAutofit fontScale="92500" lnSpcReduction="20000"/>
          </a:bodyPr>
          <a:lstStyle/>
          <a:p>
            <a:pPr algn="l"/>
            <a:r>
              <a:rPr lang="zh-TW" altLang="en-US" b="1" i="1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  <a:cs typeface="微軟正黑體 Light" pitchFamily="34" charset="-120"/>
              </a:rPr>
              <a:t>組員</a:t>
            </a:r>
            <a:r>
              <a:rPr lang="en-US" altLang="zh-TW" b="1" i="1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  <a:cs typeface="微軟正黑體 Light" pitchFamily="34" charset="-120"/>
              </a:rPr>
              <a:t>:20107</a:t>
            </a:r>
            <a:r>
              <a:rPr lang="zh-TW" altLang="en-US" b="1" i="1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  <a:cs typeface="微軟正黑體 Light" pitchFamily="34" charset="-120"/>
              </a:rPr>
              <a:t>李欣宜</a:t>
            </a:r>
            <a:endParaRPr lang="en-US" altLang="zh-TW" b="1" i="1" dirty="0" smtClean="0">
              <a:solidFill>
                <a:schemeClr val="accent1"/>
              </a:solidFill>
              <a:latin typeface="微軟正黑體" pitchFamily="34" charset="-120"/>
              <a:ea typeface="微軟正黑體" pitchFamily="34" charset="-120"/>
              <a:cs typeface="微軟正黑體 Light" pitchFamily="34" charset="-120"/>
            </a:endParaRPr>
          </a:p>
          <a:p>
            <a:pPr algn="l"/>
            <a:r>
              <a:rPr lang="zh-TW" altLang="en-US" b="1" i="1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  <a:cs typeface="微軟正黑體 Light" pitchFamily="34" charset="-120"/>
              </a:rPr>
              <a:t>         </a:t>
            </a:r>
            <a:r>
              <a:rPr lang="en-US" altLang="zh-TW" b="1" i="1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  <a:cs typeface="微軟正黑體 Light" pitchFamily="34" charset="-120"/>
              </a:rPr>
              <a:t>20801</a:t>
            </a:r>
            <a:r>
              <a:rPr lang="zh-TW" altLang="en-US" b="1" i="1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  <a:cs typeface="微軟正黑體 Light" pitchFamily="34" charset="-120"/>
              </a:rPr>
              <a:t>石詠瑄</a:t>
            </a:r>
            <a:endParaRPr lang="en-US" altLang="zh-TW" b="1" i="1" dirty="0" smtClean="0">
              <a:solidFill>
                <a:schemeClr val="accent1"/>
              </a:solidFill>
              <a:latin typeface="微軟正黑體" pitchFamily="34" charset="-120"/>
              <a:ea typeface="微軟正黑體" pitchFamily="34" charset="-120"/>
              <a:cs typeface="微軟正黑體 Light" pitchFamily="34" charset="-120"/>
            </a:endParaRPr>
          </a:p>
          <a:p>
            <a:pPr algn="l"/>
            <a:r>
              <a:rPr lang="zh-TW" altLang="en-US" b="1" i="1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  <a:cs typeface="微軟正黑體 Light" pitchFamily="34" charset="-120"/>
              </a:rPr>
              <a:t>         </a:t>
            </a:r>
            <a:r>
              <a:rPr lang="en-US" altLang="zh-TW" b="1" i="1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  <a:cs typeface="微軟正黑體 Light" pitchFamily="34" charset="-120"/>
              </a:rPr>
              <a:t>20832</a:t>
            </a:r>
            <a:r>
              <a:rPr lang="zh-TW" altLang="en-US" b="1" i="1" dirty="0" smtClean="0">
                <a:solidFill>
                  <a:schemeClr val="accent1"/>
                </a:solidFill>
                <a:latin typeface="微軟正黑體" pitchFamily="34" charset="-120"/>
                <a:ea typeface="微軟正黑體" pitchFamily="34" charset="-120"/>
                <a:cs typeface="微軟正黑體 Light" pitchFamily="34" charset="-120"/>
              </a:rPr>
              <a:t>陳姿山文</a:t>
            </a:r>
            <a:endParaRPr lang="zh-TW" altLang="en-US" b="1" i="1" dirty="0">
              <a:solidFill>
                <a:schemeClr val="accent1"/>
              </a:solidFill>
              <a:latin typeface="微軟正黑體" pitchFamily="34" charset="-120"/>
              <a:ea typeface="微軟正黑體" pitchFamily="34" charset="-120"/>
              <a:cs typeface="微軟正黑體 Light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後續發展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心得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圖片 3" descr="10940476_575150809286915_5096176221985790011_n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0" y="1142984"/>
            <a:ext cx="9144000" cy="51435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1143000"/>
          </a:xfrm>
        </p:spPr>
        <p:txBody>
          <a:bodyPr>
            <a:normAutofit/>
          </a:bodyPr>
          <a:lstStyle/>
          <a:p>
            <a:pPr algn="l"/>
            <a:r>
              <a:rPr lang="zh-TW" altLang="en-US" sz="4800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目錄</a:t>
            </a:r>
            <a:endParaRPr lang="zh-TW" altLang="en-US" sz="4800" b="1" dirty="0">
              <a:solidFill>
                <a:srgbClr val="00B0F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zh-TW" alt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緣起</a:t>
            </a:r>
            <a:r>
              <a:rPr lang="en-US" altLang="zh-TW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&amp;</a:t>
            </a:r>
            <a:r>
              <a:rPr lang="zh-TW" alt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動機</a:t>
            </a:r>
            <a:endParaRPr lang="en-US" altLang="zh-TW" sz="4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考察方法</a:t>
            </a:r>
            <a:endParaRPr lang="en-US" altLang="zh-TW" sz="4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關於宜蘭領袖發展協會</a:t>
            </a:r>
            <a:endParaRPr lang="en-US" altLang="zh-TW" sz="4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訪談紀錄</a:t>
            </a:r>
            <a:endParaRPr lang="en-US" altLang="zh-TW" sz="4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後續發展</a:t>
            </a:r>
            <a:endParaRPr lang="en-US" altLang="zh-TW" sz="4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sz="4000" b="1" dirty="0" smtClean="0">
                <a:solidFill>
                  <a:schemeClr val="tx1">
                    <a:lumMod val="85000"/>
                    <a:lumOff val="1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心得</a:t>
            </a:r>
            <a:endParaRPr lang="en-US" altLang="zh-TW" sz="4000" b="1" dirty="0" smtClean="0">
              <a:solidFill>
                <a:schemeClr val="tx1">
                  <a:lumMod val="85000"/>
                  <a:lumOff val="1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  <a:p>
            <a:endParaRPr lang="en-US" altLang="zh-TW" dirty="0" smtClean="0"/>
          </a:p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 descr="13784_619329031535759_620681435669228736_n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4384640" y="4857760"/>
            <a:ext cx="4755181" cy="2000240"/>
          </a:xfrm>
          <a:prstGeom prst="rect">
            <a:avLst/>
          </a:prstGeom>
        </p:spPr>
      </p:pic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緣起</a:t>
            </a:r>
            <a:r>
              <a:rPr lang="en-US" altLang="zh-TW" sz="4800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&amp;</a:t>
            </a:r>
            <a:r>
              <a:rPr lang="zh-TW" altLang="en-US" sz="4800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動機</a:t>
            </a:r>
            <a:endParaRPr lang="zh-TW" altLang="en-US" sz="4800" b="1" dirty="0">
              <a:solidFill>
                <a:srgbClr val="00B0F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428596" y="1357298"/>
            <a:ext cx="7829576" cy="3971939"/>
          </a:xfrm>
        </p:spPr>
        <p:txBody>
          <a:bodyPr>
            <a:noAutofit/>
          </a:bodyPr>
          <a:lstStyle/>
          <a:p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宜蘭領袖發展協會致力於培養具有正向影響他人能力之人，而協會內的成員大多是二十出頭的宜蘭新鮮人，他們常舉辦有關服務學習的活動，並有許多報章雜誌報導有關他們的理念與宗旨，讓同樣是宜蘭在地青年人的我們感到有興趣，想了解更多關於宜蘭領袖發展協會的目標與願景。</a:t>
            </a:r>
            <a:endParaRPr lang="zh-TW" altLang="en-US" dirty="0">
              <a:solidFill>
                <a:schemeClr val="tx1">
                  <a:lumMod val="95000"/>
                  <a:lumOff val="5000"/>
                </a:schemeClr>
              </a:solidFill>
              <a:latin typeface="微軟正黑體" pitchFamily="34" charset="-120"/>
              <a:ea typeface="微軟正黑體" pitchFamily="34" charset="-12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zh-TW" altLang="en-US" sz="4800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考察方法</a:t>
            </a:r>
            <a:endParaRPr lang="zh-TW" altLang="en-US" sz="4800" b="1" dirty="0">
              <a:solidFill>
                <a:srgbClr val="00B0F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58" y="1357298"/>
            <a:ext cx="8329642" cy="4525963"/>
          </a:xfrm>
        </p:spPr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訪問宜蘭領袖發展協會內部人員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在網路上搜尋有關宜蘭領袖發展協會的資料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組員互相討論、思考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  <a:p>
            <a:pPr>
              <a:buNone/>
            </a:pP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7" name="圖片 6" descr="擷取6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3357562"/>
            <a:ext cx="7643834" cy="2817378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  <p:pic>
        <p:nvPicPr>
          <p:cNvPr id="8" name="圖片 7" descr="擷取5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3357562"/>
            <a:ext cx="7643834" cy="357190"/>
          </a:xfrm>
          <a:prstGeom prst="roundRect">
            <a:avLst>
              <a:gd name="adj" fmla="val 8594"/>
            </a:avLst>
          </a:prstGeom>
          <a:solidFill>
            <a:srgbClr val="FFFFFF">
              <a:shade val="85000"/>
            </a:srgbClr>
          </a:solidFill>
          <a:ln>
            <a:noFill/>
          </a:ln>
          <a:effectLst>
            <a:reflection blurRad="12700" stA="38000" endPos="28000" dist="5000" dir="5400000" sy="-100000" algn="bl" rotWithShape="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sz="4000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關於宜蘭領袖發展協會</a:t>
            </a:r>
            <a:r>
              <a:rPr lang="en-US" altLang="zh-TW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-</a:t>
            </a:r>
            <a:r>
              <a:rPr lang="zh-TW" altLang="en-US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宗旨</a:t>
            </a:r>
            <a:endParaRPr lang="zh-TW" altLang="en-US" b="1" dirty="0">
              <a:solidFill>
                <a:srgbClr val="00B0F0"/>
              </a:solidFill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158" y="1285860"/>
            <a:ext cx="8329642" cy="4525963"/>
          </a:xfrm>
        </p:spPr>
        <p:txBody>
          <a:bodyPr/>
          <a:lstStyle/>
          <a:p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宜蘭領袖發展協會致力於</a:t>
            </a:r>
            <a:r>
              <a:rPr lang="zh-TW" altLang="en-US" u="sng" dirty="0" smtClean="0">
                <a:solidFill>
                  <a:srgbClr val="92D050"/>
                </a:solidFill>
                <a:latin typeface="微軟正黑體" pitchFamily="34" charset="-120"/>
                <a:ea typeface="微軟正黑體" pitchFamily="34" charset="-120"/>
              </a:rPr>
              <a:t>培育各階層不同的領袖人才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，持續以自我挑戰提升生命層次，秉持對人的關懷，並以傳遞價值與愛為職志之人。成為一個尊重生命並「</a:t>
            </a:r>
            <a:r>
              <a:rPr lang="zh-TW" altLang="en-US" u="sng" dirty="0" smtClean="0">
                <a:solidFill>
                  <a:srgbClr val="92D050"/>
                </a:solidFill>
                <a:latin typeface="微軟正黑體" pitchFamily="34" charset="-120"/>
                <a:ea typeface="微軟正黑體" pitchFamily="34" charset="-120"/>
              </a:rPr>
              <a:t>以生命服務生命</a:t>
            </a:r>
            <a:r>
              <a:rPr lang="zh-TW" altLang="en-US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微軟正黑體" pitchFamily="34" charset="-120"/>
                <a:ea typeface="微軟正黑體" pitchFamily="34" charset="-120"/>
              </a:rPr>
              <a:t>」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的人。而他們特別將年齡設定為</a:t>
            </a:r>
            <a:r>
              <a:rPr lang="en-US" altLang="zh-TW" dirty="0" smtClean="0">
                <a:latin typeface="微軟正黑體" pitchFamily="34" charset="-120"/>
                <a:ea typeface="微軟正黑體" pitchFamily="34" charset="-120"/>
              </a:rPr>
              <a:t>18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歲，青年學習知識後，意識其對社會的責任後並</a:t>
            </a:r>
            <a:r>
              <a:rPr lang="zh-TW" altLang="en-US" u="sng" dirty="0" smtClean="0">
                <a:solidFill>
                  <a:srgbClr val="92D050"/>
                </a:solidFill>
                <a:latin typeface="微軟正黑體" pitchFamily="34" charset="-120"/>
                <a:ea typeface="微軟正黑體" pitchFamily="34" charset="-120"/>
              </a:rPr>
              <a:t>以服務奉獻於社會</a:t>
            </a:r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，帶給我們所存在的社會一些正面的影響。</a:t>
            </a:r>
            <a:endParaRPr lang="en-US" altLang="zh-TW" dirty="0" smtClean="0">
              <a:latin typeface="微軟正黑體" pitchFamily="34" charset="-120"/>
              <a:ea typeface="微軟正黑體" pitchFamily="34" charset="-120"/>
            </a:endParaRPr>
          </a:p>
        </p:txBody>
      </p:sp>
      <p:pic>
        <p:nvPicPr>
          <p:cNvPr id="4" name="圖片 3" descr="13784_619329031535759_620681435669228736_n.jpg"/>
          <p:cNvPicPr>
            <a:picLocks noChangeAspect="1"/>
          </p:cNvPicPr>
          <p:nvPr/>
        </p:nvPicPr>
        <p:blipFill>
          <a:blip r:embed="rId2">
            <a:lum bright="30000"/>
          </a:blip>
          <a:stretch>
            <a:fillRect/>
          </a:stretch>
        </p:blipFill>
        <p:spPr>
          <a:xfrm>
            <a:off x="4143372" y="4756272"/>
            <a:ext cx="4996449" cy="210172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357158" y="214290"/>
            <a:ext cx="8543956" cy="1143000"/>
          </a:xfrm>
        </p:spPr>
        <p:txBody>
          <a:bodyPr>
            <a:noAutofit/>
          </a:bodyPr>
          <a:lstStyle/>
          <a:p>
            <a:pPr algn="l"/>
            <a:r>
              <a:rPr lang="zh-TW" altLang="en-US" sz="4000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關於宜蘭領袖發展協會</a:t>
            </a:r>
            <a:r>
              <a:rPr lang="en-US" altLang="zh-TW" sz="4000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-</a:t>
            </a:r>
            <a:r>
              <a:rPr lang="zh-TW" altLang="en-US" b="1" i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走繩活動</a:t>
            </a:r>
            <a:endParaRPr lang="zh-TW" altLang="en-US" b="1" i="1" dirty="0">
              <a:solidFill>
                <a:srgbClr val="00B0F0"/>
              </a:solidFill>
            </a:endParaRPr>
          </a:p>
        </p:txBody>
      </p:sp>
      <p:pic>
        <p:nvPicPr>
          <p:cNvPr id="6" name="內容版面配置區 5" descr="擷取8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571472" y="2000240"/>
            <a:ext cx="7754125" cy="4411675"/>
          </a:xfrm>
        </p:spPr>
      </p:pic>
      <p:sp>
        <p:nvSpPr>
          <p:cNvPr id="7" name="矩形 6"/>
          <p:cNvSpPr/>
          <p:nvPr/>
        </p:nvSpPr>
        <p:spPr>
          <a:xfrm>
            <a:off x="928662" y="1428736"/>
            <a:ext cx="7000924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zh-TW" sz="2400" dirty="0" smtClean="0"/>
              <a:t>https://www.youtube.com/watch?v=WPDwInE50Hk</a:t>
            </a:r>
            <a:endParaRPr lang="zh-TW" alt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zh-TW" altLang="en-US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關於宜蘭領袖發展協會</a:t>
            </a:r>
            <a:r>
              <a:rPr lang="en-US" altLang="zh-TW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/>
            </a:r>
            <a:br>
              <a:rPr lang="en-US" altLang="zh-TW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</a:br>
            <a:r>
              <a:rPr lang="en-US" altLang="zh-TW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-</a:t>
            </a:r>
            <a:r>
              <a:rPr lang="zh-TW" altLang="en-US" sz="4900" b="1" i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雲南救災活動</a:t>
            </a:r>
            <a:endParaRPr lang="zh-TW" altLang="en-US" sz="4900" b="1" i="1" dirty="0">
              <a:solidFill>
                <a:srgbClr val="00B0F0"/>
              </a:solidFill>
            </a:endParaRPr>
          </a:p>
        </p:txBody>
      </p:sp>
      <p:pic>
        <p:nvPicPr>
          <p:cNvPr id="7" name="內容版面配置區 6" descr="11846646_669416979860297_8621238870408767740_n.jpg"/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1571612"/>
            <a:ext cx="4929190" cy="2928957"/>
          </a:xfrm>
        </p:spPr>
      </p:pic>
      <p:pic>
        <p:nvPicPr>
          <p:cNvPr id="8" name="圖片 7" descr="11742892_10204708859063859_8989240175191701618_n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500694" y="1285860"/>
            <a:ext cx="3143272" cy="2099989"/>
          </a:xfrm>
          <a:prstGeom prst="rect">
            <a:avLst/>
          </a:prstGeom>
        </p:spPr>
      </p:pic>
      <p:pic>
        <p:nvPicPr>
          <p:cNvPr id="9" name="圖片 8" descr="11902341_672338202901508_2449880096826909606_n.jpg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500298" y="3571876"/>
            <a:ext cx="6643702" cy="3286124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28596" y="285728"/>
            <a:ext cx="8472518" cy="1143000"/>
          </a:xfrm>
        </p:spPr>
        <p:txBody>
          <a:bodyPr>
            <a:noAutofit/>
          </a:bodyPr>
          <a:lstStyle/>
          <a:p>
            <a:pPr algn="l"/>
            <a:r>
              <a:rPr lang="zh-TW" altLang="en-US" sz="4000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關於宜蘭領袖發展協會</a:t>
            </a:r>
            <a:r>
              <a:rPr lang="en-US" altLang="zh-TW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-</a:t>
            </a:r>
            <a:r>
              <a:rPr lang="zh-TW" altLang="en-US" b="1" dirty="0" smtClean="0">
                <a:solidFill>
                  <a:srgbClr val="00B0F0"/>
                </a:solidFill>
                <a:latin typeface="微軟正黑體" pitchFamily="34" charset="-120"/>
                <a:ea typeface="微軟正黑體" pitchFamily="34" charset="-120"/>
              </a:rPr>
              <a:t>世界咖啡館</a:t>
            </a:r>
            <a:endParaRPr lang="zh-TW" altLang="en-US" b="1" dirty="0">
              <a:solidFill>
                <a:srgbClr val="00B0F0"/>
              </a:solidFill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zh-TW" altLang="en-US" dirty="0" smtClean="0">
                <a:latin typeface="微軟正黑體" pitchFamily="34" charset="-120"/>
                <a:ea typeface="微軟正黑體" pitchFamily="34" charset="-120"/>
              </a:rPr>
              <a:t>訪談紀錄</a:t>
            </a:r>
            <a:endParaRPr lang="zh-TW" altLang="en-US" dirty="0">
              <a:latin typeface="微軟正黑體" pitchFamily="34" charset="-120"/>
              <a:ea typeface="微軟正黑體" pitchFamily="34" charset="-120"/>
            </a:endParaRPr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zh-TW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298</TotalTime>
  <Words>268</Words>
  <PresentationFormat>如螢幕大小 (4:3)</PresentationFormat>
  <Paragraphs>26</Paragraphs>
  <Slides>11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11</vt:i4>
      </vt:variant>
    </vt:vector>
  </HeadingPairs>
  <TitlesOfParts>
    <vt:vector size="12" baseType="lpstr">
      <vt:lpstr>Office 佈景主題</vt:lpstr>
      <vt:lpstr>人文行動考察 宜蘭領袖發展協會</vt:lpstr>
      <vt:lpstr>目錄</vt:lpstr>
      <vt:lpstr>緣起&amp;動機</vt:lpstr>
      <vt:lpstr>考察方法</vt:lpstr>
      <vt:lpstr>關於宜蘭領袖發展協會-宗旨</vt:lpstr>
      <vt:lpstr>關於宜蘭領袖發展協會-走繩活動</vt:lpstr>
      <vt:lpstr>關於宜蘭領袖發展協會 -雲南救災活動</vt:lpstr>
      <vt:lpstr>關於宜蘭領袖發展協會-世界咖啡館</vt:lpstr>
      <vt:lpstr>訪談紀錄</vt:lpstr>
      <vt:lpstr>後續發展</vt:lpstr>
      <vt:lpstr>心得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人文行動考察-宜蘭領袖發展協會</dc:title>
  <dc:creator>ASUS</dc:creator>
  <cp:lastModifiedBy>ASUS</cp:lastModifiedBy>
  <cp:revision>24</cp:revision>
  <dcterms:created xsi:type="dcterms:W3CDTF">2015-07-17T05:04:00Z</dcterms:created>
  <dcterms:modified xsi:type="dcterms:W3CDTF">2015-08-19T13:50:59Z</dcterms:modified>
</cp:coreProperties>
</file>