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256" r:id="rId2"/>
    <p:sldId id="300" r:id="rId3"/>
    <p:sldId id="280" r:id="rId4"/>
    <p:sldId id="259" r:id="rId5"/>
    <p:sldId id="302" r:id="rId6"/>
    <p:sldId id="281" r:id="rId7"/>
    <p:sldId id="282" r:id="rId8"/>
    <p:sldId id="283" r:id="rId9"/>
    <p:sldId id="288" r:id="rId10"/>
    <p:sldId id="284" r:id="rId11"/>
    <p:sldId id="293" r:id="rId12"/>
    <p:sldId id="294" r:id="rId13"/>
    <p:sldId id="295" r:id="rId14"/>
    <p:sldId id="287" r:id="rId15"/>
    <p:sldId id="291" r:id="rId16"/>
    <p:sldId id="303" r:id="rId17"/>
    <p:sldId id="305" r:id="rId18"/>
    <p:sldId id="310" r:id="rId19"/>
    <p:sldId id="309" r:id="rId20"/>
    <p:sldId id="308" r:id="rId21"/>
    <p:sldId id="307" r:id="rId22"/>
    <p:sldId id="29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38" autoAdjust="0"/>
    <p:restoredTop sz="94737" autoAdjust="0"/>
  </p:normalViewPr>
  <p:slideViewPr>
    <p:cSldViewPr>
      <p:cViewPr varScale="1">
        <p:scale>
          <a:sx n="65" d="100"/>
          <a:sy n="65" d="100"/>
        </p:scale>
        <p:origin x="-120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98C63-315E-4AD1-8594-1039D833E0D5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A7ABE-C151-4D79-BD5A-C1D1AF4831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altLang="en-US" sz="105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流流社 新店至利生醫院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經費不足分期整治規劃過久，徵收土地但無反抗事件，因沿岸土地無法耕作，人民大多同意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zh-TW" alt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7ABE-C151-4D79-BD5A-C1D1AF48313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第二點我是這樣想  因為它是旅遊景點就會跟整治後有關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7ABE-C151-4D79-BD5A-C1D1AF48313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第二點我是這樣想  因為它是旅遊景點就會跟整治後有關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 1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000">
                <a:solidFill>
                  <a:srgbClr val="212121"/>
                </a:solidFill>
              </a:rPr>
              <a:pPr lv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zh-TW" sz="1000">
              <a:solidFill>
                <a:srgbClr val="212121"/>
              </a:solidFill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23249" y="2031633"/>
            <a:ext cx="3477900" cy="18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523325" y="4027033"/>
            <a:ext cx="3477900" cy="20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2DB6D0-23EC-48CE-A83D-B03E097B93E3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3C9F93-E827-4701-8BDE-8C48426C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9" r:id="rId12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4282" y="4929198"/>
            <a:ext cx="6477000" cy="90010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緞帶上</a:t>
            </a:r>
            <a:r>
              <a:rPr lang="zh-TW" altLang="en-US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的美麗與哀愁</a:t>
            </a:r>
            <a:endParaRPr lang="zh-TW" altLang="en-US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冬山河與親水公園</a:t>
            </a:r>
            <a:endParaRPr lang="zh-TW" altLang="en-US" dirty="0"/>
          </a:p>
        </p:txBody>
      </p:sp>
      <p:pic>
        <p:nvPicPr>
          <p:cNvPr id="6" name="圖片 5" descr="17016427_1201297259987073_72142932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3206">
            <a:off x="950602" y="669625"/>
            <a:ext cx="7682516" cy="4321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整治中…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5429256" y="1705307"/>
            <a:ext cx="8648700" cy="5152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SzPct val="114000"/>
              <a:buFont typeface="+mj-lt"/>
              <a:buAutoNum type="arabicPeriod"/>
            </a:pPr>
            <a:r>
              <a:rPr lang="zh-TW" altLang="en-US" sz="36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過程</a:t>
            </a:r>
            <a:endParaRPr lang="en-US" altLang="zh-TW" sz="36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indent="-742950">
              <a:buSzPct val="59999"/>
              <a:buFont typeface="+mj-lt"/>
              <a:buAutoNum type="arabicPeriod"/>
            </a:pPr>
            <a:endParaRPr lang="en-US" altLang="zh-TW" sz="36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indent="-742950">
              <a:buSzPct val="114000"/>
              <a:buFont typeface="+mj-lt"/>
              <a:buAutoNum type="arabicPeriod"/>
            </a:pPr>
            <a:r>
              <a:rPr lang="zh-TW" altLang="en-US" sz="36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整頓</a:t>
            </a:r>
            <a:endParaRPr lang="en-US" altLang="zh-TW" sz="36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indent="-742950">
              <a:buSzPct val="59999"/>
              <a:buFont typeface="+mj-lt"/>
              <a:buAutoNum type="arabicPeriod"/>
            </a:pPr>
            <a:endParaRPr lang="en-US" altLang="zh-TW" sz="36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indent="-742950">
              <a:buSzPct val="114000"/>
              <a:buFont typeface="+mj-lt"/>
              <a:buAutoNum type="arabicPeriod"/>
            </a:pPr>
            <a:r>
              <a:rPr lang="zh-TW" altLang="en-US" sz="36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整後名稱</a:t>
            </a:r>
          </a:p>
          <a:p>
            <a:pPr marL="742950" marR="0" indent="-742950">
              <a:lnSpc>
                <a:spcPct val="90000"/>
              </a:lnSpc>
              <a:spcAft>
                <a:spcPts val="0"/>
              </a:spcAft>
              <a:buSzPct val="99333"/>
              <a:buFont typeface="+mj-lt"/>
              <a:buAutoNum type="arabicPeriod"/>
            </a:pPr>
            <a:endParaRPr lang="zh-TW" altLang="en-US" sz="36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marR="0" indent="-742950">
              <a:lnSpc>
                <a:spcPct val="105000"/>
              </a:lnSpc>
              <a:spcAft>
                <a:spcPts val="0"/>
              </a:spcAft>
              <a:buSzPct val="99333"/>
              <a:buFont typeface="+mj-lt"/>
              <a:buAutoNum type="arabicPeriod"/>
            </a:pPr>
            <a:endParaRPr lang="zh-TW" alt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marR="0" indent="-742950">
              <a:lnSpc>
                <a:spcPct val="105000"/>
              </a:lnSpc>
              <a:spcAft>
                <a:spcPts val="0"/>
              </a:spcAft>
              <a:buSzPct val="25000"/>
              <a:buFont typeface="+mj-lt"/>
              <a:buAutoNum type="arabicPeriod"/>
            </a:pPr>
            <a:endParaRPr lang="zh-TW" alt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Questrial"/>
            </a:endParaRPr>
          </a:p>
        </p:txBody>
      </p:sp>
      <p:pic>
        <p:nvPicPr>
          <p:cNvPr id="5" name="圖片 4" descr="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14488"/>
            <a:ext cx="4786346" cy="478634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3723600" y="3186150"/>
            <a:ext cx="1696800" cy="7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後Ｖ.S前</a:t>
            </a:r>
          </a:p>
        </p:txBody>
      </p:sp>
      <p:pic>
        <p:nvPicPr>
          <p:cNvPr id="8" name="圖片 7" descr="截彎取直(圖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4462"/>
            <a:ext cx="9358346" cy="744246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獲益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zh-TW" sz="2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解決淹水問題</a:t>
            </a: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endParaRPr sz="29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zh-TW" sz="2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帶動觀光產業</a:t>
            </a: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endParaRPr sz="29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marR="0" lvl="0" indent="-514350" algn="l" rtl="0">
              <a:spcBef>
                <a:spcPts val="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zh-TW" sz="2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工作機會增加</a:t>
            </a:r>
          </a:p>
        </p:txBody>
      </p:sp>
      <p:grpSp>
        <p:nvGrpSpPr>
          <p:cNvPr id="2" name="Shape 279"/>
          <p:cNvGrpSpPr/>
          <p:nvPr/>
        </p:nvGrpSpPr>
        <p:grpSpPr>
          <a:xfrm>
            <a:off x="3734546" y="93"/>
            <a:ext cx="5409600" cy="6445678"/>
            <a:chOff x="3734533" y="-14206"/>
            <a:chExt cx="5409600" cy="6445678"/>
          </a:xfrm>
        </p:grpSpPr>
        <p:pic>
          <p:nvPicPr>
            <p:cNvPr id="280" name="Shape 280" descr="893777_534428179928757_1658352911_o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702942">
              <a:off x="5032252" y="292374"/>
              <a:ext cx="3239998" cy="2145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Shape 281" descr="16935942_1201341249982674_1331544604_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61353">
              <a:off x="3930510" y="3219959"/>
              <a:ext cx="5017646" cy="28224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2" name="Shape 28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rot="-1172235">
            <a:off x="369915" y="4600605"/>
            <a:ext cx="3163765" cy="1779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altLang="en-US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損害</a:t>
            </a:r>
            <a:endParaRPr lang="zh-TW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438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endParaRPr lang="zh-TW" sz="36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9999"/>
              <a:buNone/>
            </a:pPr>
            <a:r>
              <a:rPr lang="en-US" altLang="zh-TW" sz="2900" b="0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sz="2900" b="0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工業廢水</a:t>
            </a:r>
            <a:endParaRPr lang="zh-TW" sz="29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9999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9999"/>
              <a:buFont typeface="Microsoft JhengHei"/>
              <a:buChar char="◻"/>
            </a:pPr>
            <a:r>
              <a:rPr lang="zh-TW" sz="2900" b="0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畜牧廢水</a:t>
            </a:r>
            <a:endParaRPr lang="zh-TW" sz="29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9999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9999"/>
              <a:buFont typeface="Microsoft JhengHei"/>
              <a:buChar char="◻"/>
            </a:pPr>
            <a:r>
              <a:rPr lang="zh-TW" sz="2900" b="0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農業廢水</a:t>
            </a:r>
            <a:endParaRPr lang="zh-TW" sz="29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9999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228600" algn="l" rtl="0">
              <a:spcBef>
                <a:spcPts val="0"/>
              </a:spcBef>
              <a:buClr>
                <a:srgbClr val="FFFFFF"/>
              </a:buClr>
              <a:buSzPct val="59999"/>
              <a:buFont typeface="Microsoft JhengHei"/>
              <a:buChar char="◻"/>
            </a:pPr>
            <a:r>
              <a:rPr lang="zh-TW" sz="2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家庭污水</a:t>
            </a:r>
          </a:p>
        </p:txBody>
      </p:sp>
      <p:pic>
        <p:nvPicPr>
          <p:cNvPr id="289" name="Shape 289" descr="圖片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7620" y="2357430"/>
            <a:ext cx="4619999" cy="3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549575" y="3033300"/>
            <a:ext cx="7123200" cy="167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lang="zh-TW" sz="360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Questrial"/>
              <a:buNone/>
            </a:pPr>
            <a:r>
              <a:rPr lang="zh-TW" altLang="en-US" sz="4400" b="0" i="0" u="none" strike="noStrike" cap="none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人文歷史</a:t>
            </a:r>
            <a:endParaRPr lang="zh-TW" sz="4400" b="0" i="0" u="none" strike="noStrike" cap="none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l="16667" r="16661"/>
          <a:stretch/>
        </p:blipFill>
        <p:spPr>
          <a:xfrm>
            <a:off x="5054334" y="2786058"/>
            <a:ext cx="4089666" cy="346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 descr="https://lh5.googleusercontent.com/A_oK6CywlP_OQU8qC76f5A2GoEoQ63VhzddXYTufKH52aa3SmseP_acRwtsMgwZNLUQ-iGphBZPCnOQ2rOyVJGk-Xv1CT7oSbQctqJ7ofbe8rTmThzFAuGpkh84Y59lm1Akesej8t8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29000"/>
            <a:ext cx="4828358" cy="271459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altLang="en-US" b="1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加禮宛港</a:t>
            </a:r>
            <a:endParaRPr lang="zh-TW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3200" dirty="0" smtClean="0"/>
              <a:t>運送民生用品的小港</a:t>
            </a:r>
            <a:endParaRPr sz="3200" dirty="0"/>
          </a:p>
        </p:txBody>
      </p:sp>
      <p:pic>
        <p:nvPicPr>
          <p:cNvPr id="9" name="圖片 8" descr="003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357430"/>
            <a:ext cx="8689901" cy="366555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altLang="en-US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噶瑪蘭族</a:t>
            </a:r>
            <a:r>
              <a:rPr lang="en-US" altLang="zh-TW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—</a:t>
            </a:r>
            <a:r>
              <a:rPr lang="zh-TW" altLang="en-US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流流社</a:t>
            </a:r>
            <a:endParaRPr lang="zh-TW" altLang="en-US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細長之意</a:t>
            </a:r>
            <a:endParaRPr lang="en-US" altLang="zh-TW" dirty="0" smtClean="0"/>
          </a:p>
          <a:p>
            <a:r>
              <a:rPr lang="zh-TW" altLang="en-US" dirty="0" smtClean="0"/>
              <a:t>噶瑪蘭族語</a:t>
            </a:r>
            <a:r>
              <a:rPr lang="en-US" altLang="zh-TW" dirty="0" smtClean="0"/>
              <a:t>:</a:t>
            </a:r>
            <a:r>
              <a:rPr lang="zh-TW" altLang="en-US" dirty="0" smtClean="0"/>
              <a:t>水沖，急流</a:t>
            </a:r>
            <a:endParaRPr lang="zh-TW" altLang="en-US" dirty="0"/>
          </a:p>
        </p:txBody>
      </p:sp>
      <p:pic>
        <p:nvPicPr>
          <p:cNvPr id="5" name="圖片 4" descr="流流社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714620"/>
            <a:ext cx="6000792" cy="398302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altLang="en-US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從古自今的冬山河</a:t>
            </a:r>
            <a:endParaRPr lang="zh-TW" altLang="en-US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" name="圖片 4" descr="E91356F1-B009-47B4-8F49-7EAC260DA8C1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242605">
            <a:off x="317270" y="1419444"/>
            <a:ext cx="5517901" cy="3648712"/>
          </a:xfrm>
          <a:prstGeom prst="rect">
            <a:avLst/>
          </a:prstGeom>
        </p:spPr>
      </p:pic>
      <p:pic>
        <p:nvPicPr>
          <p:cNvPr id="9" name="內容版面配置區 8" descr="DN00891--_________--_____________________--_____________________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214810" y="3429000"/>
            <a:ext cx="4793057" cy="3197654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900" dirty="0" smtClean="0"/>
              <a:t/>
            </a:r>
            <a:br>
              <a:rPr lang="en-US" altLang="zh-TW" sz="4900" dirty="0" smtClean="0"/>
            </a:br>
            <a:r>
              <a:rPr lang="en-US" altLang="zh-TW" sz="5300" dirty="0" smtClean="0"/>
              <a:t>Follow ME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2786058"/>
            <a:ext cx="5358879" cy="375865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altLang="en-US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上游</a:t>
            </a:r>
            <a:r>
              <a:rPr lang="zh-TW" altLang="en-US" sz="3600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生態綠舟</a:t>
            </a:r>
            <a:endParaRPr lang="zh-TW" altLang="en-US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22" t="24297" r="935" b="31864"/>
          <a:stretch/>
        </p:blipFill>
        <p:spPr>
          <a:xfrm>
            <a:off x="-1464883" y="3308450"/>
            <a:ext cx="10464739" cy="1839619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2857496"/>
            <a:ext cx="2392547" cy="174616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67612"/>
            <a:ext cx="2520279" cy="1818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375970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416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altLang="en-US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中游</a:t>
            </a:r>
            <a:r>
              <a:rPr lang="zh-TW" altLang="en-US" sz="2800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親水公園</a:t>
            </a:r>
            <a:endParaRPr lang="zh-TW" altLang="en-US" sz="3600" b="1" dirty="0" smtClean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zh-TW" altLang="en-US" sz="2800" dirty="0" smtClean="0"/>
              <a:t>理念：</a:t>
            </a:r>
            <a:r>
              <a:rPr lang="zh-TW" altLang="en-US" sz="2800" dirty="0" smtClean="0">
                <a:latin typeface="新細明體"/>
                <a:ea typeface="新細明體"/>
              </a:rPr>
              <a:t>「</a:t>
            </a:r>
            <a:r>
              <a:rPr lang="zh-TW" altLang="en-US" sz="2800" dirty="0" smtClean="0"/>
              <a:t>親近</a:t>
            </a:r>
            <a:r>
              <a:rPr lang="zh-TW" altLang="en-US" sz="2800" dirty="0"/>
              <a:t>水、擁有綠</a:t>
            </a:r>
            <a:r>
              <a:rPr lang="zh-TW" altLang="en-US" sz="2800" dirty="0" smtClean="0"/>
              <a:t>」</a:t>
            </a:r>
            <a:endParaRPr lang="en-US" altLang="zh-TW" sz="2800" dirty="0" smtClean="0"/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l"/>
            </a:pPr>
            <a:r>
              <a:rPr lang="zh-TW" altLang="en-US" sz="2800" dirty="0" smtClean="0"/>
              <a:t>特色：</a:t>
            </a:r>
            <a:r>
              <a:rPr lang="zh-TW" altLang="zh-TW" sz="2800" dirty="0" smtClean="0">
                <a:latin typeface="Calibri"/>
                <a:ea typeface="新細明體"/>
                <a:cs typeface="Times New Roman"/>
              </a:rPr>
              <a:t>端午節</a:t>
            </a:r>
            <a:r>
              <a:rPr lang="zh-TW" altLang="zh-TW" sz="2800" dirty="0">
                <a:latin typeface="Calibri"/>
                <a:ea typeface="新細明體"/>
                <a:cs typeface="Times New Roman"/>
              </a:rPr>
              <a:t>划龍舟、暑假童玩</a:t>
            </a:r>
            <a:r>
              <a:rPr lang="zh-TW" altLang="zh-TW" sz="2800" dirty="0" smtClean="0">
                <a:latin typeface="Calibri"/>
                <a:ea typeface="新細明體"/>
                <a:cs typeface="Times New Roman"/>
              </a:rPr>
              <a:t>節</a:t>
            </a:r>
            <a:endParaRPr lang="en-US" altLang="zh-TW" sz="2800" dirty="0" smtClean="0">
              <a:latin typeface="Calibri"/>
              <a:ea typeface="新細明體"/>
              <a:cs typeface="Times New Roman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Calibri"/>
                <a:ea typeface="新細明體"/>
                <a:cs typeface="Times New Roman"/>
              </a:rPr>
              <a:t>結合：</a:t>
            </a:r>
            <a:r>
              <a:rPr lang="zh-TW" altLang="en-US" sz="2800" dirty="0" smtClean="0"/>
              <a:t>政府魄力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名</a:t>
            </a:r>
            <a:r>
              <a:rPr lang="zh-TW" altLang="en-US" sz="2800" dirty="0"/>
              <a:t>間</a:t>
            </a:r>
            <a:r>
              <a:rPr lang="zh-TW" altLang="en-US" sz="2800" dirty="0" smtClean="0"/>
              <a:t>參與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專家智慧</a:t>
            </a:r>
            <a:endParaRPr lang="en-US" altLang="zh-TW" sz="2800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04" r="3213" b="27474"/>
          <a:stretch/>
        </p:blipFill>
        <p:spPr>
          <a:xfrm>
            <a:off x="6156176" y="498149"/>
            <a:ext cx="3096344" cy="176260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6832" y="1556792"/>
            <a:ext cx="2736304" cy="166255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1"/>
            <a:ext cx="9292598" cy="230005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altLang="en-US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下游</a:t>
            </a:r>
            <a:r>
              <a:rPr lang="zh-TW" altLang="en-US" sz="28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傳統藝術中心</a:t>
            </a:r>
          </a:p>
        </p:txBody>
      </p:sp>
      <p:sp>
        <p:nvSpPr>
          <p:cNvPr id="3" name="矩形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" y="1700808"/>
            <a:ext cx="8784976" cy="49685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56" y="880624"/>
            <a:ext cx="2592288" cy="25631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0" y="2780928"/>
            <a:ext cx="6054627" cy="4540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190344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/>
          <p:nvPr/>
        </p:nvSpPr>
        <p:spPr>
          <a:xfrm>
            <a:off x="357158" y="1357298"/>
            <a:ext cx="3810300" cy="4622700"/>
          </a:xfrm>
          <a:prstGeom prst="rect">
            <a:avLst/>
          </a:prstGeom>
          <a:solidFill>
            <a:srgbClr val="000000">
              <a:alpha val="815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500034" y="1571612"/>
            <a:ext cx="3477900" cy="185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zh-TW" sz="3600" b="1" i="0" u="none" strike="noStrike" cap="none" dirty="0">
                <a:latin typeface="Microsoft JhengHei"/>
                <a:ea typeface="Microsoft JhengHei"/>
                <a:cs typeface="Microsoft JhengHei"/>
                <a:sym typeface="Microsoft JhengHei"/>
              </a:rPr>
              <a:t>結論 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500034" y="3714752"/>
            <a:ext cx="3477900" cy="204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icrosoft JhengHei"/>
              <a:buChar char="◻"/>
            </a:pPr>
            <a:r>
              <a:rPr lang="zh-TW" sz="30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開發？ 保育？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dirty="0"/>
          </a:p>
          <a:p>
            <a:pPr marL="320040" marR="0" lvl="0" indent="-209550" rtl="0">
              <a:spcBef>
                <a:spcPts val="0"/>
              </a:spcBef>
              <a:buNone/>
            </a:pPr>
            <a:endParaRPr b="0" i="0" u="none" strike="noStrike" cap="none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zh-TW" sz="4400" b="1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</a:p>
        </p:txBody>
      </p:sp>
      <p:sp>
        <p:nvSpPr>
          <p:cNvPr id="146" name="Shape 146"/>
          <p:cNvSpPr/>
          <p:nvPr/>
        </p:nvSpPr>
        <p:spPr>
          <a:xfrm>
            <a:off x="428596" y="2143116"/>
            <a:ext cx="1910700" cy="1146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altLang="en-US" sz="24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研究動機</a:t>
            </a:r>
            <a:endParaRPr lang="zh-TW" sz="24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2571736" y="2143116"/>
            <a:ext cx="1910699" cy="1146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85000"/>
              </a:lnSpc>
              <a:buSzPct val="25000"/>
            </a:pPr>
            <a:r>
              <a:rPr lang="zh-TW" altLang="en-US" sz="24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地理實察</a:t>
            </a:r>
            <a:endParaRPr lang="zh-TW" altLang="en-US" sz="24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4714876" y="2143116"/>
            <a:ext cx="1910700" cy="1146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85000"/>
              </a:lnSpc>
              <a:buSzPct val="25000"/>
            </a:pPr>
            <a:r>
              <a:rPr lang="zh-TW" altLang="en-US" sz="24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人文歷史</a:t>
            </a:r>
            <a:endParaRPr lang="zh-TW" altLang="en-US" sz="24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973089" y="2117443"/>
            <a:ext cx="1910700" cy="1146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altLang="en-US" sz="24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旅遊</a:t>
            </a:r>
            <a:r>
              <a:rPr lang="en-US" altLang="zh-TW" sz="24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&amp;</a:t>
            </a:r>
            <a:r>
              <a:rPr lang="zh-TW" sz="24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議題</a:t>
            </a:r>
            <a:endParaRPr lang="zh-TW" sz="24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" name="Shape 150"/>
          <p:cNvGrpSpPr/>
          <p:nvPr/>
        </p:nvGrpSpPr>
        <p:grpSpPr>
          <a:xfrm>
            <a:off x="357158" y="3929065"/>
            <a:ext cx="8485824" cy="1411588"/>
            <a:chOff x="285719" y="3786189"/>
            <a:chExt cx="8452858" cy="1097999"/>
          </a:xfrm>
        </p:grpSpPr>
        <p:pic>
          <p:nvPicPr>
            <p:cNvPr id="151" name="Shape 151" descr="16935850_1066222896847630_1130727943_o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19" y="3786191"/>
              <a:ext cx="1936731" cy="1089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Shape 152" descr="16935723_1201341199982679_1830745642_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43437" y="3786191"/>
              <a:ext cx="1936800" cy="108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Shape 153" descr="16935451_1201297413320391_525165691_o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00298" y="3786189"/>
              <a:ext cx="1951999" cy="109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Shape 154" descr="16911038_1201341246649341_1948193374_o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86578" y="3786189"/>
              <a:ext cx="1951999" cy="1097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3786182" y="1331461"/>
            <a:ext cx="5142705" cy="4938419"/>
            <a:chOff x="4825693" y="2252780"/>
            <a:chExt cx="3648245" cy="3915387"/>
          </a:xfrm>
        </p:grpSpPr>
        <p:pic>
          <p:nvPicPr>
            <p:cNvPr id="4" name="圖片 3" descr="16523825_1357375847662739_45032185_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36270">
              <a:off x="5178590" y="2252780"/>
              <a:ext cx="3295348" cy="18536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圖片 4" descr="16990728_1201341326649333_451528574_o.jpg"/>
            <p:cNvPicPr>
              <a:picLocks noChangeAspect="1"/>
            </p:cNvPicPr>
            <p:nvPr/>
          </p:nvPicPr>
          <p:blipFill>
            <a:blip r:embed="rId4" cstate="print"/>
            <a:srcRect l="32031"/>
            <a:stretch>
              <a:fillRect/>
            </a:stretch>
          </p:blipFill>
          <p:spPr>
            <a:xfrm rot="20595543">
              <a:off x="4825693" y="4486029"/>
              <a:ext cx="2032587" cy="16821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altLang="en-US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研究動機</a:t>
            </a:r>
            <a:endParaRPr lang="zh-TW" altLang="en-US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農業與水密不可分</a:t>
            </a:r>
            <a:endParaRPr lang="en-US" altLang="zh-TW" dirty="0" smtClean="0"/>
          </a:p>
          <a:p>
            <a:pPr marL="514350" lvl="0" indent="-514350">
              <a:buSzPct val="100000"/>
              <a:buFont typeface="+mj-lt"/>
              <a:buAutoNum type="arabicPeriod"/>
            </a:pPr>
            <a:endParaRPr lang="zh-TW" dirty="0" smtClean="0"/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生態旅遊特殊景點</a:t>
            </a:r>
            <a:endParaRPr lang="en-US" altLang="zh-TW" dirty="0" smtClean="0"/>
          </a:p>
          <a:p>
            <a:pPr marL="514350" lvl="0" indent="-514350">
              <a:buSzPct val="100000"/>
              <a:buFont typeface="+mj-lt"/>
              <a:buAutoNum type="arabicPeriod"/>
            </a:pPr>
            <a:endParaRPr lang="zh-TW" dirty="0" smtClean="0"/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上課內容相關聯</a:t>
            </a:r>
            <a:endParaRPr lang="en-US" altLang="zh-TW" dirty="0" smtClean="0"/>
          </a:p>
          <a:p>
            <a:pPr marL="514350" lvl="0" indent="-514350">
              <a:buSzPct val="100000"/>
              <a:buFont typeface="+mj-lt"/>
              <a:buAutoNum type="arabicPeriod"/>
            </a:pPr>
            <a:endParaRPr lang="zh-TW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地理實察</a:t>
            </a:r>
            <a:endParaRPr lang="zh-TW" altLang="en-US" dirty="0"/>
          </a:p>
        </p:txBody>
      </p:sp>
      <p:pic>
        <p:nvPicPr>
          <p:cNvPr id="6" name="Shape 201"/>
          <p:cNvPicPr preferRelativeResize="0"/>
          <p:nvPr/>
        </p:nvPicPr>
        <p:blipFill>
          <a:blip r:embed="rId2">
            <a:alphaModFix/>
          </a:blip>
          <a:srcRect r="4098"/>
          <a:stretch>
            <a:fillRect/>
          </a:stretch>
        </p:blipFill>
        <p:spPr>
          <a:xfrm>
            <a:off x="285720" y="2928934"/>
            <a:ext cx="8572560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8817999_1963041933925733_386351764_o.jpg"/>
          <p:cNvPicPr>
            <a:picLocks noChangeAspect="1"/>
          </p:cNvPicPr>
          <p:nvPr/>
        </p:nvPicPr>
        <p:blipFill>
          <a:blip r:embed="rId3">
            <a:lum bright="40000"/>
          </a:blip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基本介紹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90550" marR="0" lvl="0" indent="-514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icrosoft JhengHei"/>
              <a:buAutoNum type="arabicPeriod"/>
            </a:pPr>
            <a:r>
              <a:rPr lang="zh-TW" sz="2900" b="0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河流</a:t>
            </a:r>
            <a:r>
              <a:rPr lang="zh-TW" sz="2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長度：24公里</a:t>
            </a:r>
          </a:p>
          <a:p>
            <a:pPr marL="590550" marR="0" lvl="0" indent="-5143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icrosoft JhengHei"/>
              <a:buAutoNum type="arabicPeriod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流域面積</a:t>
            </a:r>
            <a:r>
              <a:rPr lang="zh-TW" sz="2900" b="0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2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113 平方公里</a:t>
            </a:r>
          </a:p>
          <a:p>
            <a:pPr marL="590550" marR="0" lvl="0" indent="-5143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icrosoft JhengHei"/>
              <a:buAutoNum type="arabicPeriod"/>
            </a:pPr>
            <a:r>
              <a:rPr lang="zh-TW" sz="2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命名原因：流經最大面積是冬山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鄉</a:t>
            </a:r>
          </a:p>
          <a:p>
            <a:pPr marL="514350" marR="0" lvl="0" indent="-514350" algn="l" rtl="0">
              <a:spcBef>
                <a:spcPts val="1300"/>
              </a:spcBef>
              <a:buClr>
                <a:schemeClr val="accent2"/>
              </a:buClr>
              <a:buSzPct val="59999"/>
              <a:buFont typeface="Quest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altLang="en-US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河流組成</a:t>
            </a:r>
            <a:endParaRPr lang="zh-TW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" name="圖片 7" descr="冬山河流域圖(簡易)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643050"/>
            <a:ext cx="7858180" cy="434052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4572008"/>
            <a:ext cx="9715568" cy="2517784"/>
          </a:xfrm>
          <a:prstGeom prst="rect">
            <a:avLst/>
          </a:prstGeom>
        </p:spPr>
      </p:pic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altLang="en-US" b="1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整治原因</a:t>
            </a:r>
            <a:endParaRPr lang="zh-TW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00034" y="1785926"/>
            <a:ext cx="7643898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spcBef>
                <a:spcPts val="700"/>
              </a:spcBef>
              <a:buClr>
                <a:schemeClr val="accent2"/>
              </a:buClr>
              <a:buSzPct val="114000"/>
              <a:buFont typeface="+mj-lt"/>
              <a:buAutoNum type="arabicPeriod"/>
            </a:pPr>
            <a:r>
              <a:rPr lang="zh-TW" altLang="en-US" sz="36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雨量</a:t>
            </a:r>
            <a:endParaRPr lang="en-US" altLang="zh-TW" sz="36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lvl="0" indent="-742950">
              <a:spcBef>
                <a:spcPts val="700"/>
              </a:spcBef>
              <a:buClr>
                <a:schemeClr val="accent2"/>
              </a:buClr>
              <a:buSzPct val="59999"/>
              <a:buFont typeface="+mj-lt"/>
              <a:buAutoNum type="arabicPeriod"/>
            </a:pPr>
            <a:endParaRPr lang="en-US" altLang="zh-TW" sz="36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lvl="0" indent="-742950">
              <a:spcBef>
                <a:spcPts val="700"/>
              </a:spcBef>
              <a:buClr>
                <a:schemeClr val="accent2"/>
              </a:buClr>
              <a:buSzPct val="114000"/>
              <a:buFont typeface="+mj-lt"/>
              <a:buAutoNum type="arabicPeriod"/>
            </a:pPr>
            <a:r>
              <a:rPr lang="zh-TW" altLang="en-US" sz="36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河道</a:t>
            </a:r>
            <a:endParaRPr lang="en-US" altLang="zh-TW" sz="36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lvl="0" indent="-742950">
              <a:spcBef>
                <a:spcPts val="700"/>
              </a:spcBef>
              <a:buClr>
                <a:schemeClr val="accent2"/>
              </a:buClr>
              <a:buSzPct val="59999"/>
              <a:buFont typeface="+mj-lt"/>
              <a:buAutoNum type="arabicPeriod"/>
            </a:pPr>
            <a:endParaRPr lang="en-US" altLang="zh-TW" sz="36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lvl="0" indent="-742950">
              <a:spcBef>
                <a:spcPts val="700"/>
              </a:spcBef>
              <a:buClr>
                <a:schemeClr val="accent2"/>
              </a:buClr>
              <a:buSzPct val="114000"/>
              <a:buFont typeface="+mj-lt"/>
              <a:buAutoNum type="arabicPeriod"/>
            </a:pPr>
            <a:r>
              <a:rPr lang="zh-TW" altLang="en-US" sz="36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導致</a:t>
            </a:r>
            <a:endParaRPr lang="en-US" altLang="zh-TW" sz="36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" name="圖片 3" descr="下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714488"/>
            <a:ext cx="3714776" cy="371477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 descr="16923713_1201297439987055_1557873911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746" y="2601429"/>
            <a:ext cx="5410200" cy="40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俗諺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292975" y="1749800"/>
            <a:ext cx="7133400" cy="178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+mj-lt"/>
              <a:buAutoNum type="arabicPeriod"/>
            </a:pPr>
            <a:r>
              <a:rPr lang="zh-TW" sz="29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三年沒做大水，豬母就有金耳鉤通掛</a:t>
            </a:r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+mj-lt"/>
              <a:buAutoNum type="arabicPeriod"/>
            </a:pPr>
            <a:endParaRPr sz="29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+mj-lt"/>
              <a:buAutoNum type="arabicPeriod"/>
            </a:pPr>
            <a:endParaRPr sz="29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+mj-lt"/>
              <a:buAutoNum type="arabicPeriod"/>
            </a:pPr>
            <a:r>
              <a:rPr lang="zh-TW" sz="29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豬會上樓拱</a:t>
            </a:r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+mj-lt"/>
              <a:buAutoNum type="arabicPeriod"/>
            </a:pPr>
            <a:endParaRPr sz="29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14350" marR="0" lvl="0" indent="-514350" algn="l" rtl="0">
              <a:spcBef>
                <a:spcPts val="700"/>
              </a:spcBef>
              <a:buClr>
                <a:schemeClr val="accent2"/>
              </a:buClr>
              <a:buSzPct val="59999"/>
              <a:buFont typeface="+mj-lt"/>
              <a:buAutoNum type="arabicPeriod"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275</Words>
  <Application>Microsoft Office PowerPoint</Application>
  <PresentationFormat>如螢幕大小 (4:3)</PresentationFormat>
  <Paragraphs>78</Paragraphs>
  <Slides>22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中庸</vt:lpstr>
      <vt:lpstr>緞帶上的美麗與哀愁</vt:lpstr>
      <vt:lpstr>投影片 2</vt:lpstr>
      <vt:lpstr>目錄</vt:lpstr>
      <vt:lpstr>研究動機</vt:lpstr>
      <vt:lpstr>地理實察</vt:lpstr>
      <vt:lpstr>基本介紹</vt:lpstr>
      <vt:lpstr>河流組成</vt:lpstr>
      <vt:lpstr>整治原因</vt:lpstr>
      <vt:lpstr>俗諺</vt:lpstr>
      <vt:lpstr>整治中…</vt:lpstr>
      <vt:lpstr>投影片 11</vt:lpstr>
      <vt:lpstr>獲益</vt:lpstr>
      <vt:lpstr>損害</vt:lpstr>
      <vt:lpstr>人文歷史</vt:lpstr>
      <vt:lpstr>加禮宛港</vt:lpstr>
      <vt:lpstr>噶瑪蘭族—流流社</vt:lpstr>
      <vt:lpstr>從古自今的冬山河</vt:lpstr>
      <vt:lpstr> Follow ME </vt:lpstr>
      <vt:lpstr>上游生態綠舟</vt:lpstr>
      <vt:lpstr>中游親水公園</vt:lpstr>
      <vt:lpstr>下游傳統藝術中心</vt:lpstr>
      <vt:lpstr>結論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冬山河</dc:title>
  <dc:creator>User</dc:creator>
  <cp:lastModifiedBy>monicalin</cp:lastModifiedBy>
  <cp:revision>74</cp:revision>
  <dcterms:created xsi:type="dcterms:W3CDTF">2017-02-26T13:13:14Z</dcterms:created>
  <dcterms:modified xsi:type="dcterms:W3CDTF">2017-05-31T23:03:50Z</dcterms:modified>
</cp:coreProperties>
</file>