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77" r:id="rId6"/>
    <p:sldId id="260" r:id="rId7"/>
    <p:sldId id="278" r:id="rId8"/>
    <p:sldId id="279" r:id="rId9"/>
    <p:sldId id="266" r:id="rId10"/>
    <p:sldId id="261" r:id="rId11"/>
    <p:sldId id="269" r:id="rId12"/>
    <p:sldId id="273" r:id="rId13"/>
    <p:sldId id="262" r:id="rId14"/>
    <p:sldId id="271" r:id="rId15"/>
    <p:sldId id="270" r:id="rId16"/>
    <p:sldId id="272" r:id="rId17"/>
    <p:sldId id="263" r:id="rId18"/>
    <p:sldId id="274" r:id="rId19"/>
    <p:sldId id="275" r:id="rId20"/>
    <p:sldId id="264" r:id="rId21"/>
    <p:sldId id="276" r:id="rId22"/>
    <p:sldId id="267" r:id="rId23"/>
    <p:sldId id="268" r:id="rId24"/>
    <p:sldId id="284" r:id="rId25"/>
    <p:sldId id="282" r:id="rId26"/>
    <p:sldId id="280" r:id="rId27"/>
    <p:sldId id="281" r:id="rId28"/>
    <p:sldId id="283" r:id="rId29"/>
    <p:sldId id="285" r:id="rId30"/>
    <p:sldId id="265" r:id="rId31"/>
  </p:sldIdLst>
  <p:sldSz cx="9144000" cy="6858000" type="screen4x3"/>
  <p:notesSz cx="6858000" cy="9144000"/>
  <p:embeddedFontLst>
    <p:embeddedFont>
      <p:font typeface="Garamond" pitchFamily="18" charset="0"/>
      <p:regular r:id="rId33"/>
      <p:bold r:id="rId34"/>
      <p:italic r:id="rId35"/>
    </p:embeddedFont>
    <p:embeddedFont>
      <p:font typeface="標楷體" pitchFamily="65" charset="-120"/>
      <p:regular r:id="rId3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B0EF863-0BED-46F0-A301-758B1160AC25}">
  <a:tblStyle styleId="{4B0EF863-0BED-46F0-A301-758B1160AC25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6F4F0"/>
          </a:solidFill>
        </a:fill>
      </a:tcStyle>
    </a:wholeTbl>
    <a:band1H>
      <a:tcStyle>
        <a:tcBdr/>
        <a:fill>
          <a:solidFill>
            <a:srgbClr val="EBE8DD"/>
          </a:solidFill>
        </a:fill>
      </a:tcStyle>
    </a:band1H>
    <a:band1V>
      <a:tcStyle>
        <a:tcBdr/>
        <a:fill>
          <a:solidFill>
            <a:srgbClr val="EBE8DD"/>
          </a:solidFill>
        </a:fill>
      </a:tcStyle>
    </a:band1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66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263378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371600" y="1859280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1111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7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50000"/>
              </a:lnSpc>
              <a:spcBef>
                <a:spcPts val="400"/>
              </a:spcBef>
              <a:buClr>
                <a:srgbClr val="595959"/>
              </a:buClr>
              <a:buFont typeface="Noto Symbol"/>
              <a:buNone/>
              <a:defRPr sz="2000" b="0" i="1" u="none" strike="noStrike" cap="none" baseline="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ctr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ctr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ctr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ctr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ctr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ctr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ctr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857499" y="571500"/>
            <a:ext cx="3429001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Char char="❖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335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5118100" y="2720340"/>
            <a:ext cx="43179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1752599" y="761999"/>
            <a:ext cx="42672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Char char="❖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335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Char char="❖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335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7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31241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Char char="❖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335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1241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Char char="❖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335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7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4461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447800" y="3410267"/>
            <a:ext cx="6248399" cy="1456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 sz="3600" b="0" i="0" cap="none" baseline="0"/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447800" y="1503679"/>
            <a:ext cx="6248399" cy="1566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595959"/>
              </a:buClr>
              <a:buFont typeface="Garamond"/>
              <a:buNone/>
              <a:defRPr sz="2000" b="0" i="1" baseline="0">
                <a:solidFill>
                  <a:srgbClr val="595959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4461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7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371600" y="2819400"/>
            <a:ext cx="31241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Char char="❖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335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2819400"/>
            <a:ext cx="31241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Char char="❖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335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1371600" y="2362200"/>
            <a:ext cx="3125788" cy="451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800" b="1" baseline="0"/>
            </a:lvl1pPr>
            <a:lvl2pPr marL="457200" indent="0" rtl="0">
              <a:spcBef>
                <a:spcPts val="0"/>
              </a:spcBef>
              <a:buFont typeface="Garamond"/>
              <a:buNone/>
              <a:defRPr sz="2000" b="1"/>
            </a:lvl2pPr>
            <a:lvl3pPr marL="914400" indent="0" rtl="0">
              <a:spcBef>
                <a:spcPts val="0"/>
              </a:spcBef>
              <a:buFont typeface="Garamond"/>
              <a:buNone/>
              <a:defRPr sz="1800" b="1"/>
            </a:lvl3pPr>
            <a:lvl4pPr marL="1371600" indent="0" rtl="0">
              <a:spcBef>
                <a:spcPts val="0"/>
              </a:spcBef>
              <a:buFont typeface="Garamond"/>
              <a:buNone/>
              <a:defRPr sz="1600" b="1"/>
            </a:lvl4pPr>
            <a:lvl5pPr marL="1828800" indent="0" rtl="0">
              <a:spcBef>
                <a:spcPts val="0"/>
              </a:spcBef>
              <a:buFont typeface="Garamond"/>
              <a:buNone/>
              <a:defRPr sz="1600" b="1"/>
            </a:lvl5pPr>
            <a:lvl6pPr marL="2286000" indent="0" rtl="0">
              <a:spcBef>
                <a:spcPts val="0"/>
              </a:spcBef>
              <a:buFont typeface="Garamond"/>
              <a:buNone/>
              <a:defRPr sz="1600" b="1"/>
            </a:lvl6pPr>
            <a:lvl7pPr marL="2743200" indent="0" rtl="0">
              <a:spcBef>
                <a:spcPts val="0"/>
              </a:spcBef>
              <a:buFont typeface="Garamond"/>
              <a:buNone/>
              <a:defRPr sz="1600" b="1"/>
            </a:lvl7pPr>
            <a:lvl8pPr marL="3200400" indent="0" rtl="0">
              <a:spcBef>
                <a:spcPts val="0"/>
              </a:spcBef>
              <a:buFont typeface="Garamond"/>
              <a:buNone/>
              <a:defRPr sz="1600" b="1"/>
            </a:lvl8pPr>
            <a:lvl9pPr marL="3657600" indent="0" rtl="0">
              <a:spcBef>
                <a:spcPts val="0"/>
              </a:spcBef>
              <a:buFont typeface="Garamond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5" y="2359151"/>
            <a:ext cx="3127374" cy="44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800" b="1" baseline="0"/>
            </a:lvl1pPr>
            <a:lvl2pPr marL="457200" indent="0" rtl="0">
              <a:spcBef>
                <a:spcPts val="0"/>
              </a:spcBef>
              <a:buFont typeface="Garamond"/>
              <a:buNone/>
              <a:defRPr sz="2000" b="1"/>
            </a:lvl2pPr>
            <a:lvl3pPr marL="914400" indent="0" rtl="0">
              <a:spcBef>
                <a:spcPts val="0"/>
              </a:spcBef>
              <a:buFont typeface="Garamond"/>
              <a:buNone/>
              <a:defRPr sz="1800" b="1"/>
            </a:lvl3pPr>
            <a:lvl4pPr marL="1371600" indent="0" rtl="0">
              <a:spcBef>
                <a:spcPts val="0"/>
              </a:spcBef>
              <a:buFont typeface="Garamond"/>
              <a:buNone/>
              <a:defRPr sz="1600" b="1"/>
            </a:lvl4pPr>
            <a:lvl5pPr marL="1828800" indent="0" rtl="0">
              <a:spcBef>
                <a:spcPts val="0"/>
              </a:spcBef>
              <a:buFont typeface="Garamond"/>
              <a:buNone/>
              <a:defRPr sz="1600" b="1"/>
            </a:lvl5pPr>
            <a:lvl6pPr marL="2286000" indent="0" rtl="0">
              <a:spcBef>
                <a:spcPts val="0"/>
              </a:spcBef>
              <a:buFont typeface="Garamond"/>
              <a:buNone/>
              <a:defRPr sz="1600" b="1"/>
            </a:lvl6pPr>
            <a:lvl7pPr marL="2743200" indent="0" rtl="0">
              <a:spcBef>
                <a:spcPts val="0"/>
              </a:spcBef>
              <a:buFont typeface="Garamond"/>
              <a:buNone/>
              <a:defRPr sz="1600" b="1"/>
            </a:lvl7pPr>
            <a:lvl8pPr marL="3200400" indent="0" rtl="0">
              <a:spcBef>
                <a:spcPts val="0"/>
              </a:spcBef>
              <a:buFont typeface="Garamond"/>
              <a:buNone/>
              <a:defRPr sz="1600" b="1"/>
            </a:lvl8pPr>
            <a:lvl9pPr marL="3657600" indent="0" rtl="0">
              <a:spcBef>
                <a:spcPts val="0"/>
              </a:spcBef>
              <a:buFont typeface="Garamond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7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953001" y="1676400"/>
            <a:ext cx="2819398" cy="599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1700" b="1" cap="none" baseline="0"/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953001" y="2275840"/>
            <a:ext cx="2819398" cy="2905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400"/>
            </a:lvl1pPr>
            <a:lvl2pPr marL="457200" indent="0" rtl="0">
              <a:spcBef>
                <a:spcPts val="0"/>
              </a:spcBef>
              <a:buFont typeface="Garamond"/>
              <a:buNone/>
              <a:defRPr sz="1200"/>
            </a:lvl2pPr>
            <a:lvl3pPr marL="914400" indent="0" rtl="0">
              <a:spcBef>
                <a:spcPts val="0"/>
              </a:spcBef>
              <a:buFont typeface="Garamond"/>
              <a:buNone/>
              <a:defRPr sz="1000"/>
            </a:lvl3pPr>
            <a:lvl4pPr marL="1371600" indent="0" rtl="0">
              <a:spcBef>
                <a:spcPts val="0"/>
              </a:spcBef>
              <a:buFont typeface="Garamond"/>
              <a:buNone/>
              <a:defRPr sz="900"/>
            </a:lvl4pPr>
            <a:lvl5pPr marL="1828800" indent="0" rtl="0">
              <a:spcBef>
                <a:spcPts val="0"/>
              </a:spcBef>
              <a:buFont typeface="Garamond"/>
              <a:buNone/>
              <a:defRPr sz="900"/>
            </a:lvl5pPr>
            <a:lvl6pPr marL="2286000" indent="0" rtl="0">
              <a:spcBef>
                <a:spcPts val="0"/>
              </a:spcBef>
              <a:buFont typeface="Garamond"/>
              <a:buNone/>
              <a:defRPr sz="900"/>
            </a:lvl6pPr>
            <a:lvl7pPr marL="2743200" indent="0" rtl="0">
              <a:spcBef>
                <a:spcPts val="0"/>
              </a:spcBef>
              <a:buFont typeface="Garamond"/>
              <a:buNone/>
              <a:defRPr sz="900"/>
            </a:lvl7pPr>
            <a:lvl8pPr marL="3200400" indent="0" rtl="0">
              <a:spcBef>
                <a:spcPts val="0"/>
              </a:spcBef>
              <a:buFont typeface="Garamond"/>
              <a:buNone/>
              <a:defRPr sz="900"/>
            </a:lvl8pPr>
            <a:lvl9pPr marL="3657600" indent="0" rtl="0">
              <a:spcBef>
                <a:spcPts val="0"/>
              </a:spcBef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1371600" y="1676400"/>
            <a:ext cx="3276600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Char char="❖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3335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463040" y="1847088"/>
            <a:ext cx="3090671" cy="3090671"/>
          </a:xfrm>
          <a:prstGeom prst="plaque">
            <a:avLst>
              <a:gd name="adj" fmla="val 8438"/>
            </a:avLst>
          </a:prstGeom>
          <a:noFill/>
          <a:ln w="9525" cap="flat" cmpd="sng">
            <a:solidFill>
              <a:schemeClr val="dk2">
                <a:alpha val="16862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1700" b="1" cap="none" baseline="0"/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524000" y="1905000"/>
            <a:ext cx="2971799" cy="2971799"/>
          </a:xfrm>
          <a:prstGeom prst="plaque">
            <a:avLst>
              <a:gd name="adj" fmla="val 8341"/>
            </a:avLst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2"/>
              </a:buClr>
              <a:buFont typeface="Garamond"/>
              <a:buNone/>
              <a:defRPr sz="18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953000" y="2276856"/>
            <a:ext cx="2819400" cy="2875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400"/>
            </a:lvl1pPr>
            <a:lvl2pPr marL="457200" indent="0" rtl="0">
              <a:spcBef>
                <a:spcPts val="0"/>
              </a:spcBef>
              <a:buFont typeface="Garamond"/>
              <a:buNone/>
              <a:defRPr sz="1200"/>
            </a:lvl2pPr>
            <a:lvl3pPr marL="914400" indent="0" rtl="0">
              <a:spcBef>
                <a:spcPts val="0"/>
              </a:spcBef>
              <a:buFont typeface="Garamond"/>
              <a:buNone/>
              <a:defRPr sz="1000"/>
            </a:lvl3pPr>
            <a:lvl4pPr marL="1371600" indent="0" rtl="0">
              <a:spcBef>
                <a:spcPts val="0"/>
              </a:spcBef>
              <a:buFont typeface="Garamond"/>
              <a:buNone/>
              <a:defRPr sz="900"/>
            </a:lvl4pPr>
            <a:lvl5pPr marL="1828800" indent="0" rtl="0">
              <a:spcBef>
                <a:spcPts val="0"/>
              </a:spcBef>
              <a:buFont typeface="Garamond"/>
              <a:buNone/>
              <a:defRPr sz="900"/>
            </a:lvl5pPr>
            <a:lvl6pPr marL="2286000" indent="0" rtl="0">
              <a:spcBef>
                <a:spcPts val="0"/>
              </a:spcBef>
              <a:buFont typeface="Garamond"/>
              <a:buNone/>
              <a:defRPr sz="900"/>
            </a:lvl6pPr>
            <a:lvl7pPr marL="2743200" indent="0" rtl="0">
              <a:spcBef>
                <a:spcPts val="0"/>
              </a:spcBef>
              <a:buFont typeface="Garamond"/>
              <a:buNone/>
              <a:defRPr sz="900"/>
            </a:lvl7pPr>
            <a:lvl8pPr marL="3200400" indent="0" rtl="0">
              <a:spcBef>
                <a:spcPts val="0"/>
              </a:spcBef>
              <a:buFont typeface="Garamond"/>
              <a:buNone/>
              <a:defRPr sz="900"/>
            </a:lvl8pPr>
            <a:lvl9pPr marL="3657600" indent="0" rtl="0">
              <a:spcBef>
                <a:spcPts val="0"/>
              </a:spcBef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400799" cy="3429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143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Char char="❖"/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indent="-13335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1" i="0" u="none" strike="noStrike" cap="none" baseline="0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115616" y="1124744"/>
            <a:ext cx="7128792" cy="19442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Arial"/>
              <a:buNone/>
            </a:pPr>
            <a:r>
              <a:rPr lang="zh-TW" sz="40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國立蘭陽女中</a:t>
            </a:r>
            <a:r>
              <a:rPr lang="zh-TW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 b="0" i="0" u="none" strike="noStrike" cap="none" baseline="0" dirty="0">
                <a:solidFill>
                  <a:srgbClr val="6A6468"/>
                </a:solidFill>
                <a:latin typeface="Arial"/>
                <a:ea typeface="Arial"/>
                <a:cs typeface="Arial"/>
                <a:sym typeface="Arial"/>
              </a:rPr>
              <a:t>2015蘭園　人文行動考察</a:t>
            </a:r>
            <a:r>
              <a:rPr lang="zh-TW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題目：少年劇團概況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995935" y="4005064"/>
            <a:ext cx="2664295" cy="122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595959"/>
              </a:buClr>
              <a:buFont typeface="Noto Symbo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zh-TW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212-02 吳旻柔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zh-TW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213-12 陳　杰</a:t>
            </a:r>
          </a:p>
        </p:txBody>
      </p:sp>
      <p:sp>
        <p:nvSpPr>
          <p:cNvPr id="91" name="Shape 91"/>
          <p:cNvSpPr/>
          <p:nvPr/>
        </p:nvSpPr>
        <p:spPr>
          <a:xfrm>
            <a:off x="3071802" y="3500438"/>
            <a:ext cx="2795772" cy="553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zh-TW" sz="20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指導老師：</a:t>
            </a:r>
            <a:r>
              <a:rPr lang="zh-TW" sz="20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王富仁</a:t>
            </a:r>
            <a:r>
              <a:rPr lang="zh-TW" altLang="en-US" sz="20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老師</a:t>
            </a:r>
            <a:endParaRPr lang="zh-TW" sz="20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2267743" y="4221087"/>
            <a:ext cx="2448271" cy="1298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zh-TW" sz="16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作者：　201-10 林佑宣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SzPct val="25000"/>
              <a:buNone/>
            </a:pPr>
            <a:r>
              <a:rPr lang="zh-TW" sz="16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　　203-17 翁育筠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SzPct val="25000"/>
              <a:buNone/>
            </a:pPr>
            <a:r>
              <a:rPr lang="zh-TW" sz="16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　　206-</a:t>
            </a:r>
            <a:r>
              <a:rPr lang="zh-TW" sz="16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altLang="zh-TW" sz="16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16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6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游斯涵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zh-TW" sz="4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正文</a:t>
            </a:r>
            <a:r>
              <a:rPr lang="zh-TW" sz="4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</a:t>
            </a:r>
            <a:r>
              <a:rPr lang="zh-TW" altLang="en-US" sz="4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年度公演</a:t>
            </a:r>
            <a:r>
              <a:rPr lang="en-US" altLang="zh-TW" sz="2800" dirty="0"/>
              <a:t>(</a:t>
            </a:r>
            <a:r>
              <a:rPr lang="zh-TW" altLang="en-US" sz="2800" dirty="0"/>
              <a:t>文獻</a:t>
            </a:r>
            <a:r>
              <a:rPr lang="zh-TW" altLang="en-US" sz="2800" dirty="0" smtClean="0"/>
              <a:t>整理</a:t>
            </a:r>
            <a:r>
              <a:rPr lang="en-US" altLang="zh-TW" sz="2800" dirty="0" smtClean="0"/>
              <a:t>2)</a:t>
            </a:r>
            <a:endParaRPr lang="zh-TW" sz="2800" b="0" i="0" u="none" strike="noStrike" cap="none" baseline="0" dirty="0">
              <a:solidFill>
                <a:schemeClr val="dk1"/>
              </a:solidFill>
              <a:sym typeface="Garamond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403648" y="2276872"/>
            <a:ext cx="6400799" cy="3366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143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rPr lang="en-US" altLang="zh-TW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2000</a:t>
            </a:r>
            <a:r>
              <a:rPr lang="zh-TW" altLang="en-US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稻草人與小麻雀</a:t>
            </a:r>
            <a:r>
              <a:rPr lang="en-US" altLang="zh-TW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zh-TW" altLang="en-US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國語版</a:t>
            </a:r>
            <a:r>
              <a:rPr lang="en-US" altLang="zh-TW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</a:p>
          <a:p>
            <a:pPr marL="0" marR="0" lvl="0" indent="1143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rPr lang="en-US" altLang="zh-TW" dirty="0" smtClean="0"/>
              <a:t>2001</a:t>
            </a:r>
            <a:r>
              <a:rPr lang="zh-TW" altLang="en-US" dirty="0" smtClean="0"/>
              <a:t> 小李子不是大騙子</a:t>
            </a:r>
            <a:endParaRPr lang="en-US" altLang="zh-TW" dirty="0" smtClean="0"/>
          </a:p>
          <a:p>
            <a:pPr marL="0" marR="0" lvl="0" indent="1143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rPr lang="en-US" altLang="zh-TW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2002</a:t>
            </a:r>
            <a:r>
              <a:rPr lang="zh-TW" altLang="en-US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我不要當國王了</a:t>
            </a:r>
            <a:endParaRPr lang="en-US" altLang="zh-TW" sz="18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1143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rPr lang="en-US" altLang="zh-TW" dirty="0" smtClean="0"/>
              <a:t>2003</a:t>
            </a:r>
            <a:r>
              <a:rPr lang="zh-TW" altLang="en-US" dirty="0" smtClean="0"/>
              <a:t> 稻草人與小麻雀</a:t>
            </a:r>
            <a:r>
              <a:rPr lang="en-US" altLang="zh-TW" dirty="0" smtClean="0"/>
              <a:t>(</a:t>
            </a:r>
            <a:r>
              <a:rPr lang="zh-TW" altLang="en-US" dirty="0" smtClean="0"/>
              <a:t>台語版</a:t>
            </a:r>
            <a:r>
              <a:rPr lang="en-US" altLang="zh-TW" dirty="0" smtClean="0"/>
              <a:t>)</a:t>
            </a:r>
          </a:p>
          <a:p>
            <a:pPr marL="0" marR="0" lvl="0" indent="1143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rPr lang="en-US" altLang="zh-TW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2004</a:t>
            </a:r>
            <a:r>
              <a:rPr lang="zh-TW" altLang="en-US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愛吃糖的皇帝</a:t>
            </a:r>
            <a:endParaRPr lang="en-US" altLang="zh-TW" sz="18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1143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rPr lang="en-US" altLang="zh-TW" dirty="0" smtClean="0"/>
              <a:t>2005</a:t>
            </a:r>
            <a:r>
              <a:rPr lang="zh-TW" altLang="en-US" dirty="0" smtClean="0"/>
              <a:t> 看見地球在微笑</a:t>
            </a:r>
            <a:endParaRPr lang="en-US" altLang="zh-TW" dirty="0" smtClean="0"/>
          </a:p>
          <a:p>
            <a:pPr marL="0" marR="0" lvl="0" indent="1143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rPr lang="en-US" altLang="zh-TW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2006</a:t>
            </a:r>
            <a:r>
              <a:rPr lang="zh-TW" altLang="en-US" sz="1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小駝背</a:t>
            </a:r>
            <a:endParaRPr lang="en-US" altLang="zh-TW" sz="18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dirty="0"/>
              <a:t>2007</a:t>
            </a:r>
            <a:r>
              <a:rPr lang="zh-TW" altLang="en-US" dirty="0"/>
              <a:t> 我不要當國王</a:t>
            </a:r>
            <a:r>
              <a:rPr lang="zh-TW" altLang="en-US" dirty="0" smtClean="0"/>
              <a:t>了</a:t>
            </a:r>
            <a:endParaRPr lang="en-US" altLang="zh-TW" dirty="0" smtClean="0"/>
          </a:p>
          <a:p>
            <a:pPr>
              <a:spcBef>
                <a:spcPts val="0"/>
              </a:spcBef>
              <a:buNone/>
            </a:pPr>
            <a:endParaRPr lang="en-US" altLang="zh-TW" dirty="0"/>
          </a:p>
          <a:p>
            <a:pPr marL="0" marR="0" lvl="0" indent="1143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/>
              <a:t>正文-</a:t>
            </a:r>
            <a:r>
              <a:rPr lang="zh-TW" altLang="en-US" sz="4400" dirty="0"/>
              <a:t>年度公演</a:t>
            </a:r>
            <a:r>
              <a:rPr lang="en-US" altLang="zh-TW" sz="2800" dirty="0"/>
              <a:t>(</a:t>
            </a:r>
            <a:r>
              <a:rPr lang="zh-TW" altLang="en-US" sz="2800" dirty="0"/>
              <a:t>文獻整理</a:t>
            </a:r>
            <a:r>
              <a:rPr lang="en-US" altLang="zh-TW" sz="2800" dirty="0"/>
              <a:t>2)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03648" y="2276872"/>
            <a:ext cx="6400799" cy="3384376"/>
          </a:xfrm>
        </p:spPr>
        <p:txBody>
          <a:bodyPr/>
          <a:lstStyle/>
          <a:p>
            <a:pPr indent="0">
              <a:buNone/>
            </a:pPr>
            <a:r>
              <a:rPr lang="en-US" altLang="zh-TW" dirty="0"/>
              <a:t>2008 </a:t>
            </a:r>
            <a:r>
              <a:rPr lang="zh-TW" altLang="zh-TW" dirty="0"/>
              <a:t>原來就是你</a:t>
            </a:r>
            <a:r>
              <a:rPr lang="en-US" altLang="zh-TW" dirty="0"/>
              <a:t>(</a:t>
            </a:r>
            <a:r>
              <a:rPr lang="zh-TW" altLang="zh-TW" dirty="0"/>
              <a:t>改編自捕鼠器</a:t>
            </a:r>
            <a:r>
              <a:rPr lang="en-US" altLang="zh-TW" dirty="0"/>
              <a:t>)</a:t>
            </a:r>
            <a:endParaRPr lang="zh-TW" altLang="zh-TW" dirty="0"/>
          </a:p>
          <a:p>
            <a:pPr indent="0">
              <a:buNone/>
            </a:pPr>
            <a:r>
              <a:rPr lang="en-US" altLang="zh-TW" dirty="0"/>
              <a:t>2009 </a:t>
            </a:r>
            <a:r>
              <a:rPr lang="zh-TW" altLang="zh-TW" dirty="0"/>
              <a:t>一個叫做家的</a:t>
            </a:r>
            <a:r>
              <a:rPr lang="zh-TW" altLang="zh-TW" dirty="0" smtClean="0"/>
              <a:t>地方</a:t>
            </a:r>
            <a:r>
              <a:rPr lang="en-US" altLang="zh-TW" dirty="0" smtClean="0"/>
              <a:t>(</a:t>
            </a:r>
            <a:r>
              <a:rPr lang="zh-TW" altLang="zh-TW" dirty="0"/>
              <a:t>改編自布來頓濱海小鎮的回憶</a:t>
            </a:r>
            <a:r>
              <a:rPr lang="en-US" altLang="zh-TW" dirty="0"/>
              <a:t>)</a:t>
            </a:r>
            <a:endParaRPr lang="zh-TW" altLang="zh-TW" dirty="0"/>
          </a:p>
          <a:p>
            <a:pPr indent="0">
              <a:buNone/>
            </a:pPr>
            <a:r>
              <a:rPr lang="en-US" altLang="zh-TW" dirty="0"/>
              <a:t>2010 </a:t>
            </a:r>
            <a:r>
              <a:rPr lang="zh-TW" altLang="zh-TW" dirty="0"/>
              <a:t>孤島獵人</a:t>
            </a:r>
            <a:r>
              <a:rPr lang="en-US" altLang="zh-TW" dirty="0"/>
              <a:t>(</a:t>
            </a:r>
            <a:r>
              <a:rPr lang="zh-TW" altLang="zh-TW" dirty="0"/>
              <a:t>改編自蒼蠅王</a:t>
            </a:r>
            <a:r>
              <a:rPr lang="en-US" altLang="zh-TW" dirty="0"/>
              <a:t>)</a:t>
            </a:r>
            <a:endParaRPr lang="zh-TW" altLang="zh-TW" dirty="0"/>
          </a:p>
          <a:p>
            <a:pPr indent="0">
              <a:buNone/>
            </a:pPr>
            <a:r>
              <a:rPr lang="en-US" altLang="zh-TW" dirty="0"/>
              <a:t>2011 </a:t>
            </a:r>
            <a:r>
              <a:rPr lang="zh-TW" altLang="zh-TW" dirty="0"/>
              <a:t>熱愛天使的生活</a:t>
            </a:r>
          </a:p>
          <a:p>
            <a:pPr indent="0">
              <a:buNone/>
            </a:pPr>
            <a:r>
              <a:rPr lang="en-US" altLang="zh-TW" dirty="0"/>
              <a:t>2012 </a:t>
            </a:r>
            <a:r>
              <a:rPr lang="zh-TW" altLang="zh-TW" dirty="0"/>
              <a:t>巧克力戰爭</a:t>
            </a:r>
          </a:p>
          <a:p>
            <a:pPr indent="0">
              <a:buNone/>
            </a:pPr>
            <a:r>
              <a:rPr lang="en-US" altLang="zh-TW" dirty="0"/>
              <a:t>2013 </a:t>
            </a:r>
            <a:r>
              <a:rPr lang="zh-TW" altLang="zh-TW" dirty="0"/>
              <a:t>小鎮</a:t>
            </a:r>
            <a:r>
              <a:rPr lang="en-US" altLang="zh-TW" dirty="0"/>
              <a:t>    </a:t>
            </a:r>
            <a:endParaRPr lang="zh-TW" altLang="zh-TW" dirty="0"/>
          </a:p>
          <a:p>
            <a:pPr indent="0">
              <a:buNone/>
            </a:pPr>
            <a:r>
              <a:rPr lang="en-US" altLang="zh-TW" dirty="0"/>
              <a:t>2014 </a:t>
            </a:r>
            <a:r>
              <a:rPr lang="zh-TW" altLang="zh-TW" dirty="0"/>
              <a:t>青鳥</a:t>
            </a:r>
            <a:r>
              <a:rPr lang="en-US" altLang="zh-TW" dirty="0"/>
              <a:t>          </a:t>
            </a: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529263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latin typeface="Garamond" panose="02020404030301010803" pitchFamily="18" charset="0"/>
              </a:rPr>
              <a:t>※2015</a:t>
            </a:r>
            <a:r>
              <a:rPr lang="zh-TW" altLang="en-US" sz="1800" dirty="0" smtClean="0">
                <a:latin typeface="Garamond" panose="02020404030301010803" pitchFamily="18" charset="0"/>
              </a:rPr>
              <a:t> 仲夏青春夢 </a:t>
            </a:r>
            <a:r>
              <a:rPr lang="en-US" altLang="zh-TW" sz="1800" dirty="0" smtClean="0">
                <a:latin typeface="Garamond" panose="02020404030301010803" pitchFamily="18" charset="0"/>
              </a:rPr>
              <a:t>coming soon</a:t>
            </a:r>
            <a:endParaRPr lang="zh-TW" altLang="en-US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6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正文-</a:t>
            </a:r>
            <a:r>
              <a:rPr lang="zh-TW" altLang="en-US" dirty="0" smtClean="0"/>
              <a:t>訪談</a:t>
            </a:r>
            <a:r>
              <a:rPr lang="zh-TW" altLang="en-US" dirty="0"/>
              <a:t>問題</a:t>
            </a:r>
            <a:r>
              <a:rPr lang="en-US" altLang="zh-TW" dirty="0" smtClean="0"/>
              <a:t>(</a:t>
            </a:r>
            <a:r>
              <a:rPr lang="zh-TW" altLang="zh-TW" dirty="0"/>
              <a:t>老師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2204864"/>
            <a:ext cx="6400799" cy="3456384"/>
          </a:xfrm>
        </p:spPr>
        <p:txBody>
          <a:bodyPr/>
          <a:lstStyle/>
          <a:p>
            <a:pPr lvl="0"/>
            <a:r>
              <a:rPr lang="zh-TW" altLang="zh-TW" sz="1600" dirty="0">
                <a:latin typeface="Garamond" panose="02020404030301010803" pitchFamily="18" charset="0"/>
              </a:rPr>
              <a:t>請問徵選團員的標準為何</a:t>
            </a:r>
            <a:r>
              <a:rPr lang="en-US" altLang="zh-TW" sz="1600" dirty="0">
                <a:latin typeface="Garamond" panose="02020404030301010803" pitchFamily="18" charset="0"/>
              </a:rPr>
              <a:t>?</a:t>
            </a:r>
            <a:r>
              <a:rPr lang="zh-TW" altLang="zh-TW" sz="1600" dirty="0">
                <a:latin typeface="Garamond" panose="02020404030301010803" pitchFamily="18" charset="0"/>
              </a:rPr>
              <a:t>如何認定有潛力</a:t>
            </a:r>
            <a:r>
              <a:rPr lang="en-US" altLang="zh-TW" sz="1600" dirty="0">
                <a:latin typeface="Garamond" panose="02020404030301010803" pitchFamily="18" charset="0"/>
              </a:rPr>
              <a:t>?</a:t>
            </a:r>
            <a:endParaRPr lang="zh-TW" altLang="zh-TW" sz="1600" dirty="0">
              <a:latin typeface="Garamond" panose="02020404030301010803" pitchFamily="18" charset="0"/>
            </a:endParaRPr>
          </a:p>
          <a:p>
            <a:pPr indent="0">
              <a:buNone/>
            </a:pPr>
            <a:r>
              <a:rPr lang="zh-TW" altLang="en-US" sz="1600" dirty="0" smtClean="0">
                <a:latin typeface="Garamond" panose="02020404030301010803" pitchFamily="18" charset="0"/>
              </a:rPr>
              <a:t>    </a:t>
            </a:r>
            <a:r>
              <a:rPr lang="en-US" altLang="zh-TW" sz="1600" dirty="0" smtClean="0">
                <a:latin typeface="Garamond" panose="02020404030301010803" pitchFamily="18" charset="0"/>
              </a:rPr>
              <a:t>Extra</a:t>
            </a:r>
            <a:r>
              <a:rPr lang="en-US" altLang="zh-TW" sz="1600" dirty="0">
                <a:latin typeface="Garamond" panose="02020404030301010803" pitchFamily="18" charset="0"/>
              </a:rPr>
              <a:t>. </a:t>
            </a:r>
            <a:r>
              <a:rPr lang="zh-TW" altLang="zh-TW" sz="1600" dirty="0">
                <a:latin typeface="Garamond" panose="02020404030301010803" pitchFamily="18" charset="0"/>
              </a:rPr>
              <a:t>若舞蹈上到達一定的水準是否錄取機率較高</a:t>
            </a:r>
          </a:p>
          <a:p>
            <a:pPr lvl="0"/>
            <a:r>
              <a:rPr lang="zh-TW" altLang="zh-TW" sz="1600" dirty="0">
                <a:latin typeface="Garamond" panose="02020404030301010803" pitchFamily="18" charset="0"/>
              </a:rPr>
              <a:t>如何處理團員的個人問題</a:t>
            </a:r>
            <a:r>
              <a:rPr lang="en-US" altLang="zh-TW" sz="1600" dirty="0">
                <a:latin typeface="Garamond" panose="02020404030301010803" pitchFamily="18" charset="0"/>
              </a:rPr>
              <a:t>?</a:t>
            </a:r>
            <a:endParaRPr lang="zh-TW" altLang="zh-TW" sz="1600" dirty="0">
              <a:latin typeface="Garamond" panose="02020404030301010803" pitchFamily="18" charset="0"/>
            </a:endParaRPr>
          </a:p>
          <a:p>
            <a:pPr lvl="0"/>
            <a:r>
              <a:rPr lang="zh-TW" altLang="zh-TW" sz="1600" dirty="0">
                <a:latin typeface="Garamond" panose="02020404030301010803" pitchFamily="18" charset="0"/>
              </a:rPr>
              <a:t>對學生的想法</a:t>
            </a:r>
            <a:r>
              <a:rPr lang="en-US" altLang="zh-TW" sz="1600" dirty="0">
                <a:latin typeface="Garamond" panose="02020404030301010803" pitchFamily="18" charset="0"/>
              </a:rPr>
              <a:t>?</a:t>
            </a:r>
            <a:endParaRPr lang="zh-TW" altLang="zh-TW" sz="1600" dirty="0">
              <a:latin typeface="Garamond" panose="02020404030301010803" pitchFamily="18" charset="0"/>
            </a:endParaRPr>
          </a:p>
          <a:p>
            <a:pPr lvl="0"/>
            <a:r>
              <a:rPr lang="zh-TW" altLang="zh-TW" sz="1600" dirty="0">
                <a:latin typeface="Garamond" panose="02020404030301010803" pitchFamily="18" charset="0"/>
              </a:rPr>
              <a:t>請問接手少劇到現在從學生、劇團設備到少劇年度行程有何改變</a:t>
            </a:r>
            <a:r>
              <a:rPr lang="en-US" altLang="zh-TW" sz="1600" dirty="0">
                <a:latin typeface="Garamond" panose="02020404030301010803" pitchFamily="18" charset="0"/>
              </a:rPr>
              <a:t>?</a:t>
            </a:r>
            <a:endParaRPr lang="zh-TW" altLang="zh-TW" sz="1600" dirty="0">
              <a:latin typeface="Garamond" panose="02020404030301010803" pitchFamily="18" charset="0"/>
            </a:endParaRPr>
          </a:p>
          <a:p>
            <a:pPr lvl="0"/>
            <a:r>
              <a:rPr lang="zh-TW" altLang="zh-TW" sz="1600" dirty="0">
                <a:latin typeface="Garamond" panose="02020404030301010803" pitchFamily="18" charset="0"/>
              </a:rPr>
              <a:t>請問經營少劇上有何困難</a:t>
            </a:r>
            <a:r>
              <a:rPr lang="en-US" altLang="zh-TW" sz="1600" dirty="0">
                <a:latin typeface="Garamond" panose="02020404030301010803" pitchFamily="18" charset="0"/>
              </a:rPr>
              <a:t>?</a:t>
            </a:r>
            <a:r>
              <a:rPr lang="zh-TW" altLang="zh-TW" sz="1600" dirty="0">
                <a:latin typeface="Garamond" panose="02020404030301010803" pitchFamily="18" charset="0"/>
              </a:rPr>
              <a:t>家長、班導師、學生個人等等。</a:t>
            </a:r>
          </a:p>
          <a:p>
            <a:pPr lvl="0"/>
            <a:r>
              <a:rPr lang="zh-TW" altLang="zh-TW" sz="1600" dirty="0">
                <a:latin typeface="Garamond" panose="02020404030301010803" pitchFamily="18" charset="0"/>
              </a:rPr>
              <a:t>近期成立舞蹈隊的動機與目的</a:t>
            </a:r>
            <a:r>
              <a:rPr lang="en-US" altLang="zh-TW" sz="1600" dirty="0">
                <a:latin typeface="Garamond" panose="02020404030301010803" pitchFamily="18" charset="0"/>
              </a:rPr>
              <a:t>?</a:t>
            </a:r>
            <a:endParaRPr lang="zh-TW" altLang="zh-TW" sz="1600" dirty="0">
              <a:latin typeface="Garamond" panose="02020404030301010803" pitchFamily="18" charset="0"/>
            </a:endParaRPr>
          </a:p>
          <a:p>
            <a:pPr lvl="0"/>
            <a:r>
              <a:rPr lang="zh-TW" altLang="zh-TW" sz="1600" dirty="0">
                <a:latin typeface="Garamond" panose="02020404030301010803" pitchFamily="18" charset="0"/>
              </a:rPr>
              <a:t>請說一段給團員的話。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749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zh-TW" sz="4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正文</a:t>
            </a:r>
            <a:r>
              <a:rPr lang="zh-TW" sz="4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</a:t>
            </a:r>
            <a:r>
              <a:rPr lang="zh-TW" altLang="en-US" sz="4400" dirty="0"/>
              <a:t>訪談</a:t>
            </a:r>
            <a:r>
              <a:rPr lang="zh-TW" altLang="en-US" sz="4400" dirty="0" smtClean="0"/>
              <a:t>整理</a:t>
            </a:r>
            <a:r>
              <a:rPr lang="en-US" altLang="zh-TW" sz="4400" dirty="0" smtClean="0"/>
              <a:t>(</a:t>
            </a:r>
            <a:r>
              <a:rPr lang="zh-TW" sz="4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老師</a:t>
            </a:r>
            <a:r>
              <a:rPr lang="en-US" altLang="zh-TW" sz="4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lang="zh-TW" sz="44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371600" y="2348880"/>
            <a:ext cx="6512767" cy="3240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0">
              <a:spcBef>
                <a:spcPts val="0"/>
              </a:spcBef>
              <a:buSzPct val="100000"/>
              <a:buNone/>
            </a:pPr>
            <a:r>
              <a:rPr lang="zh-TW" altLang="en-US" sz="20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Ｑ</a:t>
            </a:r>
            <a:r>
              <a:rPr lang="en-US" altLang="zh-TW" sz="20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1</a:t>
            </a:r>
            <a:r>
              <a:rPr lang="en-US" altLang="zh-TW" sz="2000" dirty="0" smtClean="0">
                <a:latin typeface="Garamond" panose="02020404030301010803" pitchFamily="18" charset="0"/>
                <a:ea typeface="標楷體" panose="03000509000000000000" pitchFamily="65" charset="-120"/>
                <a:cs typeface="Arial"/>
                <a:sym typeface="Arial"/>
              </a:rPr>
              <a:t>:</a:t>
            </a:r>
            <a:r>
              <a:rPr lang="zh-TW" altLang="en-US" sz="2000" dirty="0" smtClean="0">
                <a:latin typeface="Garamond" panose="02020404030301010803" pitchFamily="18" charset="0"/>
                <a:ea typeface="標楷體" panose="03000509000000000000" pitchFamily="65" charset="-120"/>
                <a:cs typeface="Arial"/>
                <a:sym typeface="Arial"/>
              </a:rPr>
              <a:t> </a:t>
            </a:r>
            <a:r>
              <a:rPr lang="zh-TW" sz="20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請問</a:t>
            </a:r>
            <a:r>
              <a:rPr lang="zh-TW" sz="20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徵選團員的標準為何?如何認定有潛力?</a:t>
            </a:r>
          </a:p>
          <a:p>
            <a:pPr marL="0" marR="0" lvl="0" indent="0" algn="l" rtl="0">
              <a:spcBef>
                <a:spcPts val="32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zh-TW" sz="20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  Extra. 若舞蹈上到達一定的水準是否錄取機率較</a:t>
            </a:r>
            <a:r>
              <a:rPr lang="zh-TW" sz="20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高</a:t>
            </a:r>
            <a:endParaRPr lang="en-US" altLang="zh-TW" sz="2000" b="0" i="0" u="none" strike="noStrike" cap="none" baseline="0" dirty="0" smtClean="0">
              <a:solidFill>
                <a:schemeClr val="dk1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卓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老師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是因人而異，但希望是有勇氣、聲音大聲、不怕表演，勇於以肢體表達的會較容易錄取。有舞蹈底子的較加分，但如果沒有，也會經過訓練加強肢體動作。</a:t>
            </a:r>
          </a:p>
          <a:p>
            <a:pPr marL="0" marR="0" lvl="0" indent="97155" algn="l" rtl="0">
              <a:lnSpc>
                <a:spcPct val="140000"/>
              </a:lnSpc>
              <a:spcBef>
                <a:spcPts val="306"/>
              </a:spcBef>
              <a:buClr>
                <a:schemeClr val="dk1"/>
              </a:buClr>
              <a:buFont typeface="Noto Symbol"/>
              <a:buNone/>
            </a:pPr>
            <a:endParaRPr sz="155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/>
              <a:t>正文</a:t>
            </a:r>
            <a:r>
              <a:rPr lang="zh-TW" altLang="zh-TW" sz="4400" dirty="0" smtClean="0"/>
              <a:t>-</a:t>
            </a:r>
            <a:r>
              <a:rPr lang="zh-TW" altLang="en-US" sz="4400" dirty="0"/>
              <a:t>訪談</a:t>
            </a:r>
            <a:r>
              <a:rPr lang="zh-TW" altLang="en-US" sz="4400" dirty="0" smtClean="0"/>
              <a:t>整理</a:t>
            </a:r>
            <a:r>
              <a:rPr lang="en-US" altLang="zh-TW" sz="4400" dirty="0" smtClean="0"/>
              <a:t>(</a:t>
            </a:r>
            <a:r>
              <a:rPr lang="zh-TW" altLang="zh-TW" sz="4400" dirty="0" smtClean="0"/>
              <a:t>老師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3608" y="2348880"/>
            <a:ext cx="7200800" cy="3048001"/>
          </a:xfrm>
        </p:spPr>
        <p:txBody>
          <a:bodyPr/>
          <a:lstStyle/>
          <a:p>
            <a:pPr indent="0">
              <a:buNone/>
            </a:pPr>
            <a:r>
              <a:rPr lang="en-US" altLang="zh-TW" sz="2000" dirty="0" smtClean="0"/>
              <a:t>Q3 : </a:t>
            </a:r>
            <a:r>
              <a:rPr lang="zh-TW" altLang="zh-TW" sz="2000" dirty="0" smtClean="0"/>
              <a:t>請問</a:t>
            </a:r>
            <a:r>
              <a:rPr lang="zh-TW" altLang="zh-TW" sz="2000" dirty="0"/>
              <a:t>接手劇團後到現在，劇團設備</a:t>
            </a:r>
            <a:r>
              <a:rPr lang="zh-TW" altLang="zh-TW" sz="2000" dirty="0" smtClean="0"/>
              <a:t>和年度</a:t>
            </a:r>
            <a:r>
              <a:rPr lang="zh-TW" altLang="zh-TW" sz="2000" dirty="0"/>
              <a:t>行程有何改變？</a:t>
            </a:r>
          </a:p>
          <a:p>
            <a:pPr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卓老師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篩選更加嚴格、設備更新。劇團本身則增加更多表現機會，例如：各類戲劇比賽及學校校慶，並且今年將劇團及舞蹈隊分開增加豐富度。</a:t>
            </a:r>
          </a:p>
          <a:p>
            <a:pPr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597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/>
              <a:t>正文</a:t>
            </a:r>
            <a:r>
              <a:rPr lang="zh-TW" altLang="zh-TW" sz="4400" dirty="0" smtClean="0"/>
              <a:t>-</a:t>
            </a:r>
            <a:r>
              <a:rPr lang="zh-TW" altLang="en-US" sz="4400" dirty="0"/>
              <a:t>訪談</a:t>
            </a:r>
            <a:r>
              <a:rPr lang="zh-TW" altLang="en-US" sz="4400" dirty="0" smtClean="0"/>
              <a:t>整理</a:t>
            </a:r>
            <a:r>
              <a:rPr lang="en-US" altLang="zh-TW" sz="4400" dirty="0" smtClean="0"/>
              <a:t>(</a:t>
            </a:r>
            <a:r>
              <a:rPr lang="zh-TW" altLang="zh-TW" sz="4400" dirty="0" smtClean="0"/>
              <a:t>老師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1600" y="2420888"/>
            <a:ext cx="7272808" cy="3048001"/>
          </a:xfrm>
        </p:spPr>
        <p:txBody>
          <a:bodyPr/>
          <a:lstStyle/>
          <a:p>
            <a:pPr indent="0">
              <a:buNone/>
            </a:pPr>
            <a:r>
              <a:rPr lang="zh-TW" altLang="zh-TW" sz="2000" dirty="0" smtClean="0">
                <a:latin typeface="+mj-lt"/>
              </a:rPr>
              <a:t>Ｑ</a:t>
            </a:r>
            <a:r>
              <a:rPr lang="en-US" altLang="zh-TW" sz="2000" dirty="0">
                <a:latin typeface="+mj-lt"/>
              </a:rPr>
              <a:t>2</a:t>
            </a:r>
            <a:r>
              <a:rPr lang="zh-TW" altLang="zh-TW" sz="2000" dirty="0" smtClean="0">
                <a:latin typeface="+mj-lt"/>
              </a:rPr>
              <a:t>：</a:t>
            </a:r>
            <a:r>
              <a:rPr lang="zh-TW" altLang="zh-TW" sz="2000" dirty="0">
                <a:latin typeface="+mj-lt"/>
              </a:rPr>
              <a:t>如何處理團員的個人問題？以及，經營少劇常遇到的問題</a:t>
            </a:r>
            <a:r>
              <a:rPr lang="zh-TW" altLang="zh-TW" sz="2000" dirty="0" smtClean="0">
                <a:latin typeface="+mj-lt"/>
              </a:rPr>
              <a:t>。</a:t>
            </a:r>
            <a:endParaRPr lang="en-US" altLang="zh-TW" sz="2000" dirty="0" smtClean="0">
              <a:latin typeface="+mj-lt"/>
            </a:endParaRPr>
          </a:p>
          <a:p>
            <a:pPr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張老師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劇為「團體」算是沒有「個人」問題。這樣的問題會因為不同原因，和班級導師、家長協調，比較多是因為課業上學生自己沒有顧好，所以我們需要直接面對面和班導溝通，可是其實在少劇生活紀律比較規律，倒是家長都十分支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88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/>
              <a:t>正文</a:t>
            </a:r>
            <a:r>
              <a:rPr lang="zh-TW" altLang="zh-TW" sz="4400" dirty="0" smtClean="0"/>
              <a:t>-</a:t>
            </a:r>
            <a:r>
              <a:rPr lang="zh-TW" altLang="en-US" sz="4400" dirty="0"/>
              <a:t>訪談</a:t>
            </a:r>
            <a:r>
              <a:rPr lang="zh-TW" altLang="en-US" sz="4400" dirty="0" smtClean="0"/>
              <a:t>整理</a:t>
            </a:r>
            <a:r>
              <a:rPr lang="en-US" altLang="zh-TW" sz="4400" dirty="0" smtClean="0"/>
              <a:t>(</a:t>
            </a:r>
            <a:r>
              <a:rPr lang="zh-TW" altLang="zh-TW" sz="4400" dirty="0" smtClean="0"/>
              <a:t>老師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87624" y="2438400"/>
            <a:ext cx="6912768" cy="3048001"/>
          </a:xfrm>
        </p:spPr>
        <p:txBody>
          <a:bodyPr/>
          <a:lstStyle/>
          <a:p>
            <a:pPr indent="0">
              <a:buNone/>
            </a:pPr>
            <a:r>
              <a:rPr lang="en-US" altLang="zh-TW" sz="2000" dirty="0" smtClean="0"/>
              <a:t>Q4 : </a:t>
            </a:r>
            <a:r>
              <a:rPr lang="zh-TW" altLang="zh-TW" sz="2000" dirty="0" smtClean="0"/>
              <a:t>至今</a:t>
            </a:r>
            <a:r>
              <a:rPr lang="zh-TW" altLang="zh-TW" sz="2000" dirty="0"/>
              <a:t>對少劇的指導所遇過最困難的地方是？</a:t>
            </a:r>
          </a:p>
          <a:p>
            <a:pPr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卓老師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近幾年班級導師支持率上升。是有家長會怪罪於時間都投注於少劇，不過和孩子溝通後，基本上都會轉而支持。還有補習班老師曾特地為他們另外喬時間補課，倒是有點不好意思。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380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115616" y="2348880"/>
            <a:ext cx="3380184" cy="3240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入團動機?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入團徵選的才藝表演是…?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少劇常常需要利用課餘時間來練習，尤其是公演前的練習非常頻繁，請問你的家長會不會反對或是有沒有課業無法兼顧的問題?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如何克服體能訓練?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能說說背台詞的辛酸史嗎?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Font typeface="Noto Symbol"/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zh-TW" sz="4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正文</a:t>
            </a:r>
            <a:r>
              <a:rPr lang="zh-TW" sz="4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-訪</a:t>
            </a:r>
            <a:r>
              <a:rPr lang="zh-TW" altLang="en-US" sz="4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談</a:t>
            </a:r>
            <a:r>
              <a:rPr lang="zh-TW" sz="4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問題</a:t>
            </a:r>
            <a:r>
              <a:rPr lang="zh-TW" sz="4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(學生)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644007" y="2348880"/>
            <a:ext cx="3452191" cy="2520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融入角色的方法?會不會很辛苦?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參與社團是否和原班級疏遠?會有    什麼感受?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會不會有想放棄的時候?為什麼?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zh-TW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Extra. 會不會想翹課出去玩?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什麼力量讓你繼續堅持下去?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1"/>
              </a:buClr>
              <a:buFont typeface="Noto Symbol"/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正文-</a:t>
            </a:r>
            <a:r>
              <a:rPr lang="zh-TW" altLang="zh-TW" dirty="0" smtClean="0"/>
              <a:t>訪</a:t>
            </a:r>
            <a:r>
              <a:rPr lang="zh-TW" altLang="en-US" dirty="0" smtClean="0"/>
              <a:t>談</a:t>
            </a:r>
            <a:r>
              <a:rPr lang="zh-TW" altLang="en-US" dirty="0"/>
              <a:t>整理</a:t>
            </a:r>
            <a:r>
              <a:rPr lang="zh-TW" altLang="zh-TW" dirty="0" smtClean="0"/>
              <a:t>(</a:t>
            </a:r>
            <a:r>
              <a:rPr lang="zh-TW" altLang="zh-TW" dirty="0"/>
              <a:t>學生)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altLang="zh-TW" sz="2000" dirty="0" smtClean="0"/>
              <a:t>Q1 : </a:t>
            </a:r>
            <a:r>
              <a:rPr lang="zh-TW" altLang="zh-TW" sz="2000" dirty="0" smtClean="0"/>
              <a:t>能</a:t>
            </a:r>
            <a:r>
              <a:rPr lang="zh-TW" altLang="zh-TW" sz="2000" dirty="0"/>
              <a:t>分享一下背台詞的辛酸史嗎？</a:t>
            </a:r>
          </a:p>
          <a:p>
            <a:pPr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游斯涵同學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其實台詞並不是障礙之一，後來自然而然反射性就會去背，但也會看到其他人看見厚厚一疊台詞露出痛苦的表情，這應該也算辛酸吧。</a:t>
            </a:r>
          </a:p>
          <a:p>
            <a:pPr indent="0">
              <a:buNone/>
            </a:pPr>
            <a:endParaRPr lang="zh-TW" altLang="zh-TW" dirty="0"/>
          </a:p>
        </p:txBody>
      </p:sp>
    </p:spTree>
    <p:extLst>
      <p:ext uri="{BB962C8B-B14F-4D97-AF65-F5344CB8AC3E}">
        <p14:creationId xmlns="" xmlns:p14="http://schemas.microsoft.com/office/powerpoint/2010/main" val="24832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正文-訪</a:t>
            </a:r>
            <a:r>
              <a:rPr lang="zh-TW" altLang="en-US" dirty="0"/>
              <a:t>談整理</a:t>
            </a:r>
            <a:r>
              <a:rPr lang="zh-TW" altLang="zh-TW" dirty="0"/>
              <a:t>(學生)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438400"/>
            <a:ext cx="6728792" cy="3048001"/>
          </a:xfrm>
        </p:spPr>
        <p:txBody>
          <a:bodyPr/>
          <a:lstStyle/>
          <a:p>
            <a:pPr indent="0">
              <a:buNone/>
            </a:pPr>
            <a:r>
              <a:rPr lang="en-US" altLang="zh-TW" sz="2000" dirty="0" smtClean="0"/>
              <a:t>Q2</a:t>
            </a:r>
            <a:r>
              <a:rPr lang="zh-TW" altLang="zh-TW" sz="2000" dirty="0" smtClean="0"/>
              <a:t>：</a:t>
            </a:r>
            <a:r>
              <a:rPr lang="zh-TW" altLang="zh-TW" sz="2000" dirty="0"/>
              <a:t>社團的參與是否造成和原班級的疏遠？會有什麼感受？</a:t>
            </a:r>
          </a:p>
          <a:p>
            <a:pPr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莊明耀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會，大家都在打球的時候，我在劇團。會覺得有點難過。但相對的，跟劇團團員的感情也特別好。</a:t>
            </a:r>
          </a:p>
          <a:p>
            <a:pPr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8882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zh-TW" sz="4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簡報大綱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331640" y="2348880"/>
            <a:ext cx="6400799" cy="3096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zh-TW" sz="40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1.前言</a:t>
            </a:r>
            <a:r>
              <a:rPr lang="zh-TW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(動機、方法、考察蹤影記錄)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zh-TW" sz="40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2.</a:t>
            </a:r>
            <a:r>
              <a:rPr lang="zh-TW" sz="40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正文</a:t>
            </a:r>
            <a:r>
              <a:rPr lang="en-US" altLang="zh-TW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(</a:t>
            </a:r>
            <a:r>
              <a:rPr lang="zh-TW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文獻</a:t>
            </a:r>
            <a:r>
              <a:rPr lang="zh-TW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整理</a:t>
            </a:r>
            <a:r>
              <a:rPr lang="zh-TW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、訪談</a:t>
            </a:r>
            <a:r>
              <a:rPr lang="zh-TW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整理)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zh-TW" sz="40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3.結論</a:t>
            </a:r>
            <a:r>
              <a:rPr lang="zh-TW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(考察發現</a:t>
            </a:r>
            <a:r>
              <a:rPr lang="zh-TW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、</a:t>
            </a:r>
            <a:r>
              <a:rPr lang="zh-TW" alt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總結、心得</a:t>
            </a:r>
            <a:r>
              <a:rPr lang="zh-TW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)</a:t>
            </a:r>
            <a:endParaRPr lang="zh-TW" sz="2400" b="0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+mj-ea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zh-TW" sz="40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+mj-ea"/>
                <a:cs typeface="Arial"/>
                <a:sym typeface="Arial"/>
              </a:rPr>
              <a:t>4.工作分配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zh-TW" sz="4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正文-畢業團員加碼題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28628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從劇團畢業後的心情和當初入團時有何不同?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劇團時期是幕前的演員或幕後的工作人員，畢業後回去幫忙的心境是什麼?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是否希望能再回到劇團時光?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如果有機會再上台表演，會答應對方的邀請嗎?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劇團對你的影響是什麼?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/>
              <a:t>正文-訪</a:t>
            </a:r>
            <a:r>
              <a:rPr lang="zh-TW" altLang="en-US" sz="4400" dirty="0"/>
              <a:t>談整理</a:t>
            </a:r>
            <a:r>
              <a:rPr lang="zh-TW" altLang="zh-TW" sz="4400" dirty="0" smtClean="0"/>
              <a:t>(</a:t>
            </a:r>
            <a:r>
              <a:rPr lang="zh-TW" altLang="en-US" sz="4400" dirty="0"/>
              <a:t>加碼題</a:t>
            </a:r>
            <a:r>
              <a:rPr lang="zh-TW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438400"/>
            <a:ext cx="6584776" cy="3048001"/>
          </a:xfrm>
        </p:spPr>
        <p:txBody>
          <a:bodyPr/>
          <a:lstStyle/>
          <a:p>
            <a:pPr indent="0">
              <a:buNone/>
            </a:pPr>
            <a:r>
              <a:rPr lang="en-US" altLang="zh-TW" sz="2000" dirty="0" smtClean="0"/>
              <a:t>Q1</a:t>
            </a:r>
            <a:r>
              <a:rPr lang="zh-TW" altLang="zh-TW" sz="2000" dirty="0" smtClean="0"/>
              <a:t>：</a:t>
            </a:r>
            <a:r>
              <a:rPr lang="zh-TW" altLang="zh-TW" sz="2000" dirty="0"/>
              <a:t>加入少年劇團對你產生了什麼影響？</a:t>
            </a:r>
          </a:p>
          <a:p>
            <a:pPr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林宥君同學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：自信和對藝術的鑑賞力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0">
              <a:buNone/>
            </a:pPr>
            <a:r>
              <a:rPr lang="en-US" altLang="zh-TW" sz="2000" dirty="0" smtClean="0"/>
              <a:t>Q2</a:t>
            </a:r>
            <a:r>
              <a:rPr lang="zh-TW" altLang="zh-TW" sz="2000" dirty="0" smtClean="0"/>
              <a:t>：</a:t>
            </a:r>
            <a:r>
              <a:rPr lang="zh-TW" altLang="zh-TW" sz="2000" dirty="0"/>
              <a:t>劇團時期是目前還是幕後的工作人員？畢業後</a:t>
            </a:r>
            <a:r>
              <a:rPr lang="zh-TW" altLang="zh-TW" sz="2000" dirty="0" smtClean="0"/>
              <a:t>回去</a:t>
            </a:r>
            <a:r>
              <a:rPr lang="en-US" altLang="zh-TW" sz="2000" dirty="0" smtClean="0"/>
              <a:t> </a:t>
            </a:r>
            <a:r>
              <a:rPr lang="zh-TW" altLang="zh-TW" sz="2000" dirty="0" smtClean="0"/>
              <a:t>幫忙</a:t>
            </a:r>
            <a:r>
              <a:rPr lang="zh-TW" altLang="zh-TW" sz="2000" dirty="0"/>
              <a:t>的心情是什麼？</a:t>
            </a:r>
          </a:p>
          <a:p>
            <a:pPr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林鼎凱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幕前幕後都有做過。回去幫忙是從自己成長變成看著別人（學弟、妹）成長，收穫很多。</a:t>
            </a:r>
          </a:p>
          <a:p>
            <a:pPr indent="0">
              <a:buNone/>
            </a:pPr>
            <a:endParaRPr lang="zh-TW" altLang="en-US" sz="2000" dirty="0"/>
          </a:p>
        </p:txBody>
      </p:sp>
      <p:pic>
        <p:nvPicPr>
          <p:cNvPr id="5" name="圖片 4" descr="圖片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285992"/>
            <a:ext cx="2194379" cy="1237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78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結論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考察發現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/>
              <a:t>另外，今年也成立舞蹈隊，讓對舞蹈有興趣的人也有機會參加。</a:t>
            </a:r>
            <a:endParaRPr lang="en-US" altLang="zh-TW" sz="2000" dirty="0" smtClean="0"/>
          </a:p>
          <a:p>
            <a:r>
              <a:rPr lang="zh-TW" altLang="en-US" sz="2000" dirty="0" smtClean="0"/>
              <a:t>儘管劇團排練繁忙，但家長並不擔心因此而耽擱課業。</a:t>
            </a:r>
            <a:endParaRPr lang="en-US" altLang="zh-TW" sz="2000" dirty="0" smtClean="0"/>
          </a:p>
          <a:p>
            <a:r>
              <a:rPr lang="zh-TW" altLang="zh-TW" sz="2000" dirty="0" smtClean="0"/>
              <a:t>團員</a:t>
            </a:r>
            <a:r>
              <a:rPr lang="zh-TW" altLang="en-US" sz="2000" dirty="0" smtClean="0"/>
              <a:t>們的</a:t>
            </a:r>
            <a:r>
              <a:rPr lang="zh-TW" altLang="zh-TW" sz="2000" dirty="0" smtClean="0"/>
              <a:t>共同心得</a:t>
            </a:r>
            <a:r>
              <a:rPr lang="zh-TW" altLang="zh-TW" sz="2000" dirty="0"/>
              <a:t>：「雖然跟其他人比起來少了很多玩樂時間，但是犧牲這些時間所換來成功的經驗，使自己蛻變，讓自己更</a:t>
            </a:r>
            <a:r>
              <a:rPr lang="zh-TW" altLang="zh-TW" sz="2000" dirty="0" smtClean="0"/>
              <a:t>好</a:t>
            </a:r>
            <a:r>
              <a:rPr lang="zh-TW" altLang="en-US" sz="2000" dirty="0" smtClean="0"/>
              <a:t>，一切都是值得的。</a:t>
            </a:r>
            <a:r>
              <a:rPr lang="zh-TW" altLang="zh-TW" sz="2000" dirty="0" smtClean="0"/>
              <a:t>」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6891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結論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總結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/>
              <a:t>少年劇團的成立難能可貴，</a:t>
            </a:r>
            <a:r>
              <a:rPr lang="zh-TW" altLang="zh-TW" sz="2000" dirty="0" smtClean="0"/>
              <a:t>即使</a:t>
            </a:r>
            <a:r>
              <a:rPr lang="zh-TW" altLang="zh-TW" sz="2000" dirty="0"/>
              <a:t>過程非常艱辛，投入的時間也是他人的好幾倍，但團員們並不覺得後悔</a:t>
            </a:r>
            <a:r>
              <a:rPr lang="zh-TW" altLang="zh-TW" sz="2000" dirty="0" smtClean="0"/>
              <a:t>，</a:t>
            </a:r>
            <a:r>
              <a:rPr lang="zh-TW" altLang="en-US" sz="2000" dirty="0" smtClean="0"/>
              <a:t>他們都認為</a:t>
            </a:r>
            <a:r>
              <a:rPr lang="zh-TW" altLang="zh-TW" sz="2000" dirty="0" smtClean="0"/>
              <a:t>這些</a:t>
            </a:r>
            <a:r>
              <a:rPr lang="zh-TW" altLang="zh-TW" sz="2000" dirty="0"/>
              <a:t>努力終究會結成美麗的果實，造就更美好的</a:t>
            </a:r>
            <a:r>
              <a:rPr lang="zh-TW" altLang="zh-TW" sz="2000" dirty="0" smtClean="0"/>
              <a:t>自己</a:t>
            </a:r>
            <a:r>
              <a:rPr lang="zh-TW" altLang="en-US" sz="2000" dirty="0" smtClean="0"/>
              <a:t>，也期許這樣的自己能帶給這個世界不一樣的感動</a:t>
            </a:r>
            <a:r>
              <a:rPr lang="zh-TW" altLang="zh-TW" sz="2000" dirty="0" smtClean="0"/>
              <a:t>。</a:t>
            </a:r>
            <a:endParaRPr lang="zh-TW" altLang="zh-TW" sz="2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399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結論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心得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翁育筠</a:t>
            </a:r>
          </a:p>
          <a:p>
            <a:pPr>
              <a:buNone/>
            </a:pPr>
            <a:r>
              <a:rPr lang="zh-TW" altLang="en-US" dirty="0" smtClean="0"/>
              <a:t>     在國中時期，我曾幫忙過擔任少年劇團的音控，參與這次的人文行動考察讓我更進一步了解少年劇團，其實上台演戲對我來說是一項非常艱難的任務，我很佩服他們的勇氣，團內的氣氛也讓我覺得很溫馨，透過這次的課題讓我了解到團隊的重要性，很幸運地人生中能預見這些革命夥伴以及給予我許多教誨的老師們，使我對人生產生新的態度。</a:t>
            </a:r>
          </a:p>
          <a:p>
            <a:pPr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951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結論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心得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林佑宣</a:t>
            </a:r>
          </a:p>
          <a:p>
            <a:pPr>
              <a:buNone/>
            </a:pPr>
            <a:r>
              <a:rPr lang="zh-TW" altLang="en-US" dirty="0" smtClean="0"/>
              <a:t>      從國中開始就一直覺得少年劇團團員都很厲害，不僅課業能夠兼顧，戲劇也演得很好，有不同於一般國中生的風範。透過這次的採訪，更深入了解到少年劇團的運作，體悟到原來要完成一部好的戲劇需要動員多大的時間及人力。少年劇團是個非常難能可貴的大家庭，期望這個團體能繼續壯大。</a:t>
            </a:r>
          </a:p>
          <a:p>
            <a:pPr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030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結論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心得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游斯涵</a:t>
            </a:r>
          </a:p>
          <a:p>
            <a:pPr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很</a:t>
            </a:r>
            <a:r>
              <a:rPr lang="zh-TW" altLang="en-US" dirty="0"/>
              <a:t>高興能夠回到劇團訪問，原本我只是一個小小的團員，但經過這次的考察後，我變得更加了解少年劇團的歷史與成長，也再度點燃我對表演的熱忱，少年劇團不僅是一個能讓同學盡情展現自己的舞台，更是一個溫馨的大家庭，面對每一個學弟妹，我彷彿看到一朵朵即將綻放的花苞，等不及要證明自己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027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結論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心得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吳旻柔</a:t>
            </a:r>
          </a:p>
          <a:p>
            <a:pPr indent="0">
              <a:buNone/>
            </a:pPr>
            <a:r>
              <a:rPr lang="zh-TW" altLang="zh-TW" dirty="0"/>
              <a:t>　　很榮幸能透過蘭園人文考察行動，回到母校復興國中採訪名聞遐邇的少年劇團。國中時期，曾觀賞過少劇的表演，仰慕他們的勇於上臺和大方地展現自己對戲劇的熱情，但總是只能在臺下欣賞。今年暑假，終於可以和他們接觸和談話，也更可以了解舞臺上的光鮮亮麗和背後付出的許多汗水、努力，如今都結成了甜美的果實。</a:t>
            </a:r>
          </a:p>
          <a:p>
            <a:pPr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73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結論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心得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陳杰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身為這組唯一非畢業於復興國中的學生，我對少年劇團的了解相對生澀。但經過了幾次訪談，團員們讓我見識到他們對戲劇的熱愛，而後我陸續在網路上觀看了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孤島獵人</a:t>
            </a:r>
            <a:r>
              <a:rPr lang="en-US" altLang="zh-TW" dirty="0" smtClean="0"/>
              <a:t>】</a:t>
            </a:r>
            <a:r>
              <a:rPr lang="zh-TW" altLang="en-US" dirty="0" smtClean="0"/>
              <a:t>、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巧克力戰爭</a:t>
            </a:r>
            <a:r>
              <a:rPr lang="en-US" altLang="zh-TW" dirty="0" smtClean="0"/>
              <a:t>】</a:t>
            </a:r>
            <a:r>
              <a:rPr lang="zh-TW" altLang="en-US" dirty="0" smtClean="0"/>
              <a:t>等作品，我深深被他們的演出所吸引，簡直無法相信這一個個生動的角色都是由國中學生所詮釋的。希望透過這次的活動，能將這個劇團介紹給大家，推廣戲劇之美</a:t>
            </a:r>
            <a:r>
              <a:rPr lang="en-US" dirty="0" smtClean="0"/>
              <a:t>!</a:t>
            </a:r>
            <a:r>
              <a:rPr lang="zh-TW" altLang="en-US" dirty="0" smtClean="0"/>
              <a:t>　　　　　　　　　　　　　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171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後續發展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438400"/>
            <a:ext cx="6915176" cy="3419492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                                                                    採訪結束後與</a:t>
            </a:r>
            <a:r>
              <a:rPr lang="zh-TW" altLang="en-US" u="sng" dirty="0" smtClean="0"/>
              <a:t>卓</a:t>
            </a:r>
            <a:r>
              <a:rPr lang="zh-TW" altLang="en-US" dirty="0" smtClean="0"/>
              <a:t>老師合影</a:t>
            </a:r>
          </a:p>
          <a:p>
            <a:endParaRPr lang="zh-TW" altLang="en-US" dirty="0"/>
          </a:p>
        </p:txBody>
      </p:sp>
      <p:pic>
        <p:nvPicPr>
          <p:cNvPr id="6" name="圖片 5" descr="圖片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643182"/>
            <a:ext cx="3870307" cy="258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zh-TW" sz="4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前言-考察動機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28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sym typeface="Garamond"/>
              </a:rPr>
              <a:t>因曾多次欣賞少年劇團年度公演，面對各團員在舞台下的努力充滿欽佩之情，更對其平時的生活產生好奇，也希望能進一步認識少年劇團。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zh-TW" sz="4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工作分配</a:t>
            </a:r>
          </a:p>
        </p:txBody>
      </p:sp>
      <p:graphicFrame>
        <p:nvGraphicFramePr>
          <p:cNvPr id="147" name="Shape 147"/>
          <p:cNvGraphicFramePr/>
          <p:nvPr>
            <p:extLst>
              <p:ext uri="{D42A27DB-BD31-4B8C-83A1-F6EECF244321}">
                <p14:modId xmlns="" xmlns:p14="http://schemas.microsoft.com/office/powerpoint/2010/main" val="1676995251"/>
              </p:ext>
            </p:extLst>
          </p:nvPr>
        </p:nvGraphicFramePr>
        <p:xfrm>
          <a:off x="1115616" y="2708919"/>
          <a:ext cx="6944800" cy="2402950"/>
        </p:xfrm>
        <a:graphic>
          <a:graphicData uri="http://schemas.openxmlformats.org/drawingml/2006/table">
            <a:tbl>
              <a:tblPr firstRow="1" bandRow="1">
                <a:noFill/>
                <a:tableStyleId>{4B0EF863-0BED-46F0-A301-758B1160AC25}</a:tableStyleId>
              </a:tblPr>
              <a:tblGrid>
                <a:gridCol w="1256175"/>
                <a:gridCol w="1368150"/>
                <a:gridCol w="4320475"/>
              </a:tblGrid>
              <a:tr h="40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 dirty="0"/>
                        <a:t>班級座號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/>
                        <a:t>姓名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/>
                        <a:t>工作內容</a:t>
                      </a:r>
                    </a:p>
                  </a:txBody>
                  <a:tcPr marL="91450" marR="91450" marT="45725" marB="45725"/>
                </a:tc>
              </a:tr>
              <a:tr h="40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/>
                        <a:t>201-10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/>
                        <a:t>林佑宣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 dirty="0"/>
                        <a:t>攝影</a:t>
                      </a:r>
                      <a:r>
                        <a:rPr lang="zh-TW" sz="1800" u="none" strike="noStrike" cap="none" baseline="0" dirty="0" smtClean="0"/>
                        <a:t>、</a:t>
                      </a:r>
                      <a:r>
                        <a:rPr lang="zh-TW" altLang="en-US" sz="1800" u="none" strike="noStrike" cap="none" baseline="0" dirty="0" smtClean="0"/>
                        <a:t>概況</a:t>
                      </a:r>
                      <a:endParaRPr lang="zh-TW" sz="1800" u="none" strike="noStrike" cap="none" baseline="0" dirty="0"/>
                    </a:p>
                  </a:txBody>
                  <a:tcPr marL="91450" marR="91450" marT="45725" marB="45725"/>
                </a:tc>
              </a:tr>
              <a:tr h="40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/>
                        <a:t>203-17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/>
                        <a:t>翁育筠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 dirty="0"/>
                        <a:t>PPT</a:t>
                      </a:r>
                      <a:r>
                        <a:rPr lang="zh-TW" sz="1800" u="none" strike="noStrike" cap="none" baseline="0" dirty="0" smtClean="0"/>
                        <a:t>、</a:t>
                      </a:r>
                      <a:r>
                        <a:rPr lang="zh-TW" altLang="en-US" sz="1800" u="none" strike="noStrike" cap="none" baseline="0" dirty="0" smtClean="0"/>
                        <a:t>擔任訪問者</a:t>
                      </a:r>
                      <a:r>
                        <a:rPr lang="zh-TW" sz="1800" u="none" strike="noStrike" cap="none" baseline="0" dirty="0" smtClean="0"/>
                        <a:t>、</a:t>
                      </a:r>
                      <a:r>
                        <a:rPr lang="zh-TW" sz="1800" u="none" strike="noStrike" cap="none" baseline="0" dirty="0"/>
                        <a:t>問題統整</a:t>
                      </a:r>
                    </a:p>
                  </a:txBody>
                  <a:tcPr marL="91450" marR="91450" marT="45725" marB="45725"/>
                </a:tc>
              </a:tr>
              <a:tr h="40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 dirty="0"/>
                        <a:t>206-</a:t>
                      </a:r>
                      <a:r>
                        <a:rPr lang="zh-TW" sz="1800" u="none" strike="noStrike" cap="none" baseline="0" dirty="0" smtClean="0"/>
                        <a:t>3</a:t>
                      </a:r>
                      <a:r>
                        <a:rPr lang="en-US" altLang="zh-TW" sz="1800" u="none" strike="noStrike" cap="none" baseline="0" dirty="0" smtClean="0"/>
                        <a:t>3</a:t>
                      </a:r>
                      <a:endParaRPr lang="zh-TW" sz="18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/>
                        <a:t>游斯涵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 dirty="0"/>
                        <a:t>拍照、劇團聯繫</a:t>
                      </a:r>
                      <a:r>
                        <a:rPr lang="zh-TW" sz="1800" u="none" strike="noStrike" cap="none" baseline="0" dirty="0" smtClean="0"/>
                        <a:t>、</a:t>
                      </a:r>
                      <a:r>
                        <a:rPr lang="zh-TW" altLang="en-US" sz="1800" u="none" strike="noStrike" cap="none" baseline="0" dirty="0" smtClean="0"/>
                        <a:t>概況</a:t>
                      </a:r>
                      <a:endParaRPr lang="zh-TW" sz="1800" u="none" strike="noStrike" cap="none" baseline="0" dirty="0"/>
                    </a:p>
                  </a:txBody>
                  <a:tcPr marL="91450" marR="91450" marT="45725" marB="45725"/>
                </a:tc>
              </a:tr>
              <a:tr h="38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 dirty="0"/>
                        <a:t>212-02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/>
                        <a:t>吳旻柔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 dirty="0"/>
                        <a:t>會議紀錄</a:t>
                      </a:r>
                      <a:r>
                        <a:rPr lang="zh-TW" sz="1800" u="none" strike="noStrike" cap="none" baseline="0" dirty="0" smtClean="0"/>
                        <a:t>、</a:t>
                      </a:r>
                      <a:r>
                        <a:rPr lang="zh-TW" altLang="en-US" sz="1800" u="none" strike="noStrike" cap="none" baseline="0" dirty="0" smtClean="0"/>
                        <a:t>訪談</a:t>
                      </a:r>
                      <a:r>
                        <a:rPr lang="zh-TW" sz="1800" u="none" strike="noStrike" cap="none" baseline="0" dirty="0" smtClean="0"/>
                        <a:t>記錄、</a:t>
                      </a:r>
                      <a:r>
                        <a:rPr lang="zh-TW" altLang="en-US" sz="1800" u="none" strike="noStrike" cap="none" baseline="0" dirty="0" smtClean="0"/>
                        <a:t>訪談</a:t>
                      </a:r>
                      <a:r>
                        <a:rPr lang="zh-TW" sz="1800" u="none" strike="noStrike" cap="none" baseline="0" dirty="0" smtClean="0"/>
                        <a:t>稿</a:t>
                      </a:r>
                      <a:r>
                        <a:rPr lang="zh-TW" sz="1800" u="none" strike="noStrike" cap="none" baseline="0" dirty="0"/>
                        <a:t>整理</a:t>
                      </a:r>
                    </a:p>
                  </a:txBody>
                  <a:tcPr marL="91450" marR="91450" marT="45725" marB="45725"/>
                </a:tc>
              </a:tr>
              <a:tr h="40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/>
                        <a:t>213-12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/>
                        <a:t>陳　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 baseline="0" dirty="0"/>
                        <a:t>方法、動機</a:t>
                      </a:r>
                      <a:r>
                        <a:rPr lang="zh-TW" sz="1800" u="none" strike="noStrike" cap="none" baseline="0" dirty="0" smtClean="0"/>
                        <a:t>、</a:t>
                      </a:r>
                      <a:r>
                        <a:rPr lang="zh-TW" altLang="en-US" sz="1800" u="none" strike="noStrike" cap="none" baseline="0" dirty="0" smtClean="0"/>
                        <a:t>訪談</a:t>
                      </a:r>
                      <a:r>
                        <a:rPr lang="zh-TW" sz="1800" u="none" strike="noStrike" cap="none" baseline="0" dirty="0" smtClean="0"/>
                        <a:t>稿</a:t>
                      </a:r>
                      <a:r>
                        <a:rPr lang="zh-TW" sz="1800" u="none" strike="noStrike" cap="none" baseline="0" dirty="0"/>
                        <a:t>整理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zh-TW" sz="4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前言-考察方法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584776" cy="3048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全組組員腦力激盪構思採訪</a:t>
            </a:r>
            <a:r>
              <a:rPr lang="zh-TW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問題</a:t>
            </a:r>
            <a:r>
              <a:rPr lang="zh-TW" altLang="en-US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。</a:t>
            </a:r>
            <a:endParaRPr lang="en-US" altLang="zh-TW" sz="28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altLang="en-US" sz="2800" dirty="0" smtClean="0"/>
              <a:t>蒐集書籍、報紙、網路等相關文獻資料。</a:t>
            </a:r>
            <a:endParaRPr lang="zh-TW" sz="28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邀請現任及退休團員和指導</a:t>
            </a:r>
            <a:r>
              <a:rPr lang="zh-TW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老師接受採</a:t>
            </a:r>
            <a:r>
              <a:rPr lang="zh-TW" altLang="en-US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　　　　　　　　　　　　　</a:t>
            </a:r>
            <a:endParaRPr lang="en-US" altLang="zh-TW" sz="28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r>
              <a:rPr lang="zh-TW" altLang="en-US" sz="2800" dirty="0"/>
              <a:t>　</a:t>
            </a:r>
            <a:r>
              <a:rPr lang="zh-TW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訪</a:t>
            </a:r>
            <a:r>
              <a:rPr lang="zh-TW" altLang="en-US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。</a:t>
            </a:r>
            <a:endParaRPr lang="zh-TW" sz="28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zh-TW" sz="28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親自走訪復興國中少年劇團</a:t>
            </a:r>
            <a:r>
              <a:rPr lang="zh-TW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教室</a:t>
            </a:r>
            <a:r>
              <a:rPr lang="zh-TW" altLang="en-US" sz="28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。</a:t>
            </a:r>
            <a:endParaRPr lang="en-US" altLang="zh-TW" sz="28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indent="0" algn="l" rtl="0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endParaRPr lang="zh-TW" sz="28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/>
              <a:t>前言-考察蹤影紀錄</a:t>
            </a:r>
            <a:r>
              <a:rPr lang="en-US" altLang="zh-TW" sz="4400" dirty="0"/>
              <a:t>1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03648" y="2348880"/>
            <a:ext cx="6400799" cy="3048001"/>
          </a:xfrm>
        </p:spPr>
        <p:txBody>
          <a:bodyPr/>
          <a:lstStyle/>
          <a:p>
            <a:pPr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9489143"/>
              </p:ext>
            </p:extLst>
          </p:nvPr>
        </p:nvGraphicFramePr>
        <p:xfrm>
          <a:off x="1475656" y="2348880"/>
          <a:ext cx="6264696" cy="325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5992"/>
                <a:gridCol w="3288704"/>
              </a:tblGrid>
              <a:tr h="2160240"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訪問時間</a:t>
                      </a:r>
                      <a:r>
                        <a:rPr lang="en-US" altLang="zh-TW" dirty="0" smtClean="0"/>
                        <a:t>:7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日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三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早上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訪問地點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復興國中少年劇團教室</a:t>
                      </a:r>
                      <a:endParaRPr lang="zh-TW" altLang="en-US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訪問者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翁育筠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紀錄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吳旻柔、陳杰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攝影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林佑宣、游斯涵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受訪者</a:t>
                      </a:r>
                      <a:r>
                        <a:rPr lang="en-US" altLang="zh-TW" sz="1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</a:t>
                      </a:r>
                      <a:r>
                        <a:rPr lang="zh-TW" altLang="zh-TW" sz="1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少年劇團負責人</a:t>
                      </a:r>
                    </a:p>
                    <a:p>
                      <a:pPr algn="r"/>
                      <a:r>
                        <a:rPr lang="zh-TW" altLang="zh-TW" sz="1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──卓子文老師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 descr="圖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08" y="2283046"/>
            <a:ext cx="4083983" cy="2291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0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zh-TW" sz="4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前言-考察蹤影</a:t>
            </a:r>
            <a:r>
              <a:rPr lang="zh-TW" sz="4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紀錄</a:t>
            </a:r>
            <a:r>
              <a:rPr lang="en-US" altLang="zh-TW" sz="4400" dirty="0"/>
              <a:t>2</a:t>
            </a:r>
            <a:endParaRPr lang="zh-TW" sz="44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143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5690096"/>
              </p:ext>
            </p:extLst>
          </p:nvPr>
        </p:nvGraphicFramePr>
        <p:xfrm>
          <a:off x="1475656" y="2348881"/>
          <a:ext cx="6192688" cy="3312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/>
                <a:gridCol w="3096344"/>
              </a:tblGrid>
              <a:tr h="2160240"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訪問時間</a:t>
                      </a:r>
                      <a:r>
                        <a:rPr lang="en-US" altLang="zh-TW" dirty="0" smtClean="0"/>
                        <a:t>:7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日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三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早上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訪問地點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復興國中少年劇團教室</a:t>
                      </a:r>
                      <a:endParaRPr lang="zh-TW" altLang="en-US" dirty="0"/>
                    </a:p>
                  </a:txBody>
                  <a:tcPr/>
                </a:tc>
              </a:tr>
              <a:tr h="7812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訪問者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翁育筠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紀錄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吳旻柔、陳杰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攝影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林佑宣、游斯涵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受訪者</a:t>
                      </a:r>
                      <a:r>
                        <a:rPr lang="en-US" altLang="zh-TW" sz="1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</a:t>
                      </a:r>
                      <a:r>
                        <a:rPr lang="zh-TW" altLang="zh-TW" sz="1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少年劇團指導老師</a:t>
                      </a:r>
                    </a:p>
                    <a:p>
                      <a:pPr algn="r"/>
                      <a:r>
                        <a:rPr lang="zh-TW" altLang="zh-TW" sz="1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──張綺仁老師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 descr="圖片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67" y="2307428"/>
            <a:ext cx="5595666" cy="224314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/>
              <a:t>前言-考察蹤影</a:t>
            </a:r>
            <a:r>
              <a:rPr lang="zh-TW" altLang="zh-TW" sz="4400" dirty="0" smtClean="0"/>
              <a:t>紀錄</a:t>
            </a:r>
            <a:r>
              <a:rPr lang="en-US" altLang="zh-TW" sz="4400" dirty="0" smtClean="0"/>
              <a:t>3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9177976"/>
              </p:ext>
            </p:extLst>
          </p:nvPr>
        </p:nvGraphicFramePr>
        <p:xfrm>
          <a:off x="1475656" y="2348881"/>
          <a:ext cx="6192688" cy="32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/>
                <a:gridCol w="3096344"/>
              </a:tblGrid>
              <a:tr h="2160240"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訪問時間</a:t>
                      </a:r>
                      <a:r>
                        <a:rPr lang="en-US" altLang="zh-TW" dirty="0" smtClean="0"/>
                        <a:t>:7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日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三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早上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訪問地點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復興國中少年劇團教室</a:t>
                      </a:r>
                      <a:endParaRPr lang="zh-TW" altLang="en-US" dirty="0"/>
                    </a:p>
                  </a:txBody>
                  <a:tcPr/>
                </a:tc>
              </a:tr>
              <a:tr h="6372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訪問者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翁育筠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紀錄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吳旻柔、陳杰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攝影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林佑宣、游斯涵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受訪者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少年劇團舞蹈隊隊長</a:t>
                      </a:r>
                    </a:p>
                    <a:p>
                      <a:pPr algn="r"/>
                      <a:r>
                        <a:rPr lang="zh-TW" altLang="en-US" dirty="0" smtClean="0"/>
                        <a:t>──何玗靜同學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 descr="圖片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107" y="2319619"/>
            <a:ext cx="3943786" cy="2218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04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/>
              <a:t>前言-考察蹤影</a:t>
            </a:r>
            <a:r>
              <a:rPr lang="zh-TW" altLang="zh-TW" sz="4400" dirty="0" smtClean="0"/>
              <a:t>紀錄</a:t>
            </a:r>
            <a:r>
              <a:rPr lang="en-US" altLang="zh-TW" sz="4400" dirty="0"/>
              <a:t>4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6140612"/>
              </p:ext>
            </p:extLst>
          </p:nvPr>
        </p:nvGraphicFramePr>
        <p:xfrm>
          <a:off x="1547664" y="2420888"/>
          <a:ext cx="6168008" cy="3179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4004"/>
                <a:gridCol w="3084004"/>
              </a:tblGrid>
              <a:tr h="2128747"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952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訪問時間</a:t>
                      </a:r>
                      <a:r>
                        <a:rPr lang="en-US" altLang="zh-TW" dirty="0" smtClean="0"/>
                        <a:t>:7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日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三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下午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訪問地點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復興國中</a:t>
                      </a:r>
                      <a:endParaRPr lang="zh-TW" altLang="en-US" dirty="0"/>
                    </a:p>
                  </a:txBody>
                  <a:tcPr/>
                </a:tc>
              </a:tr>
              <a:tr h="70928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訪問者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翁育筠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紀錄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吳旻柔、陳杰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攝影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林佑宣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受訪者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少年劇團畢業團員</a:t>
                      </a:r>
                      <a:endParaRPr lang="en-US" altLang="zh-TW" dirty="0" smtClean="0"/>
                    </a:p>
                    <a:p>
                      <a:pPr algn="r"/>
                      <a:r>
                        <a:rPr lang="en-US" altLang="zh-TW" dirty="0" smtClean="0"/>
                        <a:t>——</a:t>
                      </a:r>
                      <a:r>
                        <a:rPr lang="zh-TW" altLang="en-US" dirty="0" smtClean="0"/>
                        <a:t>游斯涵同學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 descr="圖片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50" y="2328763"/>
            <a:ext cx="3925500" cy="2200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正文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劇團簡介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文獻整理</a:t>
            </a:r>
            <a:r>
              <a:rPr lang="en-US" altLang="zh-TW" sz="2800" dirty="0" smtClean="0"/>
              <a:t>1)</a:t>
            </a:r>
            <a:endParaRPr lang="zh-TW" alt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89856" y="2201618"/>
            <a:ext cx="7200800" cy="3672408"/>
          </a:xfrm>
        </p:spPr>
        <p:txBody>
          <a:bodyPr/>
          <a:lstStyle/>
          <a:p>
            <a:r>
              <a:rPr lang="zh-TW" altLang="en-US" sz="1600" dirty="0" smtClean="0"/>
              <a:t>成立於</a:t>
            </a:r>
            <a:r>
              <a:rPr lang="en-US" altLang="zh-TW" sz="1600" dirty="0" smtClean="0"/>
              <a:t>2000</a:t>
            </a:r>
            <a:r>
              <a:rPr lang="zh-TW" altLang="en-US" sz="1600" dirty="0" smtClean="0"/>
              <a:t>年，為全國第一個國中專業劇團。</a:t>
            </a:r>
            <a:endParaRPr lang="en-US" altLang="zh-TW" sz="1600" dirty="0" smtClean="0"/>
          </a:p>
          <a:p>
            <a:r>
              <a:rPr lang="zh-TW" altLang="en-US" sz="1600" dirty="0" smtClean="0"/>
              <a:t>名作家</a:t>
            </a:r>
            <a:r>
              <a:rPr lang="zh-TW" altLang="zh-TW" sz="1600" dirty="0" smtClean="0"/>
              <a:t>黃春明</a:t>
            </a:r>
            <a:r>
              <a:rPr lang="zh-TW" altLang="zh-TW" sz="1600" dirty="0"/>
              <a:t>曾親自擔任總編導和藝術</a:t>
            </a:r>
            <a:r>
              <a:rPr lang="zh-TW" altLang="zh-TW" sz="1600" dirty="0" smtClean="0"/>
              <a:t>總監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r>
              <a:rPr lang="zh-TW" altLang="zh-TW" sz="1600" dirty="0"/>
              <a:t>演員的訓練</a:t>
            </a:r>
            <a:r>
              <a:rPr lang="zh-TW" altLang="zh-TW" sz="1600" dirty="0" smtClean="0"/>
              <a:t>包含情緒</a:t>
            </a:r>
            <a:r>
              <a:rPr lang="zh-TW" altLang="zh-TW" sz="1600" dirty="0"/>
              <a:t>堆疊</a:t>
            </a:r>
            <a:r>
              <a:rPr lang="zh-TW" altLang="zh-TW" sz="1600" dirty="0" smtClean="0"/>
              <a:t>、</a:t>
            </a:r>
            <a:endParaRPr lang="en-US" altLang="zh-TW" sz="1600" dirty="0" smtClean="0"/>
          </a:p>
          <a:p>
            <a:pPr indent="0">
              <a:buNone/>
            </a:pPr>
            <a:r>
              <a:rPr lang="zh-TW" altLang="en-US" sz="1600" dirty="0"/>
              <a:t>　</a:t>
            </a:r>
            <a:r>
              <a:rPr lang="zh-TW" altLang="zh-TW" sz="1600" dirty="0" smtClean="0"/>
              <a:t>體能訓練、發音技巧等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r>
              <a:rPr lang="zh-TW" altLang="zh-TW" sz="1600" dirty="0" smtClean="0"/>
              <a:t>團員</a:t>
            </a:r>
            <a:r>
              <a:rPr lang="zh-TW" altLang="zh-TW" sz="1600" dirty="0"/>
              <a:t>們同時也會接觸到化妝</a:t>
            </a:r>
            <a:r>
              <a:rPr lang="zh-TW" altLang="zh-TW" sz="1600" dirty="0" smtClean="0"/>
              <a:t>、</a:t>
            </a:r>
            <a:endParaRPr lang="en-US" altLang="zh-TW" sz="1600" dirty="0" smtClean="0"/>
          </a:p>
          <a:p>
            <a:pPr indent="0">
              <a:buNone/>
            </a:pPr>
            <a:r>
              <a:rPr lang="zh-TW" altLang="en-US" sz="1600" dirty="0" smtClean="0"/>
              <a:t>    </a:t>
            </a:r>
            <a:r>
              <a:rPr lang="zh-TW" altLang="zh-TW" sz="1600" dirty="0" smtClean="0"/>
              <a:t>服裝</a:t>
            </a:r>
            <a:r>
              <a:rPr lang="zh-TW" altLang="zh-TW" sz="1600" dirty="0"/>
              <a:t>以及音控等幕後的</a:t>
            </a:r>
            <a:r>
              <a:rPr lang="zh-TW" altLang="zh-TW" sz="1600" dirty="0" smtClean="0"/>
              <a:t>工作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r>
              <a:rPr lang="zh-TW" altLang="en-US" sz="1600" dirty="0" smtClean="0"/>
              <a:t>每年皆有年度公演，</a:t>
            </a:r>
            <a:r>
              <a:rPr lang="zh-TW" altLang="zh-TW" sz="1600" dirty="0" smtClean="0"/>
              <a:t>至今</a:t>
            </a:r>
            <a:r>
              <a:rPr lang="zh-TW" altLang="zh-TW" sz="1600" dirty="0"/>
              <a:t>已有</a:t>
            </a:r>
            <a:r>
              <a:rPr lang="en-US" altLang="zh-TW" sz="1600" dirty="0"/>
              <a:t>14</a:t>
            </a:r>
            <a:r>
              <a:rPr lang="zh-TW" altLang="zh-TW" sz="1600" dirty="0"/>
              <a:t>齣精采的戲劇</a:t>
            </a:r>
            <a:r>
              <a:rPr lang="zh-TW" altLang="zh-TW" sz="1600" dirty="0" smtClean="0"/>
              <a:t>作品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r>
              <a:rPr lang="zh-TW" altLang="en-US" sz="1600" dirty="0" smtClean="0"/>
              <a:t>表演資優方案提供非劇團內與校外學生一個能夠展現自己的機會。</a:t>
            </a:r>
            <a:endParaRPr lang="en-US" altLang="zh-TW" sz="1600" dirty="0" smtClean="0"/>
          </a:p>
          <a:p>
            <a:pPr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05523"/>
            <a:ext cx="2160240" cy="144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2160240" cy="144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62" y="3670488"/>
            <a:ext cx="216366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634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時裝">
  <a:themeElements>
    <a:clrScheme name="時裝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1782</Words>
  <Application>Microsoft Office PowerPoint</Application>
  <PresentationFormat>如螢幕大小 (4:3)</PresentationFormat>
  <Paragraphs>177</Paragraphs>
  <Slides>30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Arial</vt:lpstr>
      <vt:lpstr>新細明體</vt:lpstr>
      <vt:lpstr>Noto Symbol</vt:lpstr>
      <vt:lpstr>Garamond</vt:lpstr>
      <vt:lpstr>標楷體</vt:lpstr>
      <vt:lpstr>時裝</vt:lpstr>
      <vt:lpstr>國立蘭陽女中 2015蘭園　人文行動考察 題目：少年劇團概況</vt:lpstr>
      <vt:lpstr>簡報大綱</vt:lpstr>
      <vt:lpstr>前言-考察動機</vt:lpstr>
      <vt:lpstr>前言-考察方法</vt:lpstr>
      <vt:lpstr>前言-考察蹤影紀錄1</vt:lpstr>
      <vt:lpstr>前言-考察蹤影紀錄2</vt:lpstr>
      <vt:lpstr>前言-考察蹤影紀錄3</vt:lpstr>
      <vt:lpstr>前言-考察蹤影紀錄4</vt:lpstr>
      <vt:lpstr>正文-劇團簡介(文獻整理1)</vt:lpstr>
      <vt:lpstr>正文-年度公演(文獻整理2)</vt:lpstr>
      <vt:lpstr>正文-年度公演(文獻整理2)</vt:lpstr>
      <vt:lpstr>正文-訪談問題(老師)</vt:lpstr>
      <vt:lpstr>正文-訪談整理(老師)</vt:lpstr>
      <vt:lpstr>正文-訪談整理(老師)</vt:lpstr>
      <vt:lpstr>正文-訪談整理(老師)</vt:lpstr>
      <vt:lpstr>正文-訪談整理(老師)</vt:lpstr>
      <vt:lpstr>正文-訪談問題(學生)</vt:lpstr>
      <vt:lpstr>正文-訪談整理(學生)</vt:lpstr>
      <vt:lpstr>正文-訪談整理(學生)</vt:lpstr>
      <vt:lpstr>正文-畢業團員加碼題</vt:lpstr>
      <vt:lpstr>正文-訪談整理(加碼題)</vt:lpstr>
      <vt:lpstr>結論-考察發現</vt:lpstr>
      <vt:lpstr>結論-總結</vt:lpstr>
      <vt:lpstr>結論-心得</vt:lpstr>
      <vt:lpstr>結論-心得</vt:lpstr>
      <vt:lpstr>結論-心得</vt:lpstr>
      <vt:lpstr>結論-心得</vt:lpstr>
      <vt:lpstr>結論-心得</vt:lpstr>
      <vt:lpstr>後續發展</vt:lpstr>
      <vt:lpstr>工作分配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國立蘭陽女中 2015蘭園　人文行動考察 題目：少年劇團概況</dc:title>
  <dc:creator>林佑宣</dc:creator>
  <cp:lastModifiedBy>user</cp:lastModifiedBy>
  <cp:revision>41</cp:revision>
  <dcterms:modified xsi:type="dcterms:W3CDTF">2015-09-15T14:06:22Z</dcterms:modified>
</cp:coreProperties>
</file>