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1" r:id="rId7"/>
    <p:sldId id="262" r:id="rId8"/>
    <p:sldId id="263" r:id="rId9"/>
    <p:sldId id="264" r:id="rId10"/>
    <p:sldId id="265" r:id="rId11"/>
    <p:sldId id="260" r:id="rId12"/>
    <p:sldId id="266" r:id="rId13"/>
    <p:sldId id="267" r:id="rId14"/>
    <p:sldId id="268" r:id="rId15"/>
    <p:sldId id="277" r:id="rId16"/>
    <p:sldId id="278" r:id="rId17"/>
    <p:sldId id="281" r:id="rId18"/>
    <p:sldId id="279" r:id="rId19"/>
    <p:sldId id="282" r:id="rId20"/>
    <p:sldId id="283" r:id="rId21"/>
    <p:sldId id="286" r:id="rId22"/>
    <p:sldId id="285" r:id="rId23"/>
    <p:sldId id="270" r:id="rId24"/>
    <p:sldId id="271" r:id="rId25"/>
    <p:sldId id="272" r:id="rId26"/>
    <p:sldId id="273" r:id="rId27"/>
    <p:sldId id="276"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721" autoAdjust="0"/>
  </p:normalViewPr>
  <p:slideViewPr>
    <p:cSldViewPr>
      <p:cViewPr>
        <p:scale>
          <a:sx n="95" d="100"/>
          <a:sy n="95" d="100"/>
        </p:scale>
        <p:origin x="-570" y="6"/>
      </p:cViewPr>
      <p:guideLst>
        <p:guide orient="horz" pos="2160"/>
        <p:guide pos="2880"/>
      </p:guideLst>
    </p:cSldViewPr>
  </p:slideViewPr>
  <p:outlineViewPr>
    <p:cViewPr>
      <p:scale>
        <a:sx n="33" d="100"/>
        <a:sy n="33" d="100"/>
      </p:scale>
      <p:origin x="18" y="67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79D210A-0C1A-4967-9272-B3AD40C65E8D}" type="datetimeFigureOut">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B49AC0-953B-452B-84CC-0D156E3B05A6}"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D210A-0C1A-4967-9272-B3AD40C65E8D}" type="datetimeFigureOut">
              <a:rPr lang="zh-TW" altLang="en-US" smtClean="0"/>
              <a:t>2017/5/31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49AC0-953B-452B-84CC-0D156E3B05A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gi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9.gif"/><Relationship Id="rId1" Type="http://schemas.openxmlformats.org/officeDocument/2006/relationships/slideLayout" Target="../slideLayouts/slideLayout1.xml"/><Relationship Id="rId4" Type="http://schemas.openxmlformats.org/officeDocument/2006/relationships/image" Target="../media/image6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71472" y="1928803"/>
            <a:ext cx="8001056" cy="1357321"/>
          </a:xfrm>
          <a:noFill/>
        </p:spPr>
        <p:txBody>
          <a:bodyPr>
            <a:noAutofit/>
          </a:bodyPr>
          <a:lstStyle/>
          <a:p>
            <a:r>
              <a:rPr lang="en-US" dirty="0" smtClean="0">
                <a:latin typeface="標楷體" pitchFamily="65" charset="-120"/>
                <a:ea typeface="標楷體" pitchFamily="65" charset="-120"/>
              </a:rPr>
              <a:t>2017</a:t>
            </a:r>
            <a:r>
              <a:rPr lang="zh-TW" altLang="en-US" dirty="0" smtClean="0">
                <a:latin typeface="標楷體" pitchFamily="65" charset="-120"/>
                <a:ea typeface="標楷體" pitchFamily="65" charset="-120"/>
              </a:rPr>
              <a:t>蘭</a:t>
            </a:r>
            <a:r>
              <a:rPr lang="zh-TW" altLang="en-US" dirty="0">
                <a:latin typeface="標楷體" pitchFamily="65" charset="-120"/>
                <a:ea typeface="標楷體" pitchFamily="65" charset="-120"/>
              </a:rPr>
              <a:t>園行動人文</a:t>
            </a:r>
            <a:r>
              <a:rPr lang="zh-TW" altLang="en-US" dirty="0" smtClean="0">
                <a:latin typeface="標楷體" pitchFamily="65" charset="-120"/>
                <a:ea typeface="標楷體" pitchFamily="65" charset="-120"/>
              </a:rPr>
              <a:t>考察</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a:latin typeface="標楷體" pitchFamily="65" charset="-120"/>
                <a:ea typeface="標楷體" pitchFamily="65" charset="-120"/>
              </a:rPr>
              <a:t>──</a:t>
            </a:r>
            <a:r>
              <a:rPr lang="zh-TW" altLang="en-US" sz="3600" dirty="0">
                <a:latin typeface="標楷體" pitchFamily="65" charset="-120"/>
                <a:ea typeface="標楷體" pitchFamily="65" charset="-120"/>
              </a:rPr>
              <a:t>蘇澳冷泉</a:t>
            </a:r>
            <a:r>
              <a:rPr lang="zh-TW" altLang="en-US" b="1" dirty="0"/>
              <a:t/>
            </a:r>
            <a:br>
              <a:rPr lang="zh-TW" altLang="en-US" b="1" dirty="0"/>
            </a:br>
            <a:endParaRPr lang="zh-TW" altLang="en-US" b="1" dirty="0"/>
          </a:p>
        </p:txBody>
      </p:sp>
      <p:sp>
        <p:nvSpPr>
          <p:cNvPr id="3" name="副標題 2"/>
          <p:cNvSpPr>
            <a:spLocks noGrp="1"/>
          </p:cNvSpPr>
          <p:nvPr>
            <p:ph type="subTitle" idx="1"/>
          </p:nvPr>
        </p:nvSpPr>
        <p:spPr>
          <a:xfrm>
            <a:off x="507205" y="4218669"/>
            <a:ext cx="6772300" cy="2163090"/>
          </a:xfrm>
        </p:spPr>
        <p:txBody>
          <a:bodyPr>
            <a:normAutofit fontScale="25000" lnSpcReduction="20000"/>
          </a:bodyPr>
          <a:lstStyle/>
          <a:p>
            <a:pPr algn="l"/>
            <a:r>
              <a:rPr lang="zh-TW" altLang="en-US" sz="8000" b="1" dirty="0" smtClean="0">
                <a:solidFill>
                  <a:schemeClr val="tx1">
                    <a:lumMod val="75000"/>
                    <a:lumOff val="25000"/>
                  </a:schemeClr>
                </a:solidFill>
                <a:latin typeface="標楷體" pitchFamily="65" charset="-120"/>
                <a:ea typeface="標楷體" pitchFamily="65" charset="-120"/>
              </a:rPr>
              <a:t>組員及分工</a:t>
            </a:r>
            <a:r>
              <a:rPr lang="zh-TW" altLang="en-US" sz="8000" b="1" dirty="0">
                <a:solidFill>
                  <a:schemeClr val="tx1">
                    <a:lumMod val="75000"/>
                    <a:lumOff val="25000"/>
                  </a:schemeClr>
                </a:solidFill>
                <a:latin typeface="標楷體" pitchFamily="65" charset="-120"/>
                <a:ea typeface="標楷體" pitchFamily="65" charset="-120"/>
              </a:rPr>
              <a:t>項目</a:t>
            </a:r>
            <a:r>
              <a:rPr lang="en-US" sz="8000" b="1" dirty="0">
                <a:solidFill>
                  <a:schemeClr val="tx1">
                    <a:lumMod val="75000"/>
                    <a:lumOff val="25000"/>
                  </a:schemeClr>
                </a:solidFill>
                <a:latin typeface="標楷體" pitchFamily="65" charset="-120"/>
                <a:ea typeface="標楷體" pitchFamily="65" charset="-120"/>
              </a:rPr>
              <a:t>:</a:t>
            </a:r>
            <a:endParaRPr lang="zh-TW" altLang="en-US" sz="8000" b="1" dirty="0">
              <a:solidFill>
                <a:schemeClr val="tx1">
                  <a:lumMod val="75000"/>
                  <a:lumOff val="25000"/>
                </a:schemeClr>
              </a:solidFill>
              <a:latin typeface="標楷體" pitchFamily="65" charset="-120"/>
              <a:ea typeface="標楷體" pitchFamily="65" charset="-120"/>
            </a:endParaRPr>
          </a:p>
          <a:p>
            <a:pPr algn="l"/>
            <a:r>
              <a:rPr lang="zh-TW" altLang="en-US" sz="8000" dirty="0">
                <a:solidFill>
                  <a:schemeClr val="tx1"/>
                </a:solidFill>
                <a:latin typeface="標楷體" pitchFamily="65" charset="-120"/>
                <a:ea typeface="標楷體" pitchFamily="65" charset="-120"/>
              </a:rPr>
              <a:t>劉昱汝（組長）</a:t>
            </a:r>
            <a:r>
              <a:rPr lang="en-US" sz="8000" dirty="0">
                <a:solidFill>
                  <a:schemeClr val="tx1"/>
                </a:solidFill>
                <a:latin typeface="標楷體" pitchFamily="65" charset="-120"/>
                <a:ea typeface="標楷體" pitchFamily="65" charset="-120"/>
              </a:rPr>
              <a:t>: </a:t>
            </a:r>
            <a:r>
              <a:rPr lang="zh-TW" altLang="en-US" sz="8000" dirty="0">
                <a:solidFill>
                  <a:schemeClr val="tx1"/>
                </a:solidFill>
                <a:latin typeface="標楷體" pitchFamily="65" charset="-120"/>
                <a:ea typeface="標楷體" pitchFamily="65" charset="-120"/>
              </a:rPr>
              <a:t>分配組員工作、統整資料、</a:t>
            </a:r>
            <a:r>
              <a:rPr lang="zh-TW" altLang="en-US" sz="8000" dirty="0" smtClean="0">
                <a:solidFill>
                  <a:schemeClr val="tx1"/>
                </a:solidFill>
                <a:latin typeface="標楷體" pitchFamily="65" charset="-120"/>
                <a:ea typeface="標楷體" pitchFamily="65" charset="-120"/>
              </a:rPr>
              <a:t>領隊兼導遊</a:t>
            </a:r>
            <a:endParaRPr lang="zh-TW" altLang="en-US" sz="8000" dirty="0">
              <a:solidFill>
                <a:schemeClr val="tx1"/>
              </a:solidFill>
              <a:latin typeface="標楷體" pitchFamily="65" charset="-120"/>
              <a:ea typeface="標楷體" pitchFamily="65" charset="-120"/>
            </a:endParaRPr>
          </a:p>
          <a:p>
            <a:pPr algn="l"/>
            <a:r>
              <a:rPr lang="zh-TW" altLang="en-US" sz="8000" dirty="0">
                <a:solidFill>
                  <a:schemeClr val="tx1"/>
                </a:solidFill>
                <a:latin typeface="標楷體" pitchFamily="65" charset="-120"/>
                <a:ea typeface="標楷體" pitchFamily="65" charset="-120"/>
              </a:rPr>
              <a:t>林印時</a:t>
            </a:r>
            <a:r>
              <a:rPr lang="en-US" sz="8000" dirty="0">
                <a:solidFill>
                  <a:schemeClr val="tx1"/>
                </a:solidFill>
                <a:latin typeface="標楷體" pitchFamily="65" charset="-120"/>
                <a:ea typeface="標楷體" pitchFamily="65" charset="-120"/>
              </a:rPr>
              <a:t>: </a:t>
            </a:r>
            <a:r>
              <a:rPr lang="zh-TW" altLang="en-US" sz="8000" dirty="0" smtClean="0">
                <a:solidFill>
                  <a:schemeClr val="tx1"/>
                </a:solidFill>
                <a:latin typeface="標楷體" pitchFamily="65" charset="-120"/>
                <a:ea typeface="標楷體" pitchFamily="65" charset="-120"/>
              </a:rPr>
              <a:t>查詢資料</a:t>
            </a:r>
            <a:r>
              <a:rPr lang="zh-TW" altLang="en-US" sz="8000" dirty="0">
                <a:solidFill>
                  <a:schemeClr val="tx1"/>
                </a:solidFill>
                <a:latin typeface="標楷體" pitchFamily="65" charset="-120"/>
                <a:ea typeface="標楷體" pitchFamily="65" charset="-120"/>
              </a:rPr>
              <a:t>、</a:t>
            </a:r>
            <a:r>
              <a:rPr lang="zh-TW" altLang="en-US" sz="8000" dirty="0" smtClean="0">
                <a:solidFill>
                  <a:schemeClr val="tx1"/>
                </a:solidFill>
                <a:latin typeface="標楷體" pitchFamily="65" charset="-120"/>
                <a:ea typeface="標楷體" pitchFamily="65" charset="-120"/>
              </a:rPr>
              <a:t>訪談</a:t>
            </a:r>
            <a:r>
              <a:rPr lang="zh-TW" altLang="en-US" sz="8000" dirty="0">
                <a:solidFill>
                  <a:schemeClr val="tx1"/>
                </a:solidFill>
                <a:latin typeface="標楷體" pitchFamily="65" charset="-120"/>
                <a:ea typeface="標楷體" pitchFamily="65" charset="-120"/>
              </a:rPr>
              <a:t>過程紀錄、 </a:t>
            </a:r>
            <a:r>
              <a:rPr lang="en-US" altLang="zh-TW" sz="8000" dirty="0" smtClean="0">
                <a:solidFill>
                  <a:schemeClr val="tx1"/>
                </a:solidFill>
                <a:latin typeface="標楷體"/>
                <a:cs typeface="Times New Roman"/>
              </a:rPr>
              <a:t>Word</a:t>
            </a:r>
            <a:r>
              <a:rPr lang="zh-TW" altLang="zh-TW" sz="8000" dirty="0">
                <a:solidFill>
                  <a:schemeClr val="tx1"/>
                </a:solidFill>
                <a:ea typeface="標楷體"/>
                <a:cs typeface="Times New Roman"/>
              </a:rPr>
              <a:t>心得</a:t>
            </a:r>
            <a:endParaRPr lang="zh-TW" altLang="en-US" sz="8000" dirty="0">
              <a:solidFill>
                <a:schemeClr val="tx1"/>
              </a:solidFill>
              <a:latin typeface="標楷體" pitchFamily="65" charset="-120"/>
              <a:ea typeface="標楷體" pitchFamily="65" charset="-120"/>
            </a:endParaRPr>
          </a:p>
          <a:p>
            <a:pPr algn="l"/>
            <a:r>
              <a:rPr lang="zh-TW" altLang="en-US" sz="8000" dirty="0">
                <a:solidFill>
                  <a:schemeClr val="tx1"/>
                </a:solidFill>
                <a:latin typeface="標楷體" pitchFamily="65" charset="-120"/>
                <a:ea typeface="標楷體" pitchFamily="65" charset="-120"/>
              </a:rPr>
              <a:t>莊宛蓉</a:t>
            </a:r>
            <a:r>
              <a:rPr lang="en-US" sz="8000" dirty="0">
                <a:solidFill>
                  <a:schemeClr val="tx1"/>
                </a:solidFill>
                <a:latin typeface="標楷體" pitchFamily="65" charset="-120"/>
                <a:ea typeface="標楷體" pitchFamily="65" charset="-120"/>
              </a:rPr>
              <a:t>: </a:t>
            </a:r>
            <a:r>
              <a:rPr lang="zh-TW" altLang="en-US" sz="8000" dirty="0" smtClean="0">
                <a:solidFill>
                  <a:schemeClr val="tx1"/>
                </a:solidFill>
                <a:latin typeface="標楷體" pitchFamily="65" charset="-120"/>
                <a:ea typeface="標楷體" pitchFamily="65" charset="-120"/>
              </a:rPr>
              <a:t>查詢資料、</a:t>
            </a:r>
            <a:r>
              <a:rPr lang="zh-TW" altLang="en-US" sz="8000" dirty="0">
                <a:solidFill>
                  <a:schemeClr val="tx1"/>
                </a:solidFill>
                <a:latin typeface="標楷體" pitchFamily="65" charset="-120"/>
                <a:ea typeface="標楷體" pitchFamily="65" charset="-120"/>
              </a:rPr>
              <a:t>攝影、 </a:t>
            </a:r>
            <a:r>
              <a:rPr lang="en-US" altLang="zh-TW" sz="8000" dirty="0" err="1" smtClean="0">
                <a:solidFill>
                  <a:schemeClr val="tx1"/>
                </a:solidFill>
                <a:latin typeface="標楷體"/>
                <a:cs typeface="Times New Roman"/>
              </a:rPr>
              <a:t>Ppt</a:t>
            </a:r>
            <a:r>
              <a:rPr lang="zh-TW" altLang="zh-TW" sz="8000" dirty="0">
                <a:solidFill>
                  <a:schemeClr val="tx1"/>
                </a:solidFill>
                <a:ea typeface="標楷體"/>
                <a:cs typeface="Times New Roman"/>
              </a:rPr>
              <a:t>版面配置</a:t>
            </a:r>
            <a:endParaRPr lang="zh-TW" altLang="en-US" sz="8000" dirty="0">
              <a:solidFill>
                <a:schemeClr val="tx1"/>
              </a:solidFill>
              <a:latin typeface="標楷體" pitchFamily="65" charset="-120"/>
              <a:ea typeface="標楷體" pitchFamily="65" charset="-120"/>
            </a:endParaRPr>
          </a:p>
          <a:p>
            <a:pPr algn="l"/>
            <a:r>
              <a:rPr lang="zh-TW" altLang="en-US" sz="8000" dirty="0">
                <a:solidFill>
                  <a:schemeClr val="tx1"/>
                </a:solidFill>
                <a:latin typeface="標楷體" pitchFamily="65" charset="-120"/>
                <a:ea typeface="標楷體" pitchFamily="65" charset="-120"/>
              </a:rPr>
              <a:t>許心瑜</a:t>
            </a:r>
            <a:r>
              <a:rPr lang="en-US" sz="8000" dirty="0">
                <a:solidFill>
                  <a:schemeClr val="tx1"/>
                </a:solidFill>
                <a:latin typeface="標楷體" pitchFamily="65" charset="-120"/>
                <a:ea typeface="標楷體" pitchFamily="65" charset="-120"/>
              </a:rPr>
              <a:t>: </a:t>
            </a:r>
            <a:r>
              <a:rPr lang="zh-TW" altLang="en-US" sz="8000" dirty="0" smtClean="0">
                <a:solidFill>
                  <a:schemeClr val="tx1"/>
                </a:solidFill>
                <a:latin typeface="標楷體" pitchFamily="65" charset="-120"/>
                <a:ea typeface="標楷體" pitchFamily="65" charset="-120"/>
              </a:rPr>
              <a:t>查詢資料</a:t>
            </a:r>
            <a:r>
              <a:rPr lang="zh-TW" altLang="en-US" sz="8000" dirty="0">
                <a:solidFill>
                  <a:schemeClr val="tx1"/>
                </a:solidFill>
                <a:latin typeface="標楷體" pitchFamily="65" charset="-120"/>
                <a:ea typeface="標楷體" pitchFamily="65" charset="-120"/>
              </a:rPr>
              <a:t>、訪問當地人、 </a:t>
            </a:r>
            <a:r>
              <a:rPr lang="en-US" altLang="zh-TW" sz="8000" dirty="0" err="1" smtClean="0">
                <a:solidFill>
                  <a:schemeClr val="tx1"/>
                </a:solidFill>
                <a:latin typeface="標楷體"/>
                <a:cs typeface="Times New Roman"/>
              </a:rPr>
              <a:t>Ppt</a:t>
            </a:r>
            <a:r>
              <a:rPr lang="zh-TW" altLang="zh-TW" sz="8000" dirty="0">
                <a:solidFill>
                  <a:schemeClr val="tx1"/>
                </a:solidFill>
                <a:ea typeface="標楷體"/>
                <a:cs typeface="Times New Roman"/>
              </a:rPr>
              <a:t>心得</a:t>
            </a:r>
            <a:endParaRPr lang="zh-TW" altLang="en-US" sz="8000" dirty="0">
              <a:solidFill>
                <a:schemeClr val="tx1"/>
              </a:solidFill>
              <a:latin typeface="標楷體" pitchFamily="65" charset="-120"/>
              <a:ea typeface="標楷體" pitchFamily="65" charset="-120"/>
            </a:endParaRPr>
          </a:p>
          <a:p>
            <a:pPr algn="l"/>
            <a:r>
              <a:rPr lang="zh-TW" altLang="en-US" sz="8000" dirty="0">
                <a:solidFill>
                  <a:schemeClr val="tx1"/>
                </a:solidFill>
                <a:latin typeface="標楷體" pitchFamily="65" charset="-120"/>
                <a:ea typeface="標楷體" pitchFamily="65" charset="-120"/>
              </a:rPr>
              <a:t>簡心妤</a:t>
            </a:r>
            <a:r>
              <a:rPr lang="en-US" sz="8000" dirty="0">
                <a:solidFill>
                  <a:schemeClr val="tx1"/>
                </a:solidFill>
                <a:latin typeface="標楷體" pitchFamily="65" charset="-120"/>
                <a:ea typeface="標楷體" pitchFamily="65" charset="-120"/>
              </a:rPr>
              <a:t>: </a:t>
            </a:r>
            <a:r>
              <a:rPr lang="zh-TW" altLang="en-US" sz="8000" dirty="0" smtClean="0">
                <a:solidFill>
                  <a:schemeClr val="tx1"/>
                </a:solidFill>
                <a:latin typeface="標楷體" pitchFamily="65" charset="-120"/>
                <a:ea typeface="標楷體" pitchFamily="65" charset="-120"/>
              </a:rPr>
              <a:t>查詢資料</a:t>
            </a:r>
            <a:r>
              <a:rPr lang="zh-TW" altLang="en-US" sz="8000" dirty="0">
                <a:solidFill>
                  <a:schemeClr val="tx1"/>
                </a:solidFill>
                <a:latin typeface="標楷體" pitchFamily="65" charset="-120"/>
                <a:ea typeface="標楷體" pitchFamily="65" charset="-120"/>
              </a:rPr>
              <a:t>、</a:t>
            </a:r>
            <a:r>
              <a:rPr lang="zh-TW" altLang="en-US" sz="8000" dirty="0" smtClean="0">
                <a:solidFill>
                  <a:schemeClr val="tx1"/>
                </a:solidFill>
                <a:latin typeface="標楷體" pitchFamily="65" charset="-120"/>
                <a:ea typeface="標楷體" pitchFamily="65" charset="-120"/>
              </a:rPr>
              <a:t>訪談過程紀錄</a:t>
            </a:r>
            <a:endParaRPr lang="zh-TW" altLang="en-US" sz="8000" dirty="0">
              <a:solidFill>
                <a:schemeClr val="tx1"/>
              </a:solidFill>
              <a:latin typeface="標楷體" pitchFamily="65" charset="-120"/>
              <a:ea typeface="標楷體" pitchFamily="65" charset="-120"/>
            </a:endParaRPr>
          </a:p>
          <a:p>
            <a:pPr algn="l"/>
            <a:r>
              <a:rPr lang="en-US" dirty="0"/>
              <a:t> </a:t>
            </a:r>
            <a:endParaRPr lang="zh-TW" altLang="en-US" dirty="0"/>
          </a:p>
          <a:p>
            <a:endParaRPr lang="zh-TW" altLang="en-US" dirty="0"/>
          </a:p>
        </p:txBody>
      </p:sp>
      <p:pic>
        <p:nvPicPr>
          <p:cNvPr id="18438" name="Picture 6" descr="http://6.blog.xuite.net/6/2/0/5/23924306/blog_2103058/txt/34465677/0.png"/>
          <p:cNvPicPr>
            <a:picLocks noChangeAspect="1" noChangeArrowheads="1"/>
          </p:cNvPicPr>
          <p:nvPr/>
        </p:nvPicPr>
        <p:blipFill>
          <a:blip r:embed="rId2"/>
          <a:srcRect/>
          <a:stretch>
            <a:fillRect/>
          </a:stretch>
        </p:blipFill>
        <p:spPr bwMode="auto">
          <a:xfrm>
            <a:off x="323528" y="2276872"/>
            <a:ext cx="2505075" cy="1666875"/>
          </a:xfrm>
          <a:prstGeom prst="rect">
            <a:avLst/>
          </a:prstGeom>
          <a:noFill/>
        </p:spPr>
      </p:pic>
      <p:pic>
        <p:nvPicPr>
          <p:cNvPr id="18440" name="Picture 8" descr="http://6.blog.xuite.net/6/2/0/5/23924306/blog_2103058/txt/34465677/0.png"/>
          <p:cNvPicPr>
            <a:picLocks noChangeAspect="1" noChangeArrowheads="1"/>
          </p:cNvPicPr>
          <p:nvPr/>
        </p:nvPicPr>
        <p:blipFill>
          <a:blip r:embed="rId2"/>
          <a:srcRect/>
          <a:stretch>
            <a:fillRect/>
          </a:stretch>
        </p:blipFill>
        <p:spPr bwMode="auto">
          <a:xfrm>
            <a:off x="6534172" y="4729464"/>
            <a:ext cx="2505075" cy="1666875"/>
          </a:xfrm>
          <a:prstGeom prst="rect">
            <a:avLst/>
          </a:prstGeom>
          <a:noFill/>
        </p:spPr>
      </p:pic>
      <p:cxnSp>
        <p:nvCxnSpPr>
          <p:cNvPr id="10" name="直線接點 9"/>
          <p:cNvCxnSpPr/>
          <p:nvPr/>
        </p:nvCxnSpPr>
        <p:spPr>
          <a:xfrm>
            <a:off x="-285784" y="500042"/>
            <a:ext cx="8929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0" y="642918"/>
            <a:ext cx="8215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0" y="785794"/>
            <a:ext cx="778671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24230" y="1545535"/>
            <a:ext cx="6752623" cy="3416320"/>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最近這幾年衛生所和衛生局的人在進行蘇澳冷泉水質的檢測時，發現冷泉的水質是有一些汙染的情況，自從宜蘭觀光的人數不斷的增加，導致冷泉有過度開發的情況。</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  希望能結合地方特色，能將蘇澳推向國際的舞台。</a:t>
            </a:r>
          </a:p>
          <a:p>
            <a:endParaRPr lang="zh-TW" altLang="en-US" sz="2000" dirty="0"/>
          </a:p>
        </p:txBody>
      </p:sp>
      <p:pic>
        <p:nvPicPr>
          <p:cNvPr id="22530" name="Picture 2" descr="C:\Program Files (x86)\Microsoft Office\MEDIA\OFFICE12\Lines\BD14882_.gif"/>
          <p:cNvPicPr>
            <a:picLocks noChangeAspect="1" noChangeArrowheads="1"/>
          </p:cNvPicPr>
          <p:nvPr/>
        </p:nvPicPr>
        <p:blipFill>
          <a:blip r:embed="rId2"/>
          <a:srcRect/>
          <a:stretch>
            <a:fillRect/>
          </a:stretch>
        </p:blipFill>
        <p:spPr bwMode="auto">
          <a:xfrm>
            <a:off x="1785918" y="500042"/>
            <a:ext cx="5715000" cy="95250"/>
          </a:xfrm>
          <a:prstGeom prst="rect">
            <a:avLst/>
          </a:prstGeom>
          <a:noFill/>
        </p:spPr>
      </p:pic>
      <p:pic>
        <p:nvPicPr>
          <p:cNvPr id="22531" name="Picture 3" descr="C:\Program Files (x86)\Microsoft Office\MEDIA\OFFICE12\Lines\BD14882_.gif"/>
          <p:cNvPicPr>
            <a:picLocks noChangeAspect="1" noChangeArrowheads="1"/>
          </p:cNvPicPr>
          <p:nvPr/>
        </p:nvPicPr>
        <p:blipFill>
          <a:blip r:embed="rId2"/>
          <a:srcRect/>
          <a:stretch>
            <a:fillRect/>
          </a:stretch>
        </p:blipFill>
        <p:spPr bwMode="auto">
          <a:xfrm>
            <a:off x="1643042" y="6000768"/>
            <a:ext cx="5715000" cy="95250"/>
          </a:xfrm>
          <a:prstGeom prst="rect">
            <a:avLst/>
          </a:prstGeom>
          <a:noFill/>
        </p:spPr>
      </p:pic>
      <p:pic>
        <p:nvPicPr>
          <p:cNvPr id="6" name="圖片 5" descr="03-10.png"/>
          <p:cNvPicPr>
            <a:picLocks noChangeAspect="1"/>
          </p:cNvPicPr>
          <p:nvPr/>
        </p:nvPicPr>
        <p:blipFill>
          <a:blip r:embed="rId3"/>
          <a:stretch>
            <a:fillRect/>
          </a:stretch>
        </p:blipFill>
        <p:spPr>
          <a:xfrm rot="949620">
            <a:off x="-535182" y="473915"/>
            <a:ext cx="2280042" cy="583522"/>
          </a:xfrm>
          <a:prstGeom prst="rect">
            <a:avLst/>
          </a:prstGeom>
        </p:spPr>
      </p:pic>
      <p:pic>
        <p:nvPicPr>
          <p:cNvPr id="7" name="圖片 6" descr="03-10.png"/>
          <p:cNvPicPr>
            <a:picLocks noChangeAspect="1"/>
          </p:cNvPicPr>
          <p:nvPr/>
        </p:nvPicPr>
        <p:blipFill>
          <a:blip r:embed="rId3"/>
          <a:stretch>
            <a:fillRect/>
          </a:stretch>
        </p:blipFill>
        <p:spPr>
          <a:xfrm rot="949620">
            <a:off x="7056626" y="5399109"/>
            <a:ext cx="2280042" cy="583522"/>
          </a:xfrm>
          <a:prstGeom prst="rect">
            <a:avLst/>
          </a:prstGeom>
        </p:spPr>
      </p:pic>
      <p:pic>
        <p:nvPicPr>
          <p:cNvPr id="8" name="圖片 7" descr="a200-3.png"/>
          <p:cNvPicPr>
            <a:picLocks noChangeAspect="1"/>
          </p:cNvPicPr>
          <p:nvPr/>
        </p:nvPicPr>
        <p:blipFill>
          <a:blip r:embed="rId4"/>
          <a:stretch>
            <a:fillRect/>
          </a:stretch>
        </p:blipFill>
        <p:spPr>
          <a:xfrm rot="20936979">
            <a:off x="-529863" y="5691206"/>
            <a:ext cx="1905000" cy="619125"/>
          </a:xfrm>
          <a:prstGeom prst="rect">
            <a:avLst/>
          </a:prstGeom>
        </p:spPr>
      </p:pic>
      <p:pic>
        <p:nvPicPr>
          <p:cNvPr id="9" name="圖片 8" descr="a200-5.png"/>
          <p:cNvPicPr>
            <a:picLocks noChangeAspect="1"/>
          </p:cNvPicPr>
          <p:nvPr/>
        </p:nvPicPr>
        <p:blipFill>
          <a:blip r:embed="rId5"/>
          <a:stretch>
            <a:fillRect/>
          </a:stretch>
        </p:blipFill>
        <p:spPr>
          <a:xfrm rot="20975980">
            <a:off x="7198766" y="583782"/>
            <a:ext cx="1905000" cy="619125"/>
          </a:xfrm>
          <a:prstGeom prst="rect">
            <a:avLst/>
          </a:prstGeom>
        </p:spPr>
      </p:pic>
      <p:pic>
        <p:nvPicPr>
          <p:cNvPr id="10" name="圖片 9" descr="a200-5.png"/>
          <p:cNvPicPr>
            <a:picLocks noChangeAspect="1"/>
          </p:cNvPicPr>
          <p:nvPr/>
        </p:nvPicPr>
        <p:blipFill>
          <a:blip r:embed="rId5"/>
          <a:stretch>
            <a:fillRect/>
          </a:stretch>
        </p:blipFill>
        <p:spPr>
          <a:xfrm>
            <a:off x="-952500" y="2634570"/>
            <a:ext cx="1905000"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採訪過程</a:t>
            </a:r>
            <a:endParaRPr lang="zh-TW" altLang="en-US" dirty="0">
              <a:latin typeface="標楷體" pitchFamily="65" charset="-120"/>
              <a:ea typeface="標楷體" pitchFamily="65" charset="-120"/>
            </a:endParaRPr>
          </a:p>
        </p:txBody>
      </p:sp>
      <p:pic>
        <p:nvPicPr>
          <p:cNvPr id="4" name="圖片 3" descr="20170124_170207_0071.jpg"/>
          <p:cNvPicPr>
            <a:picLocks noChangeAspect="1"/>
          </p:cNvPicPr>
          <p:nvPr/>
        </p:nvPicPr>
        <p:blipFill>
          <a:blip r:embed="rId2" cstate="print">
            <a:clrChange>
              <a:clrFrom>
                <a:srgbClr val="753700"/>
              </a:clrFrom>
              <a:clrTo>
                <a:srgbClr val="753700">
                  <a:alpha val="0"/>
                </a:srgbClr>
              </a:clrTo>
            </a:clrChange>
            <a:duotone>
              <a:prstClr val="black"/>
              <a:schemeClr val="accent5">
                <a:tint val="45000"/>
                <a:satMod val="400000"/>
              </a:schemeClr>
            </a:duotone>
            <a:lum bright="30000"/>
          </a:blip>
          <a:srcRect l="6272" t="6398" r="3505"/>
          <a:stretch>
            <a:fillRect/>
          </a:stretch>
        </p:blipFill>
        <p:spPr>
          <a:xfrm>
            <a:off x="642910" y="2428868"/>
            <a:ext cx="2214578" cy="1713466"/>
          </a:xfrm>
          <a:prstGeom prst="rect">
            <a:avLst/>
          </a:prstGeom>
        </p:spPr>
      </p:pic>
      <p:pic>
        <p:nvPicPr>
          <p:cNvPr id="5" name="圖片 4" descr="20170124_170207_0105.jpg"/>
          <p:cNvPicPr>
            <a:picLocks noChangeAspect="1"/>
          </p:cNvPicPr>
          <p:nvPr/>
        </p:nvPicPr>
        <p:blipFill>
          <a:blip r:embed="rId3" cstate="print"/>
          <a:srcRect l="1476"/>
          <a:stretch>
            <a:fillRect/>
          </a:stretch>
        </p:blipFill>
        <p:spPr>
          <a:xfrm>
            <a:off x="642911" y="4286256"/>
            <a:ext cx="3000396" cy="2071702"/>
          </a:xfrm>
          <a:prstGeom prst="rect">
            <a:avLst/>
          </a:prstGeom>
        </p:spPr>
      </p:pic>
      <p:pic>
        <p:nvPicPr>
          <p:cNvPr id="6" name="圖片 5" descr="20170124_170207_0062.jpg"/>
          <p:cNvPicPr>
            <a:picLocks noChangeAspect="1"/>
          </p:cNvPicPr>
          <p:nvPr/>
        </p:nvPicPr>
        <p:blipFill>
          <a:blip r:embed="rId4" cstate="print"/>
          <a:stretch>
            <a:fillRect/>
          </a:stretch>
        </p:blipFill>
        <p:spPr>
          <a:xfrm>
            <a:off x="6000760" y="4286256"/>
            <a:ext cx="2714612" cy="2071702"/>
          </a:xfrm>
          <a:prstGeom prst="rect">
            <a:avLst/>
          </a:prstGeom>
        </p:spPr>
      </p:pic>
      <p:pic>
        <p:nvPicPr>
          <p:cNvPr id="7" name="圖片 6" descr="20170124_170207_0273.jpg"/>
          <p:cNvPicPr>
            <a:picLocks noChangeAspect="1"/>
          </p:cNvPicPr>
          <p:nvPr/>
        </p:nvPicPr>
        <p:blipFill>
          <a:blip r:embed="rId5" cstate="print"/>
          <a:stretch>
            <a:fillRect/>
          </a:stretch>
        </p:blipFill>
        <p:spPr>
          <a:xfrm>
            <a:off x="3143240" y="1928802"/>
            <a:ext cx="3049509" cy="2214578"/>
          </a:xfrm>
          <a:prstGeom prst="rect">
            <a:avLst/>
          </a:prstGeom>
        </p:spPr>
      </p:pic>
      <p:pic>
        <p:nvPicPr>
          <p:cNvPr id="8" name="圖片 7" descr="20170124_170207_0034.jpg"/>
          <p:cNvPicPr>
            <a:picLocks noChangeAspect="1"/>
          </p:cNvPicPr>
          <p:nvPr/>
        </p:nvPicPr>
        <p:blipFill>
          <a:blip r:embed="rId6" cstate="print">
            <a:duotone>
              <a:schemeClr val="accent4">
                <a:shade val="45000"/>
                <a:satMod val="135000"/>
              </a:schemeClr>
              <a:prstClr val="white"/>
            </a:duotone>
          </a:blip>
          <a:srcRect l="7009"/>
          <a:stretch>
            <a:fillRect/>
          </a:stretch>
        </p:blipFill>
        <p:spPr>
          <a:xfrm>
            <a:off x="3786182" y="4286256"/>
            <a:ext cx="2071702" cy="1857388"/>
          </a:xfrm>
          <a:prstGeom prst="rect">
            <a:avLst/>
          </a:prstGeom>
        </p:spPr>
      </p:pic>
      <p:pic>
        <p:nvPicPr>
          <p:cNvPr id="9" name="圖片 8" descr="20170124_170207_0234.jpg"/>
          <p:cNvPicPr>
            <a:picLocks noChangeAspect="1"/>
          </p:cNvPicPr>
          <p:nvPr/>
        </p:nvPicPr>
        <p:blipFill>
          <a:blip r:embed="rId7" cstate="print">
            <a:duotone>
              <a:schemeClr val="accent1">
                <a:shade val="45000"/>
                <a:satMod val="135000"/>
              </a:schemeClr>
              <a:prstClr val="white"/>
            </a:duotone>
          </a:blip>
          <a:srcRect l="3136" r="1845"/>
          <a:stretch>
            <a:fillRect/>
          </a:stretch>
        </p:blipFill>
        <p:spPr>
          <a:xfrm>
            <a:off x="6500826" y="2357430"/>
            <a:ext cx="2191508" cy="1782555"/>
          </a:xfrm>
          <a:prstGeom prst="rect">
            <a:avLst/>
          </a:prstGeom>
        </p:spPr>
      </p:pic>
      <p:cxnSp>
        <p:nvCxnSpPr>
          <p:cNvPr id="10" name="直線接點 9"/>
          <p:cNvCxnSpPr/>
          <p:nvPr/>
        </p:nvCxnSpPr>
        <p:spPr>
          <a:xfrm>
            <a:off x="0" y="85723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0" y="1000108"/>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0" y="114298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0" y="714356"/>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501314" y="185014"/>
            <a:ext cx="8229600" cy="1143000"/>
          </a:xfrm>
        </p:spPr>
        <p:txBody>
          <a:bodyPr/>
          <a:lstStyle/>
          <a:p>
            <a:r>
              <a:rPr lang="zh-TW" altLang="en-US" dirty="0">
                <a:latin typeface="標楷體" pitchFamily="65" charset="-120"/>
                <a:ea typeface="標楷體" pitchFamily="65" charset="-120"/>
              </a:rPr>
              <a:t>訪談紀錄</a:t>
            </a:r>
          </a:p>
        </p:txBody>
      </p:sp>
      <p:sp>
        <p:nvSpPr>
          <p:cNvPr id="6" name="內容版面配置區 5"/>
          <p:cNvSpPr>
            <a:spLocks noGrp="1"/>
          </p:cNvSpPr>
          <p:nvPr>
            <p:ph sz="half" idx="4294967295"/>
          </p:nvPr>
        </p:nvSpPr>
        <p:spPr>
          <a:xfrm>
            <a:off x="5105400" y="1600200"/>
            <a:ext cx="4038600" cy="4525963"/>
          </a:xfrm>
        </p:spPr>
        <p:txBody>
          <a:bodyPr>
            <a:normAutofit/>
          </a:bodyPr>
          <a:lstStyle/>
          <a:p>
            <a:pPr>
              <a:buNone/>
            </a:pPr>
            <a:r>
              <a:rPr lang="zh-TW" altLang="en-US" dirty="0" smtClean="0"/>
              <a:t> </a:t>
            </a:r>
            <a:endParaRPr lang="zh-TW" altLang="en-US" dirty="0"/>
          </a:p>
        </p:txBody>
      </p:sp>
      <p:sp>
        <p:nvSpPr>
          <p:cNvPr id="5" name="內容版面配置區 4"/>
          <p:cNvSpPr>
            <a:spLocks noGrp="1"/>
          </p:cNvSpPr>
          <p:nvPr>
            <p:ph sz="half" idx="4294967295"/>
          </p:nvPr>
        </p:nvSpPr>
        <p:spPr>
          <a:xfrm>
            <a:off x="881036" y="2396532"/>
            <a:ext cx="7643866" cy="3087794"/>
          </a:xfrm>
        </p:spPr>
        <p:txBody>
          <a:bodyPr>
            <a:noAutofit/>
          </a:bodyPr>
          <a:lstStyle/>
          <a:p>
            <a:pPr>
              <a:buNone/>
            </a:pPr>
            <a:r>
              <a:rPr lang="en-US" sz="2200" dirty="0">
                <a:latin typeface="標楷體" pitchFamily="65" charset="-120"/>
                <a:ea typeface="標楷體" pitchFamily="65" charset="-120"/>
              </a:rPr>
              <a:t>1.</a:t>
            </a:r>
            <a:r>
              <a:rPr lang="zh-TW" altLang="en-US" sz="2200" dirty="0">
                <a:latin typeface="標楷體" pitchFamily="65" charset="-120"/>
                <a:ea typeface="標楷體" pitchFamily="65" charset="-120"/>
              </a:rPr>
              <a:t>最主要是可以全身放鬆</a:t>
            </a:r>
          </a:p>
          <a:p>
            <a:pPr>
              <a:buNone/>
            </a:pPr>
            <a:r>
              <a:rPr lang="en-US" sz="2200" dirty="0">
                <a:latin typeface="標楷體" pitchFamily="65" charset="-120"/>
                <a:ea typeface="標楷體" pitchFamily="65" charset="-120"/>
              </a:rPr>
              <a:t>2.</a:t>
            </a:r>
            <a:r>
              <a:rPr lang="zh-TW" altLang="en-US" sz="2200" dirty="0">
                <a:latin typeface="標楷體" pitchFamily="65" charset="-120"/>
                <a:ea typeface="標楷體" pitchFamily="65" charset="-120"/>
              </a:rPr>
              <a:t>洗完時全身會滑滑的、保濕度效果非常好</a:t>
            </a:r>
          </a:p>
          <a:p>
            <a:pPr>
              <a:buNone/>
            </a:pPr>
            <a:r>
              <a:rPr lang="en-US" sz="2200" dirty="0">
                <a:latin typeface="標楷體" pitchFamily="65" charset="-120"/>
                <a:ea typeface="標楷體" pitchFamily="65" charset="-120"/>
              </a:rPr>
              <a:t>3.</a:t>
            </a:r>
            <a:r>
              <a:rPr lang="zh-TW" altLang="en-US" sz="2200" dirty="0">
                <a:latin typeface="標楷體" pitchFamily="65" charset="-120"/>
                <a:ea typeface="標楷體" pitchFamily="65" charset="-120"/>
              </a:rPr>
              <a:t>不強調療效但是如果長期泡冷泉的話皮膚會變得非常好</a:t>
            </a:r>
          </a:p>
          <a:p>
            <a:pPr>
              <a:buNone/>
            </a:pPr>
            <a:r>
              <a:rPr lang="en-US" sz="2200" dirty="0">
                <a:latin typeface="標楷體" pitchFamily="65" charset="-120"/>
                <a:ea typeface="標楷體" pitchFamily="65" charset="-120"/>
              </a:rPr>
              <a:t>4.</a:t>
            </a:r>
            <a:r>
              <a:rPr lang="zh-TW" altLang="en-US" sz="2200" dirty="0">
                <a:latin typeface="標楷體" pitchFamily="65" charset="-120"/>
                <a:ea typeface="標楷體" pitchFamily="65" charset="-120"/>
              </a:rPr>
              <a:t>冷泉水質偏</a:t>
            </a:r>
            <a:r>
              <a:rPr lang="zh-TW" altLang="en-US" sz="2200" dirty="0" smtClean="0">
                <a:latin typeface="標楷體" pitchFamily="65" charset="-120"/>
                <a:ea typeface="標楷體" pitchFamily="65" charset="-120"/>
              </a:rPr>
              <a:t>酸性，</a:t>
            </a:r>
            <a:r>
              <a:rPr lang="zh-TW" altLang="en-US" sz="2200" dirty="0">
                <a:latin typeface="標楷體" pitchFamily="65" charset="-120"/>
                <a:ea typeface="標楷體" pitchFamily="65" charset="-120"/>
              </a:rPr>
              <a:t>基本上酸性的水質對人的皮膚都有一定的好處</a:t>
            </a:r>
          </a:p>
          <a:p>
            <a:pPr>
              <a:buNone/>
            </a:pPr>
            <a:r>
              <a:rPr lang="en-US" altLang="zh-TW" sz="2200" dirty="0">
                <a:latin typeface="標楷體" pitchFamily="65" charset="-120"/>
                <a:ea typeface="標楷體" pitchFamily="65" charset="-120"/>
              </a:rPr>
              <a:t>5</a:t>
            </a:r>
            <a:r>
              <a:rPr 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冷泉的水溫偏低，所以當泡下冷泉的時候，身體會產生一個冷顫的感覺，那人體的免疫系統就會立刻的活躍起來，因此如果常泡冷泉的話對人體的免疫系統是有很大的幫助的</a:t>
            </a:r>
          </a:p>
          <a:p>
            <a:pPr>
              <a:buNone/>
            </a:pPr>
            <a:r>
              <a:rPr lang="en-US" altLang="zh-TW" sz="2200" dirty="0">
                <a:latin typeface="標楷體" pitchFamily="65" charset="-120"/>
                <a:ea typeface="標楷體" pitchFamily="65" charset="-120"/>
              </a:rPr>
              <a:t>6</a:t>
            </a:r>
            <a:r>
              <a:rPr 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有去角質的功能，因為酸性的水質本身就有去角質的</a:t>
            </a:r>
            <a:r>
              <a:rPr lang="zh-TW" altLang="en-US" sz="2200" dirty="0" smtClean="0">
                <a:latin typeface="標楷體" pitchFamily="65" charset="-120"/>
                <a:ea typeface="標楷體" pitchFamily="65" charset="-120"/>
              </a:rPr>
              <a:t>功效</a:t>
            </a:r>
            <a:endParaRPr lang="zh-TW" altLang="en-US" sz="2200" dirty="0">
              <a:latin typeface="標楷體" pitchFamily="65" charset="-120"/>
              <a:ea typeface="標楷體" pitchFamily="65" charset="-120"/>
            </a:endParaRPr>
          </a:p>
        </p:txBody>
      </p:sp>
      <p:sp>
        <p:nvSpPr>
          <p:cNvPr id="11" name="雲朵形圖說文字 10"/>
          <p:cNvSpPr/>
          <p:nvPr/>
        </p:nvSpPr>
        <p:spPr>
          <a:xfrm>
            <a:off x="1285852" y="1331845"/>
            <a:ext cx="6215106" cy="714810"/>
          </a:xfrm>
          <a:prstGeom prst="cloudCallout">
            <a:avLst>
              <a:gd name="adj1" fmla="val -29119"/>
              <a:gd name="adj2" fmla="val 7834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latin typeface="標楷體" pitchFamily="65" charset="-120"/>
                <a:ea typeface="標楷體" pitchFamily="65" charset="-120"/>
              </a:rPr>
              <a:t>Q1.</a:t>
            </a:r>
            <a:r>
              <a:rPr lang="zh-TW" altLang="en-US" sz="2000" dirty="0" smtClean="0">
                <a:latin typeface="標楷體" pitchFamily="65" charset="-120"/>
                <a:ea typeface="標楷體" pitchFamily="65" charset="-120"/>
              </a:rPr>
              <a:t>泡冷泉有什麼好處</a:t>
            </a:r>
            <a:r>
              <a:rPr 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pic>
        <p:nvPicPr>
          <p:cNvPr id="21507" name="Picture 3" descr="http://6.blog.xuite.net/6/2/0/5/23924306/blog_2103058/txt/34465677/0.png"/>
          <p:cNvPicPr>
            <a:picLocks noChangeAspect="1" noChangeArrowheads="1"/>
          </p:cNvPicPr>
          <p:nvPr/>
        </p:nvPicPr>
        <p:blipFill>
          <a:blip r:embed="rId2"/>
          <a:srcRect/>
          <a:stretch>
            <a:fillRect/>
          </a:stretch>
        </p:blipFill>
        <p:spPr bwMode="auto">
          <a:xfrm>
            <a:off x="5853139" y="1844824"/>
            <a:ext cx="2790827" cy="1666875"/>
          </a:xfrm>
          <a:prstGeom prst="rect">
            <a:avLst/>
          </a:prstGeom>
          <a:noFill/>
        </p:spPr>
      </p:pic>
      <p:pic>
        <p:nvPicPr>
          <p:cNvPr id="21508" name="Picture 4" descr="C:\Program Files (x86)\Microsoft Office\MEDIA\OFFICE12\Lines\BD14883_.gif"/>
          <p:cNvPicPr>
            <a:picLocks noChangeAspect="1" noChangeArrowheads="1"/>
          </p:cNvPicPr>
          <p:nvPr/>
        </p:nvPicPr>
        <p:blipFill>
          <a:blip r:embed="rId3"/>
          <a:srcRect/>
          <a:stretch>
            <a:fillRect/>
          </a:stretch>
        </p:blipFill>
        <p:spPr bwMode="auto">
          <a:xfrm>
            <a:off x="1142976" y="6215082"/>
            <a:ext cx="5715000" cy="95250"/>
          </a:xfrm>
          <a:prstGeom prst="rect">
            <a:avLst/>
          </a:prstGeom>
          <a:noFill/>
        </p:spPr>
      </p:pic>
      <p:pic>
        <p:nvPicPr>
          <p:cNvPr id="21509" name="Picture 5" descr="C:\Program Files (x86)\Microsoft Office\MEDIA\OFFICE12\Lines\BD14883_.gif"/>
          <p:cNvPicPr>
            <a:picLocks noChangeAspect="1" noChangeArrowheads="1"/>
          </p:cNvPicPr>
          <p:nvPr/>
        </p:nvPicPr>
        <p:blipFill>
          <a:blip r:embed="rId3"/>
          <a:srcRect t="-37795" r="32126"/>
          <a:stretch>
            <a:fillRect/>
          </a:stretch>
        </p:blipFill>
        <p:spPr bwMode="auto">
          <a:xfrm rot="16200000">
            <a:off x="-1124166" y="4281512"/>
            <a:ext cx="3879154" cy="131250"/>
          </a:xfrm>
          <a:prstGeom prst="rect">
            <a:avLst/>
          </a:prstGeom>
          <a:noFill/>
        </p:spPr>
      </p:pic>
      <p:pic>
        <p:nvPicPr>
          <p:cNvPr id="21510" name="Picture 6" descr="C:\Program Files (x86)\Microsoft Office\MEDIA\OFFICE12\Lines\BD14883_.gif"/>
          <p:cNvPicPr>
            <a:picLocks noChangeAspect="1" noChangeArrowheads="1"/>
          </p:cNvPicPr>
          <p:nvPr/>
        </p:nvPicPr>
        <p:blipFill>
          <a:blip r:embed="rId3"/>
          <a:srcRect l="66772"/>
          <a:stretch>
            <a:fillRect/>
          </a:stretch>
        </p:blipFill>
        <p:spPr bwMode="auto">
          <a:xfrm>
            <a:off x="6929454" y="6215082"/>
            <a:ext cx="1898925" cy="95250"/>
          </a:xfrm>
          <a:prstGeom prst="rect">
            <a:avLst/>
          </a:prstGeom>
          <a:noFill/>
        </p:spPr>
      </p:pic>
      <p:pic>
        <p:nvPicPr>
          <p:cNvPr id="21511" name="Picture 7" descr="C:\Program Files (x86)\Microsoft Office\MEDIA\OFFICE12\Lines\BD14883_.gif"/>
          <p:cNvPicPr>
            <a:picLocks noChangeAspect="1" noChangeArrowheads="1"/>
          </p:cNvPicPr>
          <p:nvPr/>
        </p:nvPicPr>
        <p:blipFill>
          <a:blip r:embed="rId3"/>
          <a:srcRect l="31496"/>
          <a:stretch>
            <a:fillRect/>
          </a:stretch>
        </p:blipFill>
        <p:spPr bwMode="auto">
          <a:xfrm rot="5400000">
            <a:off x="6734115" y="4209941"/>
            <a:ext cx="3914952" cy="95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朵形圖說文字 1"/>
          <p:cNvSpPr/>
          <p:nvPr/>
        </p:nvSpPr>
        <p:spPr>
          <a:xfrm rot="172695">
            <a:off x="500034" y="428604"/>
            <a:ext cx="3714776" cy="1000132"/>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latin typeface="標楷體" pitchFamily="65" charset="-120"/>
              <a:ea typeface="標楷體" pitchFamily="65" charset="-120"/>
            </a:endParaRPr>
          </a:p>
          <a:p>
            <a:pPr algn="ctr"/>
            <a:r>
              <a:rPr lang="en-US" dirty="0" smtClean="0">
                <a:latin typeface="標楷體" pitchFamily="65" charset="-120"/>
                <a:ea typeface="標楷體" pitchFamily="65" charset="-120"/>
              </a:rPr>
              <a:t>Q2</a:t>
            </a:r>
            <a:r>
              <a:rPr lang="en-US" dirty="0">
                <a:latin typeface="標楷體" pitchFamily="65" charset="-120"/>
                <a:ea typeface="標楷體" pitchFamily="65" charset="-120"/>
              </a:rPr>
              <a:t>.</a:t>
            </a:r>
            <a:r>
              <a:rPr lang="zh-TW" altLang="en-US" dirty="0">
                <a:latin typeface="標楷體" pitchFamily="65" charset="-120"/>
                <a:ea typeface="標楷體" pitchFamily="65" charset="-120"/>
              </a:rPr>
              <a:t>冷泉的水質一般的水有什麼差別</a:t>
            </a:r>
            <a:r>
              <a:rPr lang="en-US" dirty="0">
                <a:latin typeface="標楷體" pitchFamily="65" charset="-120"/>
                <a:ea typeface="標楷體" pitchFamily="65" charset="-120"/>
              </a:rPr>
              <a:t>?</a:t>
            </a:r>
            <a:endParaRPr lang="zh-TW" altLang="en-US" dirty="0">
              <a:latin typeface="標楷體" pitchFamily="65" charset="-120"/>
              <a:ea typeface="標楷體" pitchFamily="65" charset="-120"/>
            </a:endParaRPr>
          </a:p>
          <a:p>
            <a:pPr algn="ctr"/>
            <a:endParaRPr lang="zh-TW" altLang="en-US" dirty="0"/>
          </a:p>
        </p:txBody>
      </p:sp>
      <p:sp>
        <p:nvSpPr>
          <p:cNvPr id="8" name="文字方塊 7"/>
          <p:cNvSpPr txBox="1"/>
          <p:nvPr/>
        </p:nvSpPr>
        <p:spPr>
          <a:xfrm>
            <a:off x="714348" y="1857364"/>
            <a:ext cx="4000528" cy="2954655"/>
          </a:xfrm>
          <a:prstGeom prst="rect">
            <a:avLst/>
          </a:prstGeom>
          <a:noFill/>
        </p:spPr>
        <p:txBody>
          <a:bodyPr wrap="square" rtlCol="0">
            <a:spAutoFit/>
          </a:bodyPr>
          <a:lstStyle/>
          <a:p>
            <a:r>
              <a:rPr lang="en-US" sz="2100" dirty="0">
                <a:latin typeface="標楷體" pitchFamily="65" charset="-120"/>
                <a:ea typeface="標楷體" pitchFamily="65" charset="-120"/>
              </a:rPr>
              <a:t>1.</a:t>
            </a:r>
            <a:r>
              <a:rPr lang="zh-TW" altLang="en-US" sz="2100" dirty="0">
                <a:latin typeface="標楷體" pitchFamily="65" charset="-120"/>
                <a:ea typeface="標楷體" pitchFamily="65" charset="-120"/>
              </a:rPr>
              <a:t>冷泉的水</a:t>
            </a:r>
            <a:r>
              <a:rPr lang="zh-TW" altLang="en-US" sz="2100" dirty="0" smtClean="0">
                <a:latin typeface="標楷體" pitchFamily="65" charset="-120"/>
                <a:ea typeface="標楷體" pitchFamily="65" charset="-120"/>
              </a:rPr>
              <a:t>是從</a:t>
            </a:r>
            <a:r>
              <a:rPr lang="zh-TW" altLang="en-US" sz="2100" dirty="0">
                <a:latin typeface="標楷體" pitchFamily="65" charset="-120"/>
                <a:ea typeface="標楷體" pitchFamily="65" charset="-120"/>
              </a:rPr>
              <a:t>地底下</a:t>
            </a:r>
            <a:r>
              <a:rPr lang="en-US" sz="2100" dirty="0">
                <a:latin typeface="標楷體" pitchFamily="65" charset="-120"/>
                <a:ea typeface="標楷體" pitchFamily="65" charset="-120"/>
              </a:rPr>
              <a:t>200</a:t>
            </a:r>
            <a:r>
              <a:rPr lang="zh-TW" altLang="en-US" sz="2100" dirty="0">
                <a:latin typeface="標楷體" pitchFamily="65" charset="-120"/>
                <a:ea typeface="標楷體" pitchFamily="65" charset="-120"/>
              </a:rPr>
              <a:t>米上來的， 一年四季都是</a:t>
            </a:r>
            <a:r>
              <a:rPr lang="en-US" sz="2100" dirty="0">
                <a:latin typeface="標楷體" pitchFamily="65" charset="-120"/>
                <a:ea typeface="標楷體" pitchFamily="65" charset="-120"/>
              </a:rPr>
              <a:t>22</a:t>
            </a:r>
            <a:r>
              <a:rPr lang="zh-TW" altLang="en-US" sz="2100" dirty="0" smtClean="0">
                <a:latin typeface="標楷體" pitchFamily="65" charset="-120"/>
                <a:ea typeface="標楷體" pitchFamily="65" charset="-120"/>
              </a:rPr>
              <a:t>度。</a:t>
            </a:r>
            <a:endParaRPr lang="zh-TW" altLang="en-US" sz="2100" dirty="0">
              <a:latin typeface="標楷體" pitchFamily="65" charset="-120"/>
              <a:ea typeface="標楷體" pitchFamily="65" charset="-120"/>
            </a:endParaRPr>
          </a:p>
          <a:p>
            <a:r>
              <a:rPr lang="en-US" sz="2100" dirty="0">
                <a:latin typeface="標楷體" pitchFamily="65" charset="-120"/>
                <a:ea typeface="標楷體" pitchFamily="65" charset="-120"/>
              </a:rPr>
              <a:t>2</a:t>
            </a:r>
            <a:r>
              <a:rPr lang="en-US" sz="2100" dirty="0" smtClean="0">
                <a:latin typeface="標楷體" pitchFamily="65" charset="-120"/>
                <a:ea typeface="標楷體" pitchFamily="65" charset="-120"/>
              </a:rPr>
              <a:t>.</a:t>
            </a:r>
            <a:r>
              <a:rPr lang="zh-TW" altLang="en-US" sz="2100" dirty="0">
                <a:latin typeface="標楷體" pitchFamily="65" charset="-120"/>
                <a:ea typeface="標楷體" pitchFamily="65" charset="-120"/>
              </a:rPr>
              <a:t>泡</a:t>
            </a:r>
            <a:r>
              <a:rPr lang="zh-TW" altLang="en-US" sz="2100" dirty="0" smtClean="0">
                <a:latin typeface="標楷體" pitchFamily="65" charset="-120"/>
                <a:ea typeface="標楷體" pitchFamily="65" charset="-120"/>
              </a:rPr>
              <a:t>冷泉時會</a:t>
            </a:r>
            <a:r>
              <a:rPr lang="zh-TW" altLang="en-US" sz="2100" dirty="0">
                <a:latin typeface="標楷體" pitchFamily="65" charset="-120"/>
                <a:ea typeface="標楷體" pitchFamily="65" charset="-120"/>
              </a:rPr>
              <a:t>產生氣泡且會有刺刺的</a:t>
            </a:r>
            <a:r>
              <a:rPr lang="zh-TW" altLang="en-US" sz="2100" dirty="0" smtClean="0">
                <a:latin typeface="標楷體" pitchFamily="65" charset="-120"/>
                <a:ea typeface="標楷體" pitchFamily="65" charset="-120"/>
              </a:rPr>
              <a:t>感覺。</a:t>
            </a:r>
            <a:endParaRPr lang="zh-TW" altLang="en-US" sz="2100" dirty="0">
              <a:latin typeface="標楷體" pitchFamily="65" charset="-120"/>
              <a:ea typeface="標楷體" pitchFamily="65" charset="-120"/>
            </a:endParaRPr>
          </a:p>
          <a:p>
            <a:r>
              <a:rPr lang="en-US" sz="2100" dirty="0">
                <a:latin typeface="標楷體" pitchFamily="65" charset="-120"/>
                <a:ea typeface="標楷體" pitchFamily="65" charset="-120"/>
              </a:rPr>
              <a:t>3.</a:t>
            </a:r>
            <a:r>
              <a:rPr lang="zh-TW" altLang="en-US" sz="2100" dirty="0">
                <a:latin typeface="標楷體" pitchFamily="65" charset="-120"/>
                <a:ea typeface="標楷體" pitchFamily="65" charset="-120"/>
              </a:rPr>
              <a:t>會有像鐵的味道，因為冷泉是二氧化碳所以會有味道是正常</a:t>
            </a:r>
            <a:r>
              <a:rPr lang="zh-TW" altLang="en-US" sz="2100" dirty="0" smtClean="0">
                <a:latin typeface="標楷體" pitchFamily="65" charset="-120"/>
                <a:ea typeface="標楷體" pitchFamily="65" charset="-120"/>
              </a:rPr>
              <a:t>的。</a:t>
            </a:r>
            <a:endParaRPr lang="zh-TW" altLang="en-US" sz="2100" dirty="0">
              <a:latin typeface="標楷體" pitchFamily="65" charset="-120"/>
              <a:ea typeface="標楷體" pitchFamily="65" charset="-120"/>
            </a:endParaRPr>
          </a:p>
          <a:p>
            <a:r>
              <a:rPr lang="en-US" sz="2100" dirty="0">
                <a:latin typeface="標楷體" pitchFamily="65" charset="-120"/>
                <a:ea typeface="標楷體" pitchFamily="65" charset="-120"/>
              </a:rPr>
              <a:t>4.</a:t>
            </a:r>
            <a:r>
              <a:rPr lang="zh-TW" altLang="en-US" sz="2100" dirty="0">
                <a:latin typeface="標楷體" pitchFamily="65" charset="-120"/>
                <a:ea typeface="標楷體" pitchFamily="65" charset="-120"/>
              </a:rPr>
              <a:t>泡冷泉時，會感覺人在汽水當中</a:t>
            </a:r>
            <a:r>
              <a:rPr lang="zh-TW" altLang="en-US" sz="2100" dirty="0" smtClean="0">
                <a:latin typeface="標楷體" pitchFamily="65" charset="-120"/>
                <a:ea typeface="標楷體" pitchFamily="65" charset="-120"/>
              </a:rPr>
              <a:t>洗澡。</a:t>
            </a:r>
            <a:endParaRPr lang="zh-TW" altLang="en-US" sz="2100" dirty="0">
              <a:latin typeface="標楷體" pitchFamily="65" charset="-120"/>
              <a:ea typeface="標楷體" pitchFamily="65" charset="-120"/>
            </a:endParaRPr>
          </a:p>
          <a:p>
            <a:endParaRPr lang="zh-TW" altLang="en-US" dirty="0"/>
          </a:p>
        </p:txBody>
      </p:sp>
      <p:sp>
        <p:nvSpPr>
          <p:cNvPr id="9" name="雲朵形圖說文字 8"/>
          <p:cNvSpPr/>
          <p:nvPr/>
        </p:nvSpPr>
        <p:spPr>
          <a:xfrm flipH="1">
            <a:off x="5000628" y="2428868"/>
            <a:ext cx="3643338" cy="85725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latin typeface="標楷體" pitchFamily="65" charset="-120"/>
              <a:ea typeface="標楷體" pitchFamily="65" charset="-120"/>
            </a:endParaRPr>
          </a:p>
          <a:p>
            <a:r>
              <a:rPr lang="en-US" dirty="0">
                <a:latin typeface="標楷體" pitchFamily="65" charset="-120"/>
                <a:ea typeface="標楷體" pitchFamily="65" charset="-120"/>
              </a:rPr>
              <a:t>Q3.</a:t>
            </a:r>
            <a:r>
              <a:rPr lang="zh-TW" altLang="en-US" dirty="0">
                <a:latin typeface="標楷體" pitchFamily="65" charset="-120"/>
                <a:ea typeface="標楷體" pitchFamily="65" charset="-120"/>
              </a:rPr>
              <a:t>冷泉的相關活動</a:t>
            </a:r>
            <a:r>
              <a:rPr lang="en-US" dirty="0">
                <a:latin typeface="標楷體" pitchFamily="65" charset="-120"/>
                <a:ea typeface="標楷體" pitchFamily="65" charset="-120"/>
              </a:rPr>
              <a:t>?</a:t>
            </a:r>
            <a:endParaRPr lang="zh-TW" altLang="en-US" dirty="0">
              <a:latin typeface="標楷體" pitchFamily="65" charset="-120"/>
              <a:ea typeface="標楷體" pitchFamily="65" charset="-120"/>
            </a:endParaRPr>
          </a:p>
          <a:p>
            <a:pPr algn="ctr"/>
            <a:endParaRPr lang="zh-TW" altLang="en-US" dirty="0"/>
          </a:p>
        </p:txBody>
      </p:sp>
      <p:sp>
        <p:nvSpPr>
          <p:cNvPr id="10" name="文字方塊 9"/>
          <p:cNvSpPr txBox="1"/>
          <p:nvPr/>
        </p:nvSpPr>
        <p:spPr>
          <a:xfrm>
            <a:off x="5072066" y="3714752"/>
            <a:ext cx="3357586" cy="1723549"/>
          </a:xfrm>
          <a:prstGeom prst="rect">
            <a:avLst/>
          </a:prstGeom>
          <a:noFill/>
        </p:spPr>
        <p:txBody>
          <a:bodyPr wrap="square" rtlCol="0">
            <a:spAutoFit/>
          </a:bodyPr>
          <a:lstStyle/>
          <a:p>
            <a:r>
              <a:rPr lang="zh-TW" altLang="en-US" sz="2200" dirty="0" smtClean="0">
                <a:latin typeface="標楷體" pitchFamily="65" charset="-120"/>
                <a:ea typeface="標楷體" pitchFamily="65" charset="-120"/>
              </a:rPr>
              <a:t>    在</a:t>
            </a:r>
            <a:r>
              <a:rPr lang="zh-TW" altLang="en-US" sz="2200" dirty="0">
                <a:latin typeface="標楷體" pitchFamily="65" charset="-120"/>
                <a:ea typeface="標楷體" pitchFamily="65" charset="-120"/>
              </a:rPr>
              <a:t>夏天時會舉辦由蘇澳鎮公所主辦的冷泉嘉年華，類似潑水節和踩</a:t>
            </a:r>
            <a:r>
              <a:rPr lang="zh-TW" altLang="en-US" sz="2200" dirty="0" smtClean="0">
                <a:latin typeface="標楷體" pitchFamily="65" charset="-120"/>
                <a:ea typeface="標楷體" pitchFamily="65" charset="-120"/>
              </a:rPr>
              <a:t>街規模不算大。</a:t>
            </a:r>
            <a:endParaRPr lang="zh-TW" altLang="en-US" sz="2200" dirty="0">
              <a:latin typeface="標楷體" pitchFamily="65" charset="-120"/>
              <a:ea typeface="標楷體" pitchFamily="65" charset="-120"/>
            </a:endParaRPr>
          </a:p>
          <a:p>
            <a:endParaRPr lang="zh-TW" altLang="en-US" dirty="0"/>
          </a:p>
        </p:txBody>
      </p:sp>
      <p:sp>
        <p:nvSpPr>
          <p:cNvPr id="15" name="雲朵形 14"/>
          <p:cNvSpPr/>
          <p:nvPr/>
        </p:nvSpPr>
        <p:spPr>
          <a:xfrm>
            <a:off x="477266" y="4941168"/>
            <a:ext cx="2808850" cy="1202476"/>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6" name="雲朵形 15"/>
          <p:cNvSpPr/>
          <p:nvPr/>
        </p:nvSpPr>
        <p:spPr>
          <a:xfrm>
            <a:off x="2357422" y="5143512"/>
            <a:ext cx="2070562" cy="1093800"/>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pic>
        <p:nvPicPr>
          <p:cNvPr id="3078" name="Picture 6" descr="「反應過激的貓」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48680"/>
            <a:ext cx="2026840" cy="1643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朵形圖說文字 1"/>
          <p:cNvSpPr/>
          <p:nvPr/>
        </p:nvSpPr>
        <p:spPr>
          <a:xfrm flipH="1">
            <a:off x="4629097" y="2780928"/>
            <a:ext cx="4177034" cy="10795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latin typeface="標楷體" pitchFamily="65" charset="-120"/>
              <a:ea typeface="標楷體" pitchFamily="65" charset="-120"/>
            </a:endParaRPr>
          </a:p>
          <a:p>
            <a:r>
              <a:rPr lang="en-US" sz="2000" dirty="0">
                <a:latin typeface="標楷體" pitchFamily="65" charset="-120"/>
                <a:ea typeface="標楷體" pitchFamily="65" charset="-120"/>
              </a:rPr>
              <a:t>Q5.</a:t>
            </a:r>
            <a:r>
              <a:rPr lang="zh-TW" altLang="en-US" sz="2000" dirty="0">
                <a:latin typeface="標楷體" pitchFamily="65" charset="-120"/>
                <a:ea typeface="標楷體" pitchFamily="65" charset="-120"/>
              </a:rPr>
              <a:t>冷泉的汙染嚴重嗎</a:t>
            </a:r>
            <a:r>
              <a:rPr lang="en-US" sz="2000" dirty="0">
                <a:latin typeface="標楷體" pitchFamily="65" charset="-120"/>
                <a:ea typeface="標楷體" pitchFamily="65" charset="-120"/>
              </a:rPr>
              <a:t>?</a:t>
            </a:r>
            <a:endParaRPr lang="zh-TW" altLang="en-US" sz="2000" dirty="0">
              <a:latin typeface="標楷體" pitchFamily="65" charset="-120"/>
              <a:ea typeface="標楷體" pitchFamily="65" charset="-120"/>
            </a:endParaRPr>
          </a:p>
          <a:p>
            <a:pPr algn="ctr"/>
            <a:endParaRPr lang="zh-TW" altLang="en-US" dirty="0"/>
          </a:p>
        </p:txBody>
      </p:sp>
      <p:sp>
        <p:nvSpPr>
          <p:cNvPr id="4" name="雲朵形圖說文字 3"/>
          <p:cNvSpPr/>
          <p:nvPr/>
        </p:nvSpPr>
        <p:spPr>
          <a:xfrm>
            <a:off x="571472" y="357166"/>
            <a:ext cx="4123892" cy="1000132"/>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latin typeface="標楷體" pitchFamily="65" charset="-120"/>
              <a:ea typeface="標楷體" pitchFamily="65" charset="-120"/>
            </a:endParaRPr>
          </a:p>
          <a:p>
            <a:pPr algn="ctr"/>
            <a:r>
              <a:rPr lang="en-US" dirty="0">
                <a:latin typeface="標楷體" pitchFamily="65" charset="-120"/>
                <a:ea typeface="標楷體" pitchFamily="65" charset="-120"/>
              </a:rPr>
              <a:t>Q4.</a:t>
            </a:r>
            <a:r>
              <a:rPr lang="zh-TW" altLang="en-US" dirty="0">
                <a:latin typeface="標楷體" pitchFamily="65" charset="-120"/>
                <a:ea typeface="標楷體" pitchFamily="65" charset="-120"/>
              </a:rPr>
              <a:t>冷泉有結合什麼地方的名產嗎</a:t>
            </a:r>
            <a:r>
              <a:rPr lang="en-US" dirty="0">
                <a:latin typeface="標楷體" pitchFamily="65" charset="-120"/>
                <a:ea typeface="標楷體" pitchFamily="65" charset="-120"/>
              </a:rPr>
              <a:t>?</a:t>
            </a:r>
            <a:endParaRPr lang="zh-TW" altLang="en-US" dirty="0">
              <a:latin typeface="標楷體" pitchFamily="65" charset="-120"/>
              <a:ea typeface="標楷體" pitchFamily="65" charset="-120"/>
            </a:endParaRPr>
          </a:p>
          <a:p>
            <a:pPr algn="ctr"/>
            <a:endParaRPr lang="zh-TW" altLang="en-US" dirty="0"/>
          </a:p>
        </p:txBody>
      </p:sp>
      <p:sp>
        <p:nvSpPr>
          <p:cNvPr id="8" name="文字方塊 7"/>
          <p:cNvSpPr txBox="1"/>
          <p:nvPr/>
        </p:nvSpPr>
        <p:spPr>
          <a:xfrm>
            <a:off x="857224" y="1643050"/>
            <a:ext cx="3786214" cy="2631490"/>
          </a:xfrm>
          <a:prstGeom prst="rect">
            <a:avLst/>
          </a:prstGeom>
          <a:noFill/>
        </p:spPr>
        <p:txBody>
          <a:bodyPr wrap="square" rtlCol="0">
            <a:spAutoFit/>
          </a:bodyPr>
          <a:lstStyle/>
          <a:p>
            <a:r>
              <a:rPr lang="en-US" sz="2100" dirty="0">
                <a:latin typeface="標楷體" pitchFamily="65" charset="-120"/>
                <a:ea typeface="標楷體" pitchFamily="65" charset="-120"/>
              </a:rPr>
              <a:t>1.</a:t>
            </a:r>
            <a:r>
              <a:rPr lang="zh-TW" altLang="en-US" sz="2100" dirty="0">
                <a:latin typeface="標楷體" pitchFamily="65" charset="-120"/>
                <a:ea typeface="標楷體" pitchFamily="65" charset="-120"/>
              </a:rPr>
              <a:t>彈珠汽水，但是現在彈珠汽水也開始沒有使用冷泉，因為自從北高速公路通車以後導致宜蘭觀光的人數不斷的增加，所以才導致冷泉有過度開發的情況</a:t>
            </a:r>
          </a:p>
          <a:p>
            <a:r>
              <a:rPr lang="en-US" sz="2100" dirty="0">
                <a:latin typeface="標楷體" pitchFamily="65" charset="-120"/>
                <a:ea typeface="標楷體" pitchFamily="65" charset="-120"/>
              </a:rPr>
              <a:t>2.</a:t>
            </a:r>
            <a:r>
              <a:rPr lang="zh-TW" altLang="en-US" sz="2100" dirty="0">
                <a:latin typeface="標楷體" pitchFamily="65" charset="-120"/>
                <a:ea typeface="標楷體" pitchFamily="65" charset="-120"/>
              </a:rPr>
              <a:t>冷泉豆腐</a:t>
            </a:r>
          </a:p>
          <a:p>
            <a:endParaRPr lang="zh-TW" altLang="en-US" dirty="0"/>
          </a:p>
        </p:txBody>
      </p:sp>
      <p:sp>
        <p:nvSpPr>
          <p:cNvPr id="11" name="文字方塊 10"/>
          <p:cNvSpPr txBox="1"/>
          <p:nvPr/>
        </p:nvSpPr>
        <p:spPr>
          <a:xfrm>
            <a:off x="4931664" y="4165053"/>
            <a:ext cx="3571901" cy="1985159"/>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    </a:t>
            </a:r>
            <a:r>
              <a:rPr lang="zh-TW" altLang="en-US" sz="2100" dirty="0" smtClean="0">
                <a:latin typeface="標楷體" pitchFamily="65" charset="-120"/>
                <a:ea typeface="標楷體" pitchFamily="65" charset="-120"/>
              </a:rPr>
              <a:t>最近</a:t>
            </a:r>
            <a:r>
              <a:rPr lang="zh-TW" altLang="en-US" sz="2100" dirty="0">
                <a:latin typeface="標楷體" pitchFamily="65" charset="-120"/>
                <a:ea typeface="標楷體" pitchFamily="65" charset="-120"/>
              </a:rPr>
              <a:t>這幾年衛生所後衛生局的人在檢測的時候，發現冷泉的水質是有一些汙染的情況，尤其是在暑假的時候特別</a:t>
            </a:r>
            <a:r>
              <a:rPr lang="zh-TW" altLang="en-US" sz="2100" dirty="0" smtClean="0">
                <a:latin typeface="標楷體" pitchFamily="65" charset="-120"/>
                <a:ea typeface="標楷體" pitchFamily="65" charset="-120"/>
              </a:rPr>
              <a:t>嚴重。</a:t>
            </a:r>
            <a:endParaRPr lang="zh-TW" altLang="en-US" sz="2100" dirty="0">
              <a:latin typeface="標楷體" pitchFamily="65" charset="-120"/>
              <a:ea typeface="標楷體" pitchFamily="65" charset="-120"/>
            </a:endParaRPr>
          </a:p>
          <a:p>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68" y="4165309"/>
            <a:ext cx="3456384" cy="2575006"/>
          </a:xfrm>
          <a:prstGeom prst="rect">
            <a:avLst/>
          </a:prstGeom>
        </p:spPr>
      </p:pic>
      <p:pic>
        <p:nvPicPr>
          <p:cNvPr id="7" name="Picture 4" descr="「貓貼圖」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095" y="496246"/>
            <a:ext cx="1860747" cy="1722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朵形圖說文字 1"/>
          <p:cNvSpPr/>
          <p:nvPr/>
        </p:nvSpPr>
        <p:spPr>
          <a:xfrm>
            <a:off x="1187624" y="260648"/>
            <a:ext cx="5760640" cy="122413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latin typeface="標楷體" pitchFamily="65" charset="-120"/>
              <a:ea typeface="標楷體" pitchFamily="65" charset="-120"/>
            </a:endParaRPr>
          </a:p>
          <a:p>
            <a:pPr algn="ctr"/>
            <a:r>
              <a:rPr lang="en-US" sz="2000" dirty="0">
                <a:latin typeface="標楷體" pitchFamily="65" charset="-120"/>
                <a:ea typeface="標楷體" pitchFamily="65" charset="-120"/>
              </a:rPr>
              <a:t>Q6.</a:t>
            </a:r>
            <a:r>
              <a:rPr lang="zh-TW" altLang="en-US" sz="2000" dirty="0">
                <a:latin typeface="標楷體" pitchFamily="65" charset="-120"/>
                <a:ea typeface="標楷體" pitchFamily="65" charset="-120"/>
              </a:rPr>
              <a:t>希望與什麼在地資源結合</a:t>
            </a:r>
            <a:r>
              <a:rPr lang="en-US" sz="2000" dirty="0">
                <a:latin typeface="標楷體" pitchFamily="65" charset="-120"/>
                <a:ea typeface="標楷體" pitchFamily="65" charset="-120"/>
              </a:rPr>
              <a:t>?</a:t>
            </a:r>
            <a:endParaRPr lang="zh-TW" altLang="en-US" sz="2000" dirty="0">
              <a:latin typeface="標楷體" pitchFamily="65" charset="-120"/>
              <a:ea typeface="標楷體" pitchFamily="65" charset="-120"/>
            </a:endParaRPr>
          </a:p>
          <a:p>
            <a:pPr algn="ctr"/>
            <a:endParaRPr lang="zh-TW" altLang="en-US" dirty="0"/>
          </a:p>
        </p:txBody>
      </p:sp>
      <p:sp>
        <p:nvSpPr>
          <p:cNvPr id="3" name="矩形 2"/>
          <p:cNvSpPr/>
          <p:nvPr/>
        </p:nvSpPr>
        <p:spPr>
          <a:xfrm>
            <a:off x="467544" y="1772815"/>
            <a:ext cx="7344815" cy="2800767"/>
          </a:xfrm>
          <a:prstGeom prst="rect">
            <a:avLst/>
          </a:prstGeom>
        </p:spPr>
        <p:txBody>
          <a:bodyPr wrap="square">
            <a:spAutoFit/>
          </a:bodyPr>
          <a:lstStyle/>
          <a:p>
            <a:r>
              <a:rPr lang="en-US" altLang="zh-TW" sz="2200" dirty="0">
                <a:latin typeface="標楷體" pitchFamily="65" charset="-120"/>
                <a:ea typeface="標楷體" pitchFamily="65" charset="-120"/>
              </a:rPr>
              <a:t>1.</a:t>
            </a:r>
            <a:r>
              <a:rPr lang="zh-TW" altLang="en-US" sz="2200" dirty="0">
                <a:latin typeface="標楷體" pitchFamily="65" charset="-120"/>
                <a:ea typeface="標楷體" pitchFamily="65" charset="-120"/>
              </a:rPr>
              <a:t>希望冷泉的相關活動是可以由中央政府或者是縣政府來做一個直接的主辦</a:t>
            </a:r>
          </a:p>
          <a:p>
            <a:r>
              <a:rPr lang="en-US" altLang="zh-TW" sz="2200" dirty="0">
                <a:latin typeface="標楷體" pitchFamily="65" charset="-120"/>
                <a:ea typeface="標楷體" pitchFamily="65" charset="-120"/>
              </a:rPr>
              <a:t>2.</a:t>
            </a:r>
            <a:r>
              <a:rPr lang="zh-TW" altLang="en-US" sz="2200" dirty="0">
                <a:latin typeface="標楷體" pitchFamily="65" charset="-120"/>
                <a:ea typeface="標楷體" pitchFamily="65" charset="-120"/>
              </a:rPr>
              <a:t>建議可以在火車站前建立一個老街，也就是說有一個交通的景點，然後可以擴散出去，所以只要外縣市的人坐火車到蘇澳火車站，那一方面可以享受到冷泉，再來可以結合老街來去推廣南方澳的魚產</a:t>
            </a:r>
          </a:p>
          <a:p>
            <a:r>
              <a:rPr lang="en-US" altLang="zh-TW" sz="2200" dirty="0">
                <a:latin typeface="標楷體" pitchFamily="65" charset="-120"/>
                <a:ea typeface="標楷體" pitchFamily="65" charset="-120"/>
              </a:rPr>
              <a:t>3.</a:t>
            </a:r>
            <a:r>
              <a:rPr lang="zh-TW" altLang="en-US" sz="2200" dirty="0">
                <a:latin typeface="標楷體" pitchFamily="65" charset="-120"/>
                <a:ea typeface="標楷體" pitchFamily="65" charset="-120"/>
              </a:rPr>
              <a:t>最後還有七星山，因為如果爬上七星山的話可以看到整個太平洋還有蘇澳港的美景。</a:t>
            </a:r>
          </a:p>
        </p:txBody>
      </p:sp>
      <p:sp>
        <p:nvSpPr>
          <p:cNvPr id="5" name="AutoShape 2" descr="「反應過激的貓」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962" y="5071694"/>
            <a:ext cx="20574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292" y="4221088"/>
            <a:ext cx="3783392" cy="2519739"/>
          </a:xfrm>
          <a:prstGeom prst="rect">
            <a:avLst/>
          </a:prstGeom>
        </p:spPr>
      </p:pic>
    </p:spTree>
    <p:extLst>
      <p:ext uri="{BB962C8B-B14F-4D97-AF65-F5344CB8AC3E}">
        <p14:creationId xmlns:p14="http://schemas.microsoft.com/office/powerpoint/2010/main" val="392042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3178696" cy="994122"/>
          </a:xfrm>
        </p:spPr>
        <p:txBody>
          <a:bodyPr/>
          <a:lstStyle/>
          <a:p>
            <a:r>
              <a:rPr lang="zh-TW" altLang="en-US" dirty="0" smtClean="0">
                <a:latin typeface="標楷體" panose="03000509000000000000" pitchFamily="65" charset="-120"/>
                <a:ea typeface="標楷體" panose="03000509000000000000" pitchFamily="65" charset="-120"/>
              </a:rPr>
              <a:t>冷泉的成因</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23528" y="1340768"/>
            <a:ext cx="4392488" cy="4785395"/>
          </a:xfrm>
        </p:spPr>
        <p:txBody>
          <a:bodyPr/>
          <a:lstStyle/>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sz="1800" dirty="0" smtClean="0">
              <a:latin typeface="標楷體" panose="03000509000000000000" pitchFamily="65" charset="-120"/>
              <a:ea typeface="標楷體" panose="03000509000000000000" pitchFamily="65" charset="-120"/>
            </a:endParaRPr>
          </a:p>
        </p:txBody>
      </p:sp>
      <p:sp>
        <p:nvSpPr>
          <p:cNvPr id="5" name="橢圓形圖說文字 4"/>
          <p:cNvSpPr/>
          <p:nvPr/>
        </p:nvSpPr>
        <p:spPr>
          <a:xfrm>
            <a:off x="683568" y="1465942"/>
            <a:ext cx="3096344" cy="111670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400" dirty="0" smtClean="0">
                <a:solidFill>
                  <a:schemeClr val="tx1">
                    <a:lumMod val="95000"/>
                    <a:lumOff val="5000"/>
                  </a:schemeClr>
                </a:solidFill>
                <a:latin typeface="標楷體" panose="03000509000000000000" pitchFamily="65" charset="-120"/>
                <a:ea typeface="標楷體" panose="03000509000000000000" pitchFamily="65" charset="-120"/>
              </a:rPr>
              <a:t>1.</a:t>
            </a:r>
            <a:r>
              <a:rPr lang="zh-TW" altLang="en-US" sz="4400" dirty="0" smtClean="0">
                <a:solidFill>
                  <a:schemeClr val="tx1">
                    <a:lumMod val="95000"/>
                    <a:lumOff val="5000"/>
                  </a:schemeClr>
                </a:solidFill>
                <a:latin typeface="標楷體" panose="03000509000000000000" pitchFamily="65" charset="-120"/>
                <a:ea typeface="標楷體" panose="03000509000000000000" pitchFamily="65" charset="-120"/>
              </a:rPr>
              <a:t>水源</a:t>
            </a:r>
            <a:endParaRPr lang="zh-TW" altLang="en-US" sz="4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7" name="橢圓形圖說文字 6"/>
          <p:cNvSpPr/>
          <p:nvPr/>
        </p:nvSpPr>
        <p:spPr>
          <a:xfrm rot="189430">
            <a:off x="4572000" y="548680"/>
            <a:ext cx="4104456" cy="1260720"/>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lumMod val="95000"/>
                    <a:lumOff val="5000"/>
                  </a:schemeClr>
                </a:solidFill>
                <a:latin typeface="標楷體" panose="03000509000000000000" pitchFamily="65" charset="-120"/>
                <a:ea typeface="標楷體" panose="03000509000000000000" pitchFamily="65" charset="-120"/>
              </a:rPr>
              <a:t>2.</a:t>
            </a:r>
            <a:r>
              <a:rPr lang="zh-TW" altLang="en-US" sz="4000" dirty="0" smtClean="0">
                <a:solidFill>
                  <a:schemeClr val="tx1">
                    <a:lumMod val="95000"/>
                    <a:lumOff val="5000"/>
                  </a:schemeClr>
                </a:solidFill>
                <a:latin typeface="標楷體" panose="03000509000000000000" pitchFamily="65" charset="-120"/>
                <a:ea typeface="標楷體" panose="03000509000000000000" pitchFamily="65" charset="-120"/>
              </a:rPr>
              <a:t>二氧化碳</a:t>
            </a:r>
            <a:endParaRPr lang="zh-TW" altLang="en-US" sz="40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8" name="摺角紙張 7"/>
          <p:cNvSpPr/>
          <p:nvPr/>
        </p:nvSpPr>
        <p:spPr>
          <a:xfrm>
            <a:off x="539552" y="2996952"/>
            <a:ext cx="3672408" cy="2304256"/>
          </a:xfrm>
          <a:prstGeom prst="foldedCorner">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75000"/>
              </a:schemeClr>
            </a:solid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400" dirty="0">
                <a:solidFill>
                  <a:schemeClr val="tx1">
                    <a:lumMod val="95000"/>
                    <a:lumOff val="5000"/>
                  </a:schemeClr>
                </a:solidFill>
                <a:latin typeface="標楷體" panose="03000509000000000000" pitchFamily="65" charset="-120"/>
                <a:ea typeface="標楷體" panose="03000509000000000000" pitchFamily="65" charset="-120"/>
              </a:rPr>
              <a:t>豐沛的的</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水量，使得部分地下水滲入地底儲存在節理發達的的岩石裂縫中。</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9" name="摺角紙張 8"/>
          <p:cNvSpPr/>
          <p:nvPr/>
        </p:nvSpPr>
        <p:spPr>
          <a:xfrm>
            <a:off x="4788024" y="2276872"/>
            <a:ext cx="3672408" cy="3384376"/>
          </a:xfrm>
          <a:prstGeom prst="foldedCorner">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75000"/>
              </a:schemeClr>
            </a:solid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a.</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地殼高溫區變化作用或火成岩侵入，使岩層內部硝酸鹽分解而釋放二氧化碳。</a:t>
            </a:r>
            <a:endPar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endParaRPr>
          </a:p>
          <a:p>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b.</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變質岩的氧化物，也提供二氧化碳。</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p:txBody>
      </p:sp>
      <p:cxnSp>
        <p:nvCxnSpPr>
          <p:cNvPr id="10" name="直線接點 9"/>
          <p:cNvCxnSpPr/>
          <p:nvPr/>
        </p:nvCxnSpPr>
        <p:spPr>
          <a:xfrm>
            <a:off x="-181429" y="616689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747497" y="645492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372200" y="6309320"/>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arn(inVertical)">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3538736" cy="1008112"/>
          </a:xfrm>
        </p:spPr>
        <p:txBody>
          <a:bodyPr/>
          <a:lstStyle/>
          <a:p>
            <a:r>
              <a:rPr lang="zh-TW" altLang="en-US" dirty="0" smtClean="0">
                <a:latin typeface="標楷體" panose="03000509000000000000" pitchFamily="65" charset="-120"/>
                <a:ea typeface="標楷體" panose="03000509000000000000" pitchFamily="65" charset="-120"/>
              </a:rPr>
              <a:t>冷泉的成因</a:t>
            </a:r>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idx="1"/>
          </p:nvPr>
        </p:nvSpPr>
        <p:spPr>
          <a:xfrm>
            <a:off x="2364500" y="908720"/>
            <a:ext cx="6671996" cy="1512168"/>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zh-TW" sz="4400" dirty="0" smtClean="0">
                <a:solidFill>
                  <a:schemeClr val="tx1">
                    <a:lumMod val="95000"/>
                    <a:lumOff val="5000"/>
                  </a:schemeClr>
                </a:solidFill>
                <a:latin typeface="標楷體" panose="03000509000000000000" pitchFamily="65" charset="-120"/>
                <a:ea typeface="標楷體" panose="03000509000000000000" pitchFamily="65" charset="-120"/>
              </a:rPr>
              <a:t>3.</a:t>
            </a:r>
            <a:r>
              <a:rPr lang="zh-TW" altLang="en-US" sz="4400" dirty="0" smtClean="0">
                <a:solidFill>
                  <a:schemeClr val="tx1">
                    <a:lumMod val="95000"/>
                    <a:lumOff val="5000"/>
                  </a:schemeClr>
                </a:solidFill>
                <a:latin typeface="標楷體" panose="03000509000000000000" pitchFamily="65" charset="-120"/>
                <a:ea typeface="標楷體" panose="03000509000000000000" pitchFamily="65" charset="-120"/>
              </a:rPr>
              <a:t>冷泉之湧現</a:t>
            </a:r>
            <a:endParaRPr lang="zh-TW" altLang="en-US" sz="4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6" name="摺角紙張 5"/>
          <p:cNvSpPr/>
          <p:nvPr/>
        </p:nvSpPr>
        <p:spPr>
          <a:xfrm>
            <a:off x="1043608" y="2996952"/>
            <a:ext cx="6984776" cy="3024336"/>
          </a:xfrm>
          <a:prstGeom prst="foldedCorner">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75000"/>
              </a:schemeClr>
            </a:solid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a.</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二氧化碳順沿著深層縫隙上升</a:t>
            </a:r>
            <a:endPar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endParaRPr>
          </a:p>
          <a:p>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b.</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二氧化碳先溶入地下水，在與板岩的部分元素結合，形成氣泡，且浮力較大，因此較容易上升至地面。</a:t>
            </a:r>
            <a:endPar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endParaRPr>
          </a:p>
          <a:p>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c.</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冷泉水上升至板岩層，然後橫向流動湧出地面。</a:t>
            </a:r>
            <a:endPar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endParaRPr>
          </a:p>
        </p:txBody>
      </p:sp>
      <p:cxnSp>
        <p:nvCxnSpPr>
          <p:cNvPr id="7" name="直線接點 6"/>
          <p:cNvCxnSpPr/>
          <p:nvPr/>
        </p:nvCxnSpPr>
        <p:spPr>
          <a:xfrm>
            <a:off x="-1692696" y="1628800"/>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188640" y="184482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247354" y="2132856"/>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2962672" cy="1138138"/>
          </a:xfrm>
        </p:spPr>
        <p:txBody>
          <a:bodyPr>
            <a:normAutofit fontScale="90000"/>
          </a:bodyPr>
          <a:lstStyle/>
          <a:p>
            <a:r>
              <a:rPr lang="zh-TW" altLang="en-US" dirty="0">
                <a:latin typeface="標楷體" panose="03000509000000000000" pitchFamily="65" charset="-120"/>
                <a:ea typeface="標楷體" panose="03000509000000000000" pitchFamily="65" charset="-120"/>
              </a:rPr>
              <a:t>冷泉的成因</a:t>
            </a:r>
          </a:p>
        </p:txBody>
      </p:sp>
      <p:sp>
        <p:nvSpPr>
          <p:cNvPr id="6" name="內容版面配置區 4"/>
          <p:cNvSpPr txBox="1">
            <a:spLocks/>
          </p:cNvSpPr>
          <p:nvPr/>
        </p:nvSpPr>
        <p:spPr>
          <a:xfrm rot="194640">
            <a:off x="4860031" y="620689"/>
            <a:ext cx="3528392" cy="129614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altLang="zh-TW" sz="4400" dirty="0" smtClean="0">
                <a:solidFill>
                  <a:schemeClr val="tx1">
                    <a:lumMod val="95000"/>
                    <a:lumOff val="5000"/>
                  </a:schemeClr>
                </a:solidFill>
                <a:latin typeface="標楷體" panose="03000509000000000000" pitchFamily="65" charset="-120"/>
                <a:ea typeface="標楷體" panose="03000509000000000000" pitchFamily="65" charset="-120"/>
              </a:rPr>
              <a:t>5.</a:t>
            </a:r>
            <a:r>
              <a:rPr lang="zh-TW" altLang="en-US" sz="4400" dirty="0" smtClean="0">
                <a:solidFill>
                  <a:schemeClr val="tx1">
                    <a:lumMod val="95000"/>
                    <a:lumOff val="5000"/>
                  </a:schemeClr>
                </a:solidFill>
                <a:latin typeface="標楷體" panose="03000509000000000000" pitchFamily="65" charset="-120"/>
                <a:ea typeface="標楷體" panose="03000509000000000000" pitchFamily="65" charset="-120"/>
              </a:rPr>
              <a:t>溫度</a:t>
            </a:r>
            <a:endParaRPr lang="zh-TW" altLang="en-US" sz="4400" dirty="0">
              <a:solidFill>
                <a:schemeClr val="tx1">
                  <a:lumMod val="95000"/>
                  <a:lumOff val="5000"/>
                </a:schemeClr>
              </a:solidFill>
              <a:latin typeface="標楷體" panose="03000509000000000000" pitchFamily="65" charset="-120"/>
              <a:ea typeface="標楷體" panose="03000509000000000000" pitchFamily="65" charset="-120"/>
            </a:endParaRPr>
          </a:p>
        </p:txBody>
      </p:sp>
      <p:cxnSp>
        <p:nvCxnSpPr>
          <p:cNvPr id="9" name="直線接點 8"/>
          <p:cNvCxnSpPr/>
          <p:nvPr/>
        </p:nvCxnSpPr>
        <p:spPr>
          <a:xfrm>
            <a:off x="251520" y="6346623"/>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155242" y="6110765"/>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084168" y="6333888"/>
            <a:ext cx="292892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流程圖: 接點 11"/>
          <p:cNvSpPr/>
          <p:nvPr/>
        </p:nvSpPr>
        <p:spPr>
          <a:xfrm>
            <a:off x="6948264" y="5589240"/>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接點 12"/>
          <p:cNvSpPr/>
          <p:nvPr/>
        </p:nvSpPr>
        <p:spPr>
          <a:xfrm>
            <a:off x="3563888" y="3221360"/>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流程圖: 接點 13"/>
          <p:cNvSpPr/>
          <p:nvPr/>
        </p:nvSpPr>
        <p:spPr>
          <a:xfrm>
            <a:off x="343124" y="2852936"/>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接點 15"/>
          <p:cNvSpPr/>
          <p:nvPr/>
        </p:nvSpPr>
        <p:spPr>
          <a:xfrm>
            <a:off x="351568" y="2015628"/>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p:cNvSpPr/>
          <p:nvPr/>
        </p:nvSpPr>
        <p:spPr>
          <a:xfrm>
            <a:off x="2892414" y="1772816"/>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內容版面配置區 4"/>
          <p:cNvSpPr>
            <a:spLocks noGrp="1"/>
          </p:cNvSpPr>
          <p:nvPr>
            <p:ph idx="1"/>
          </p:nvPr>
        </p:nvSpPr>
        <p:spPr>
          <a:xfrm>
            <a:off x="643273" y="1844824"/>
            <a:ext cx="3528392" cy="129614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zh-TW" sz="4400" dirty="0" smtClean="0">
                <a:solidFill>
                  <a:schemeClr val="tx1">
                    <a:lumMod val="95000"/>
                    <a:lumOff val="5000"/>
                  </a:schemeClr>
                </a:solidFill>
                <a:latin typeface="標楷體" panose="03000509000000000000" pitchFamily="65" charset="-120"/>
                <a:ea typeface="標楷體" panose="03000509000000000000" pitchFamily="65" charset="-120"/>
              </a:rPr>
              <a:t>4.</a:t>
            </a:r>
            <a:r>
              <a:rPr lang="zh-TW" altLang="en-US" sz="4400" dirty="0" smtClean="0">
                <a:solidFill>
                  <a:schemeClr val="tx1">
                    <a:lumMod val="95000"/>
                    <a:lumOff val="5000"/>
                  </a:schemeClr>
                </a:solidFill>
                <a:latin typeface="標楷體" panose="03000509000000000000" pitchFamily="65" charset="-120"/>
                <a:ea typeface="標楷體" panose="03000509000000000000" pitchFamily="65" charset="-120"/>
              </a:rPr>
              <a:t>氣泡</a:t>
            </a:r>
            <a:endParaRPr lang="zh-TW" altLang="en-US" sz="4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18" name="流程圖: 接點 17"/>
          <p:cNvSpPr/>
          <p:nvPr/>
        </p:nvSpPr>
        <p:spPr>
          <a:xfrm>
            <a:off x="1427951" y="3396537"/>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p:cNvSpPr/>
          <p:nvPr/>
        </p:nvSpPr>
        <p:spPr>
          <a:xfrm>
            <a:off x="4139952" y="3468545"/>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摺角紙張 6"/>
          <p:cNvSpPr/>
          <p:nvPr/>
        </p:nvSpPr>
        <p:spPr>
          <a:xfrm>
            <a:off x="611560" y="3501008"/>
            <a:ext cx="3672408" cy="2304256"/>
          </a:xfrm>
          <a:prstGeom prst="foldedCorner">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75000"/>
              </a:schemeClr>
            </a:solid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因二氧化碳溶在水中的溶解度與壓力遽增，因此上升時，水中的二氧化碳溢出，形成氣泡</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20" name="流程圖: 接點 19"/>
          <p:cNvSpPr/>
          <p:nvPr/>
        </p:nvSpPr>
        <p:spPr>
          <a:xfrm>
            <a:off x="207552" y="3717032"/>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p:cNvSpPr/>
          <p:nvPr/>
        </p:nvSpPr>
        <p:spPr>
          <a:xfrm>
            <a:off x="3428316" y="1700808"/>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p:cNvSpPr/>
          <p:nvPr/>
        </p:nvSpPr>
        <p:spPr>
          <a:xfrm>
            <a:off x="4538152" y="1698516"/>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p:cNvSpPr/>
          <p:nvPr/>
        </p:nvSpPr>
        <p:spPr>
          <a:xfrm>
            <a:off x="6523369" y="2159644"/>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接點 23"/>
          <p:cNvSpPr/>
          <p:nvPr/>
        </p:nvSpPr>
        <p:spPr>
          <a:xfrm>
            <a:off x="5436096" y="5517232"/>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8134238" y="1842532"/>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流程圖: 接點 25"/>
          <p:cNvSpPr/>
          <p:nvPr/>
        </p:nvSpPr>
        <p:spPr>
          <a:xfrm>
            <a:off x="5333978" y="1871612"/>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流程圖: 接點 26"/>
          <p:cNvSpPr/>
          <p:nvPr/>
        </p:nvSpPr>
        <p:spPr>
          <a:xfrm>
            <a:off x="7668344" y="530753"/>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p:cNvSpPr/>
          <p:nvPr/>
        </p:nvSpPr>
        <p:spPr>
          <a:xfrm>
            <a:off x="7524328" y="2420888"/>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p:cNvSpPr/>
          <p:nvPr/>
        </p:nvSpPr>
        <p:spPr>
          <a:xfrm>
            <a:off x="7829581" y="5589240"/>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p:cNvSpPr/>
          <p:nvPr/>
        </p:nvSpPr>
        <p:spPr>
          <a:xfrm>
            <a:off x="4139952" y="1124745"/>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流程圖: 接點 30"/>
          <p:cNvSpPr/>
          <p:nvPr/>
        </p:nvSpPr>
        <p:spPr>
          <a:xfrm>
            <a:off x="4857919" y="2159644"/>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流程圖: 接點 31"/>
          <p:cNvSpPr/>
          <p:nvPr/>
        </p:nvSpPr>
        <p:spPr>
          <a:xfrm>
            <a:off x="8359573" y="2780928"/>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流程圖: 接點 32"/>
          <p:cNvSpPr/>
          <p:nvPr/>
        </p:nvSpPr>
        <p:spPr>
          <a:xfrm>
            <a:off x="4709198" y="4653136"/>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摺角紙張 7"/>
          <p:cNvSpPr/>
          <p:nvPr/>
        </p:nvSpPr>
        <p:spPr>
          <a:xfrm>
            <a:off x="4831181" y="2492896"/>
            <a:ext cx="3672408" cy="2736304"/>
          </a:xfrm>
          <a:prstGeom prst="foldedCorner">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75000"/>
              </a:schemeClr>
            </a:solid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地下一公里之處的碳酸稅約在</a:t>
            </a:r>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45</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度至</a:t>
            </a:r>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50</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度，然而在上升減壓過程中，逐漸膨脹與吸熱，因此降至</a:t>
            </a:r>
            <a:r>
              <a:rPr lang="en-US" altLang="zh-TW" sz="2400" dirty="0" smtClean="0">
                <a:solidFill>
                  <a:schemeClr val="tx1">
                    <a:lumMod val="95000"/>
                    <a:lumOff val="5000"/>
                  </a:schemeClr>
                </a:solidFill>
                <a:latin typeface="標楷體" panose="03000509000000000000" pitchFamily="65" charset="-120"/>
                <a:ea typeface="標楷體" panose="03000509000000000000" pitchFamily="65" charset="-120"/>
              </a:rPr>
              <a:t>22</a:t>
            </a:r>
            <a:r>
              <a:rPr lang="zh-TW" altLang="en-US" sz="2400" dirty="0" smtClean="0">
                <a:solidFill>
                  <a:schemeClr val="tx1">
                    <a:lumMod val="95000"/>
                    <a:lumOff val="5000"/>
                  </a:schemeClr>
                </a:solidFill>
                <a:latin typeface="標楷體" panose="03000509000000000000" pitchFamily="65" charset="-120"/>
                <a:ea typeface="標楷體" panose="03000509000000000000" pitchFamily="65" charset="-120"/>
              </a:rPr>
              <a:t>度。</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157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宜蘭縣地下水深度圖</a:t>
            </a:r>
            <a:endParaRPr lang="zh-TW" altLang="en-US" dirty="0">
              <a:latin typeface="標楷體" panose="03000509000000000000" pitchFamily="65" charset="-120"/>
              <a:ea typeface="標楷體" panose="03000509000000000000" pitchFamily="65" charset="-12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84784"/>
            <a:ext cx="6480720" cy="4985170"/>
          </a:xfrm>
        </p:spPr>
      </p:pic>
      <p:cxnSp>
        <p:nvCxnSpPr>
          <p:cNvPr id="7" name="直線接點 6"/>
          <p:cNvCxnSpPr/>
          <p:nvPr/>
        </p:nvCxnSpPr>
        <p:spPr>
          <a:xfrm>
            <a:off x="-1188640" y="141436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699792" y="33265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7596336" y="1332238"/>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2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考察動機</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642910" y="1340768"/>
            <a:ext cx="7858180" cy="4828245"/>
          </a:xfrm>
        </p:spPr>
        <p:txBody>
          <a:bodyPr>
            <a:normAutofit/>
          </a:bodyPr>
          <a:lstStyle/>
          <a:p>
            <a:pPr>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en-US" sz="2800" dirty="0" err="1" smtClean="0">
                <a:latin typeface="標楷體" pitchFamily="65" charset="-120"/>
                <a:ea typeface="標楷體" pitchFamily="65" charset="-120"/>
              </a:rPr>
              <a:t>蘇澳冷泉為全世界獨特的自然資源</a:t>
            </a:r>
            <a:r>
              <a:rPr lang="en-US" sz="2800" dirty="0" err="1">
                <a:latin typeface="標楷體" pitchFamily="65" charset="-120"/>
                <a:ea typeface="標楷體" pitchFamily="65" charset="-120"/>
              </a:rPr>
              <a:t>，</a:t>
            </a:r>
            <a:r>
              <a:rPr lang="en-US" sz="2800" dirty="0" err="1" smtClean="0">
                <a:latin typeface="標楷體" pitchFamily="65" charset="-120"/>
                <a:ea typeface="標楷體" pitchFamily="65" charset="-120"/>
              </a:rPr>
              <a:t>而這項自然資源剛好位於宜蘭縣的東南方</a:t>
            </a:r>
            <a:r>
              <a:rPr lang="zh-TW" altLang="en-US" sz="2800" dirty="0" smtClean="0">
                <a:latin typeface="標楷體" pitchFamily="65" charset="-120"/>
                <a:ea typeface="標楷體" pitchFamily="65" charset="-120"/>
              </a:rPr>
              <a:t>──</a:t>
            </a:r>
            <a:r>
              <a:rPr lang="en-US" sz="2800" dirty="0" err="1" smtClean="0">
                <a:latin typeface="標楷體" pitchFamily="65" charset="-120"/>
                <a:ea typeface="標楷體" pitchFamily="65" charset="-120"/>
              </a:rPr>
              <a:t>蘇澳</a:t>
            </a:r>
            <a:r>
              <a:rPr lang="en-US" sz="2800" dirty="0" err="1">
                <a:latin typeface="標楷體" pitchFamily="65" charset="-120"/>
                <a:ea typeface="標楷體" pitchFamily="65" charset="-120"/>
              </a:rPr>
              <a:t>，身為宜蘭縣子女的我們，想要更加了解冷泉的價值，甚至他可以帶給我們甚麼，因此成為我們這次探索的主題</a:t>
            </a:r>
            <a:r>
              <a:rPr lang="en-US" sz="2800" dirty="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pic>
        <p:nvPicPr>
          <p:cNvPr id="4" name="圖片 3" descr="20170124_170207_0007.jpg"/>
          <p:cNvPicPr>
            <a:picLocks noChangeAspect="1"/>
          </p:cNvPicPr>
          <p:nvPr/>
        </p:nvPicPr>
        <p:blipFill>
          <a:blip r:embed="rId2" cstate="print"/>
          <a:stretch>
            <a:fillRect/>
          </a:stretch>
        </p:blipFill>
        <p:spPr>
          <a:xfrm>
            <a:off x="642910" y="3714752"/>
            <a:ext cx="3857652" cy="2643206"/>
          </a:xfrm>
          <a:prstGeom prst="rect">
            <a:avLst/>
          </a:prstGeom>
        </p:spPr>
      </p:pic>
      <p:pic>
        <p:nvPicPr>
          <p:cNvPr id="5" name="圖片 4" descr="20170124_170207_0016.jpg"/>
          <p:cNvPicPr>
            <a:picLocks noChangeAspect="1"/>
          </p:cNvPicPr>
          <p:nvPr/>
        </p:nvPicPr>
        <p:blipFill>
          <a:blip r:embed="rId3" cstate="print"/>
          <a:stretch>
            <a:fillRect/>
          </a:stretch>
        </p:blipFill>
        <p:spPr>
          <a:xfrm flipH="1">
            <a:off x="4916422" y="3714752"/>
            <a:ext cx="3656105" cy="2643206"/>
          </a:xfrm>
          <a:prstGeom prst="rect">
            <a:avLst/>
          </a:prstGeom>
        </p:spPr>
      </p:pic>
      <p:cxnSp>
        <p:nvCxnSpPr>
          <p:cNvPr id="7" name="直線接點 6"/>
          <p:cNvCxnSpPr/>
          <p:nvPr/>
        </p:nvCxnSpPr>
        <p:spPr>
          <a:xfrm>
            <a:off x="0" y="642918"/>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0" y="85723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0" y="107154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42908" y="928670"/>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42908" y="785794"/>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4634" y="298154"/>
            <a:ext cx="6840760" cy="3238772"/>
          </a:xfrm>
        </p:spPr>
        <p:txBody>
          <a:bodyPr>
            <a:normAutofit/>
          </a:bodyPr>
          <a:lstStyle/>
          <a:p>
            <a:pPr algn="l"/>
            <a:r>
              <a:rPr lang="zh-TW" altLang="zh-TW" sz="3000" dirty="0">
                <a:latin typeface="標楷體" panose="03000509000000000000" pitchFamily="65" charset="-120"/>
                <a:ea typeface="標楷體" panose="03000509000000000000" pitchFamily="65" charset="-120"/>
              </a:rPr>
              <a:t>由於過去冷泉之設計，未依冷泉自然湧出之特性設計，阻塞冷泉水自然湧出，失去冷泉原有風貌，造成水泉慢慢枯竭之</a:t>
            </a:r>
            <a:r>
              <a:rPr lang="zh-TW" altLang="zh-TW" sz="3000" dirty="0" smtClean="0">
                <a:latin typeface="標楷體" panose="03000509000000000000" pitchFamily="65" charset="-120"/>
                <a:ea typeface="標楷體" panose="03000509000000000000" pitchFamily="65" charset="-120"/>
              </a:rPr>
              <a:t>象。</a:t>
            </a:r>
            <a:r>
              <a:rPr lang="zh-TW" altLang="zh-TW" sz="3000" dirty="0">
                <a:latin typeface="標楷體" panose="03000509000000000000" pitchFamily="65" charset="-120"/>
                <a:ea typeface="標楷體" panose="03000509000000000000" pitchFamily="65" charset="-120"/>
              </a:rPr>
              <a:t/>
            </a:r>
            <a:br>
              <a:rPr lang="zh-TW" altLang="zh-TW" sz="3000" dirty="0">
                <a:latin typeface="標楷體" panose="03000509000000000000" pitchFamily="65" charset="-120"/>
                <a:ea typeface="標楷體" panose="03000509000000000000" pitchFamily="65" charset="-120"/>
              </a:rPr>
            </a:br>
            <a:endParaRPr lang="zh-TW" altLang="en-US" sz="3000" dirty="0">
              <a:latin typeface="標楷體" panose="03000509000000000000" pitchFamily="65" charset="-120"/>
              <a:ea typeface="標楷體" panose="03000509000000000000" pitchFamily="65" charset="-120"/>
            </a:endParaRP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3405301"/>
            <a:ext cx="5308339" cy="3417243"/>
          </a:xfr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90" y="2852936"/>
            <a:ext cx="4014132" cy="2678179"/>
          </a:xfrm>
          <a:prstGeom prst="rect">
            <a:avLst/>
          </a:prstGeom>
        </p:spPr>
      </p:pic>
      <p:cxnSp>
        <p:nvCxnSpPr>
          <p:cNvPr id="9" name="直線接點 8"/>
          <p:cNvCxnSpPr/>
          <p:nvPr/>
        </p:nvCxnSpPr>
        <p:spPr>
          <a:xfrm>
            <a:off x="7679537" y="69269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8028384" y="47667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7201499" y="332656"/>
            <a:ext cx="292892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90" y="1437026"/>
            <a:ext cx="1516682" cy="122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66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546848" cy="1143000"/>
          </a:xfrm>
        </p:spPr>
        <p:txBody>
          <a:bodyPr/>
          <a:lstStyle/>
          <a:p>
            <a:r>
              <a:rPr lang="en-US" altLang="zh-TW" dirty="0" smtClean="0">
                <a:latin typeface="標楷體" panose="03000509000000000000" pitchFamily="65" charset="-120"/>
                <a:ea typeface="標楷體" panose="03000509000000000000" pitchFamily="65" charset="-120"/>
              </a:rPr>
              <a:t>1021</a:t>
            </a:r>
            <a:r>
              <a:rPr lang="zh-TW" altLang="en-US" dirty="0" smtClean="0">
                <a:latin typeface="標楷體" panose="03000509000000000000" pitchFamily="65" charset="-120"/>
                <a:ea typeface="標楷體" panose="03000509000000000000" pitchFamily="65" charset="-120"/>
              </a:rPr>
              <a:t>水災</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1916832"/>
            <a:ext cx="7133778" cy="4525963"/>
          </a:xfrm>
        </p:spPr>
        <p:txBody>
          <a:bodyPr>
            <a:normAutofit/>
          </a:bodyPr>
          <a:lstStyle/>
          <a:p>
            <a:pPr marL="0" indent="0">
              <a:buNone/>
            </a:pPr>
            <a:r>
              <a:rPr lang="zh-TW" altLang="zh-TW" dirty="0">
                <a:latin typeface="標楷體" panose="03000509000000000000" pitchFamily="65" charset="-120"/>
                <a:ea typeface="標楷體" panose="03000509000000000000" pitchFamily="65" charset="-120"/>
              </a:rPr>
              <a:t>蘇澳先天地勢較低就容易淹水，加上超抽蘇澳冷泉使得地層下陷，而後天水土保持不當和不透水土地面積漸增，在颱風來襲時淹水也就變得頻繁</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99</a:t>
            </a:r>
            <a:r>
              <a:rPr lang="zh-TW" altLang="zh-TW" dirty="0" smtClean="0">
                <a:latin typeface="標楷體" panose="03000509000000000000" pitchFamily="65" charset="-120"/>
                <a:ea typeface="標楷體" panose="03000509000000000000" pitchFamily="65" charset="-120"/>
              </a:rPr>
              <a:t>年梅姬</a:t>
            </a:r>
            <a:r>
              <a:rPr lang="zh-TW" altLang="zh-TW" dirty="0">
                <a:latin typeface="標楷體" panose="03000509000000000000" pitchFamily="65" charset="-120"/>
                <a:ea typeface="標楷體" panose="03000509000000000000" pitchFamily="65" charset="-120"/>
              </a:rPr>
              <a:t>颱風與東北季風的影響下，</a:t>
            </a:r>
            <a:r>
              <a:rPr lang="en-US" altLang="zh-TW" dirty="0" smtClean="0">
                <a:latin typeface="標楷體" panose="03000509000000000000" pitchFamily="65" charset="-120"/>
                <a:ea typeface="標楷體" panose="03000509000000000000" pitchFamily="65" charset="-120"/>
              </a:rPr>
              <a:t>1</a:t>
            </a:r>
            <a:r>
              <a:rPr lang="zh-TW" altLang="zh-TW" dirty="0" smtClean="0">
                <a:latin typeface="標楷體" panose="03000509000000000000" pitchFamily="65" charset="-120"/>
                <a:ea typeface="標楷體" panose="03000509000000000000" pitchFamily="65" charset="-120"/>
              </a:rPr>
              <a:t>小時</a:t>
            </a:r>
            <a:r>
              <a:rPr lang="zh-TW" altLang="zh-TW" dirty="0">
                <a:latin typeface="標楷體" panose="03000509000000000000" pitchFamily="65" charset="-120"/>
                <a:ea typeface="標楷體" panose="03000509000000000000" pitchFamily="65" charset="-120"/>
              </a:rPr>
              <a:t>超過</a:t>
            </a:r>
            <a:r>
              <a:rPr lang="en-US" altLang="zh-TW" dirty="0">
                <a:latin typeface="標楷體" panose="03000509000000000000" pitchFamily="65" charset="-120"/>
                <a:ea typeface="標楷體" panose="03000509000000000000" pitchFamily="65" charset="-120"/>
              </a:rPr>
              <a:t> 181 </a:t>
            </a:r>
            <a:r>
              <a:rPr lang="zh-TW" altLang="zh-TW" dirty="0">
                <a:latin typeface="標楷體" panose="03000509000000000000" pitchFamily="65" charset="-120"/>
                <a:ea typeface="標楷體" panose="03000509000000000000" pitchFamily="65" charset="-120"/>
              </a:rPr>
              <a:t>公厘的降雨量</a:t>
            </a:r>
            <a:r>
              <a:rPr lang="zh-TW" altLang="zh-TW" dirty="0" smtClean="0">
                <a:latin typeface="標楷體" panose="03000509000000000000" pitchFamily="65" charset="-120"/>
                <a:ea typeface="標楷體" panose="03000509000000000000" pitchFamily="65" charset="-120"/>
              </a:rPr>
              <a:t>，出現</a:t>
            </a:r>
            <a:r>
              <a:rPr lang="zh-TW" altLang="zh-TW" dirty="0">
                <a:latin typeface="標楷體" panose="03000509000000000000" pitchFamily="65" charset="-120"/>
                <a:ea typeface="標楷體" panose="03000509000000000000" pitchFamily="65" charset="-120"/>
              </a:rPr>
              <a:t>相當嚴重的</a:t>
            </a:r>
            <a:r>
              <a:rPr lang="zh-TW" altLang="zh-TW" dirty="0" smtClean="0">
                <a:latin typeface="標楷體" panose="03000509000000000000" pitchFamily="65" charset="-120"/>
                <a:ea typeface="標楷體" panose="03000509000000000000" pitchFamily="65" charset="-120"/>
              </a:rPr>
              <a:t>水災，</a:t>
            </a:r>
            <a:r>
              <a:rPr lang="zh-TW" altLang="zh-TW" dirty="0">
                <a:latin typeface="標楷體" panose="03000509000000000000" pitchFamily="65" charset="-120"/>
                <a:ea typeface="標楷體" panose="03000509000000000000" pitchFamily="65" charset="-120"/>
              </a:rPr>
              <a:t>除山坡地區外， 轄內房舍幾乎都淹沒於水</a:t>
            </a:r>
            <a:r>
              <a:rPr lang="zh-TW" altLang="zh-TW" dirty="0" smtClean="0">
                <a:latin typeface="標楷體" panose="03000509000000000000" pitchFamily="65" charset="-120"/>
                <a:ea typeface="標楷體" panose="03000509000000000000" pitchFamily="65" charset="-120"/>
              </a:rPr>
              <a:t>中。</a:t>
            </a:r>
            <a:endParaRPr lang="zh-TW" altLang="zh-TW" dirty="0">
              <a:latin typeface="標楷體" panose="03000509000000000000" pitchFamily="65" charset="-120"/>
              <a:ea typeface="標楷體" panose="03000509000000000000" pitchFamily="65" charset="-120"/>
            </a:endParaRPr>
          </a:p>
          <a:p>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16632"/>
            <a:ext cx="2890292" cy="179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接點 4"/>
          <p:cNvCxnSpPr/>
          <p:nvPr/>
        </p:nvCxnSpPr>
        <p:spPr>
          <a:xfrm>
            <a:off x="7092280" y="645333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6804248" y="6309320"/>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6588224" y="6597352"/>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3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目前解決方法</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046" y="1600200"/>
            <a:ext cx="7849908" cy="4525963"/>
          </a:xfrm>
        </p:spPr>
      </p:pic>
      <p:cxnSp>
        <p:nvCxnSpPr>
          <p:cNvPr id="5" name="直線接點 4"/>
          <p:cNvCxnSpPr/>
          <p:nvPr/>
        </p:nvCxnSpPr>
        <p:spPr>
          <a:xfrm>
            <a:off x="-540568" y="51767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548680" y="83671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52536" y="188640"/>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20170124_170207_0200.jpg"/>
          <p:cNvPicPr>
            <a:picLocks noChangeAspect="1"/>
          </p:cNvPicPr>
          <p:nvPr/>
        </p:nvPicPr>
        <p:blipFill>
          <a:blip r:embed="rId2" cstate="print"/>
          <a:stretch>
            <a:fillRect/>
          </a:stretch>
        </p:blipFill>
        <p:spPr>
          <a:xfrm>
            <a:off x="4643438" y="500042"/>
            <a:ext cx="4071967" cy="3070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descr="20170124_170207_0210.jpg"/>
          <p:cNvPicPr>
            <a:picLocks noChangeAspect="1"/>
          </p:cNvPicPr>
          <p:nvPr/>
        </p:nvPicPr>
        <p:blipFill>
          <a:blip r:embed="rId3" cstate="print"/>
          <a:stretch>
            <a:fillRect/>
          </a:stretch>
        </p:blipFill>
        <p:spPr>
          <a:xfrm>
            <a:off x="4643438" y="3714752"/>
            <a:ext cx="4071966" cy="2784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descr="20170124_170207_0232.jpg"/>
          <p:cNvPicPr>
            <a:picLocks noChangeAspect="1"/>
          </p:cNvPicPr>
          <p:nvPr/>
        </p:nvPicPr>
        <p:blipFill>
          <a:blip r:embed="rId4" cstate="print"/>
          <a:stretch>
            <a:fillRect/>
          </a:stretch>
        </p:blipFill>
        <p:spPr>
          <a:xfrm>
            <a:off x="357158" y="500042"/>
            <a:ext cx="4143403"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descr="20170124_170207_0204.jpg"/>
          <p:cNvPicPr>
            <a:picLocks noChangeAspect="1"/>
          </p:cNvPicPr>
          <p:nvPr/>
        </p:nvPicPr>
        <p:blipFill>
          <a:blip r:embed="rId5" cstate="print"/>
          <a:stretch>
            <a:fillRect/>
          </a:stretch>
        </p:blipFill>
        <p:spPr>
          <a:xfrm>
            <a:off x="357158" y="3714751"/>
            <a:ext cx="4143404" cy="2786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橢圓 9"/>
          <p:cNvSpPr/>
          <p:nvPr/>
        </p:nvSpPr>
        <p:spPr>
          <a:xfrm>
            <a:off x="3714744" y="2786058"/>
            <a:ext cx="1714512" cy="164307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rPr>
              <a:t>阿里史冷泉</a:t>
            </a:r>
            <a:endParaRPr lang="zh-TW" altLang="en-US" sz="2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20170124_170207_0243.jpg"/>
          <p:cNvPicPr>
            <a:picLocks noChangeAspect="1"/>
          </p:cNvPicPr>
          <p:nvPr/>
        </p:nvPicPr>
        <p:blipFill>
          <a:blip r:embed="rId2" cstate="print"/>
          <a:stretch>
            <a:fillRect/>
          </a:stretch>
        </p:blipFill>
        <p:spPr>
          <a:xfrm>
            <a:off x="428597" y="357166"/>
            <a:ext cx="4071966" cy="3070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圖片 2" descr="20170124_170207_0242.jpg"/>
          <p:cNvPicPr>
            <a:picLocks noChangeAspect="1"/>
          </p:cNvPicPr>
          <p:nvPr/>
        </p:nvPicPr>
        <p:blipFill>
          <a:blip r:embed="rId3" cstate="print"/>
          <a:stretch>
            <a:fillRect/>
          </a:stretch>
        </p:blipFill>
        <p:spPr>
          <a:xfrm>
            <a:off x="428596" y="3571876"/>
            <a:ext cx="2000264"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圖片 3" descr="20170124_170207_0239.jpg"/>
          <p:cNvPicPr>
            <a:picLocks noChangeAspect="1"/>
          </p:cNvPicPr>
          <p:nvPr/>
        </p:nvPicPr>
        <p:blipFill>
          <a:blip r:embed="rId4" cstate="print"/>
          <a:stretch>
            <a:fillRect/>
          </a:stretch>
        </p:blipFill>
        <p:spPr>
          <a:xfrm>
            <a:off x="2571736" y="3571876"/>
            <a:ext cx="1928826"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橢圓 4"/>
          <p:cNvSpPr/>
          <p:nvPr/>
        </p:nvSpPr>
        <p:spPr>
          <a:xfrm>
            <a:off x="1331640" y="2928934"/>
            <a:ext cx="1811600" cy="121444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豆腐乳冷泉窟</a:t>
            </a:r>
            <a:endParaRPr lang="zh-TW" altLang="en-US" sz="2000" dirty="0">
              <a:solidFill>
                <a:schemeClr val="tx1"/>
              </a:solidFill>
              <a:latin typeface="標楷體" pitchFamily="65" charset="-120"/>
              <a:ea typeface="標楷體" pitchFamily="65" charset="-120"/>
            </a:endParaRPr>
          </a:p>
        </p:txBody>
      </p:sp>
      <p:pic>
        <p:nvPicPr>
          <p:cNvPr id="6" name="圖片 5" descr="20170124_170207_0248.jpg"/>
          <p:cNvPicPr>
            <a:picLocks noChangeAspect="1"/>
          </p:cNvPicPr>
          <p:nvPr/>
        </p:nvPicPr>
        <p:blipFill>
          <a:blip r:embed="rId5" cstate="print"/>
          <a:stretch>
            <a:fillRect/>
          </a:stretch>
        </p:blipFill>
        <p:spPr>
          <a:xfrm>
            <a:off x="4643438" y="357167"/>
            <a:ext cx="4214842"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descr="20170124_170207_0247.jpg"/>
          <p:cNvPicPr>
            <a:picLocks noChangeAspect="1"/>
          </p:cNvPicPr>
          <p:nvPr/>
        </p:nvPicPr>
        <p:blipFill>
          <a:blip r:embed="rId6" cstate="print"/>
          <a:stretch>
            <a:fillRect/>
          </a:stretch>
        </p:blipFill>
        <p:spPr>
          <a:xfrm>
            <a:off x="4643438" y="3571876"/>
            <a:ext cx="4214842"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橢圓 7"/>
          <p:cNvSpPr/>
          <p:nvPr/>
        </p:nvSpPr>
        <p:spPr>
          <a:xfrm>
            <a:off x="5580112" y="2928934"/>
            <a:ext cx="1920846" cy="128588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200" dirty="0" smtClean="0">
                <a:solidFill>
                  <a:schemeClr val="tx1"/>
                </a:solidFill>
                <a:latin typeface="標楷體" pitchFamily="65" charset="-120"/>
                <a:ea typeface="標楷體" pitchFamily="65" charset="-120"/>
              </a:rPr>
              <a:t>環境汙染</a:t>
            </a:r>
            <a:endParaRPr lang="zh-TW" altLang="en-US" sz="2200" dirty="0">
              <a:solidFill>
                <a:schemeClr val="tx1"/>
              </a:solidFill>
              <a:latin typeface="標楷體" pitchFamily="65" charset="-12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後續發展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071538" y="1643050"/>
            <a:ext cx="7072362" cy="3143272"/>
          </a:xfrm>
        </p:spPr>
        <p:txBody>
          <a:bodyPr>
            <a:normAutofit/>
          </a:bodyPr>
          <a:lstStyle/>
          <a:p>
            <a:pPr>
              <a:buNone/>
            </a:pPr>
            <a:r>
              <a:rPr lang="zh-TW" altLang="en-US" dirty="0"/>
              <a:t> </a:t>
            </a:r>
            <a:r>
              <a:rPr lang="zh-TW" altLang="en-US" dirty="0" smtClean="0"/>
              <a:t>        </a:t>
            </a:r>
            <a:r>
              <a:rPr lang="zh-TW" altLang="en-US" sz="2400" dirty="0" smtClean="0">
                <a:latin typeface="標楷體" pitchFamily="65" charset="-120"/>
                <a:ea typeface="標楷體" pitchFamily="65" charset="-120"/>
              </a:rPr>
              <a:t>在訪問中，許多人都提出了對蘇澳冷泉能夠更加完善的看法和意見，這也代表著還有更加進步的空間。不論是夏天的潑水節及踩街，又或者是結合宜蘭名產，利用創新的方式，為在這片土地上源源不絕盛開的沁涼水花帶來新風貌，並且妥善利用資源不浪費，以不傷害環境為優先，想必這就是我們全新的課題。</a:t>
            </a:r>
            <a:endParaRPr lang="en-US" altLang="zh-TW" sz="2400" dirty="0" smtClean="0">
              <a:latin typeface="標楷體" pitchFamily="65" charset="-120"/>
              <a:ea typeface="標楷體" pitchFamily="65" charset="-120"/>
            </a:endParaRPr>
          </a:p>
        </p:txBody>
      </p:sp>
      <p:pic>
        <p:nvPicPr>
          <p:cNvPr id="30725" name="Picture 5" descr="C:\Program Files (x86)\Microsoft Office\MEDIA\OFFICE12\Lines\BD21370_.gif"/>
          <p:cNvPicPr>
            <a:picLocks noChangeAspect="1" noChangeArrowheads="1"/>
          </p:cNvPicPr>
          <p:nvPr/>
        </p:nvPicPr>
        <p:blipFill>
          <a:blip r:embed="rId2"/>
          <a:srcRect/>
          <a:stretch>
            <a:fillRect/>
          </a:stretch>
        </p:blipFill>
        <p:spPr bwMode="auto">
          <a:xfrm>
            <a:off x="1714480" y="1428736"/>
            <a:ext cx="5715000" cy="95250"/>
          </a:xfrm>
          <a:prstGeom prst="rect">
            <a:avLst/>
          </a:prstGeom>
          <a:noFill/>
        </p:spPr>
      </p:pic>
      <p:pic>
        <p:nvPicPr>
          <p:cNvPr id="30726" name="Picture 6" descr="C:\Program Files (x86)\Microsoft Office\MEDIA\OFFICE12\Lines\BD21370_.gif"/>
          <p:cNvPicPr>
            <a:picLocks noChangeAspect="1" noChangeArrowheads="1"/>
          </p:cNvPicPr>
          <p:nvPr/>
        </p:nvPicPr>
        <p:blipFill>
          <a:blip r:embed="rId2"/>
          <a:srcRect/>
          <a:stretch>
            <a:fillRect/>
          </a:stretch>
        </p:blipFill>
        <p:spPr bwMode="auto">
          <a:xfrm>
            <a:off x="1664043" y="4602792"/>
            <a:ext cx="5715000" cy="95250"/>
          </a:xfrm>
          <a:prstGeom prst="rect">
            <a:avLst/>
          </a:prstGeom>
          <a:noFill/>
        </p:spPr>
      </p:pic>
      <p:pic>
        <p:nvPicPr>
          <p:cNvPr id="4100" name="Picture 4" descr="「報告結束」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054" y="348616"/>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反應過激的貓」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698042"/>
            <a:ext cx="264795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907704" y="260648"/>
            <a:ext cx="6131024" cy="1426170"/>
          </a:xfrm>
        </p:spPr>
        <p:txBody>
          <a:bodyPr>
            <a:noAutofit/>
          </a:bodyPr>
          <a:lstStyle/>
          <a:p>
            <a:r>
              <a:rPr lang="zh-TW" altLang="en-US" sz="6600" dirty="0" smtClean="0">
                <a:latin typeface="標楷體" pitchFamily="65" charset="-120"/>
                <a:ea typeface="標楷體" pitchFamily="65" charset="-120"/>
              </a:rPr>
              <a:t>心得</a:t>
            </a:r>
            <a:endParaRPr lang="zh-TW" altLang="en-US" sz="6600" dirty="0">
              <a:latin typeface="標楷體" pitchFamily="65" charset="-120"/>
              <a:ea typeface="標楷體" pitchFamily="65" charset="-120"/>
            </a:endParaRPr>
          </a:p>
        </p:txBody>
      </p:sp>
      <p:sp>
        <p:nvSpPr>
          <p:cNvPr id="6" name="內容版面配置區 5"/>
          <p:cNvSpPr>
            <a:spLocks noGrp="1"/>
          </p:cNvSpPr>
          <p:nvPr>
            <p:ph sz="half" idx="2"/>
          </p:nvPr>
        </p:nvSpPr>
        <p:spPr>
          <a:xfrm>
            <a:off x="428596" y="2204864"/>
            <a:ext cx="8429684" cy="3744416"/>
          </a:xfrm>
          <a:solidFill>
            <a:schemeClr val="tx2">
              <a:lumMod val="20000"/>
              <a:lumOff val="80000"/>
            </a:schemeClr>
          </a:solidFill>
        </p:spPr>
        <p:txBody>
          <a:bodyPr>
            <a:normAutofit/>
          </a:bodyPr>
          <a:lstStyle/>
          <a:p>
            <a:pPr>
              <a:buNone/>
            </a:pPr>
            <a:r>
              <a:rPr lang="zh-TW" altLang="en-US" sz="3200" dirty="0" smtClean="0"/>
              <a:t>      </a:t>
            </a:r>
            <a:r>
              <a:rPr lang="zh-TW" altLang="en-US" sz="3200" dirty="0" smtClean="0">
                <a:latin typeface="標楷體" panose="03000509000000000000" pitchFamily="65" charset="-120"/>
                <a:ea typeface="標楷體" panose="03000509000000000000" pitchFamily="65" charset="-120"/>
              </a:rPr>
              <a:t>實際</a:t>
            </a:r>
            <a:r>
              <a:rPr lang="zh-TW" altLang="en-US" sz="3200" dirty="0">
                <a:latin typeface="標楷體" panose="03000509000000000000" pitchFamily="65" charset="-120"/>
                <a:ea typeface="標楷體" panose="03000509000000000000" pitchFamily="65" charset="-120"/>
              </a:rPr>
              <a:t>走訪蘇澳冷泉後，我們更加了解它的特色和價值，從中我們學習</a:t>
            </a:r>
            <a:r>
              <a:rPr lang="zh-TW" altLang="en-US" sz="3200" dirty="0" smtClean="0">
                <a:latin typeface="標楷體" panose="03000509000000000000" pitchFamily="65" charset="-120"/>
                <a:ea typeface="標楷體" panose="03000509000000000000" pitchFamily="65" charset="-120"/>
              </a:rPr>
              <a:t>到分工合作</a:t>
            </a:r>
            <a:r>
              <a:rPr lang="zh-TW" altLang="en-US" sz="3200" dirty="0">
                <a:latin typeface="標楷體" panose="03000509000000000000" pitchFamily="65" charset="-120"/>
                <a:ea typeface="標楷體" panose="03000509000000000000" pitchFamily="65" charset="-120"/>
              </a:rPr>
              <a:t>和團結的重要性，只要每個人都付出一點心力，彷彿就能舉起整片天空，這次的地理實察是個特別的經驗和體驗，我想，它將會成為我們高中生活很美好的回憶！</a:t>
            </a:r>
          </a:p>
        </p:txBody>
      </p:sp>
      <p:sp>
        <p:nvSpPr>
          <p:cNvPr id="7" name="文字版面配置區 6"/>
          <p:cNvSpPr>
            <a:spLocks noGrp="1"/>
          </p:cNvSpPr>
          <p:nvPr>
            <p:ph type="body" sz="quarter" idx="3"/>
          </p:nvPr>
        </p:nvSpPr>
        <p:spPr>
          <a:xfrm>
            <a:off x="357158" y="2786058"/>
            <a:ext cx="1428760" cy="428628"/>
          </a:xfrm>
        </p:spPr>
        <p:txBody>
          <a:bodyPr>
            <a:noAutofit/>
          </a:bodyPr>
          <a:lstStyle/>
          <a:p>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pic>
        <p:nvPicPr>
          <p:cNvPr id="29699" name="Picture 3" descr="C:\Program Files (x86)\Microsoft Office\MEDIA\OFFICE12\Lines\BD21370_.gif"/>
          <p:cNvPicPr>
            <a:picLocks noChangeAspect="1" noChangeArrowheads="1"/>
          </p:cNvPicPr>
          <p:nvPr/>
        </p:nvPicPr>
        <p:blipFill>
          <a:blip r:embed="rId2"/>
          <a:srcRect/>
          <a:stretch>
            <a:fillRect/>
          </a:stretch>
        </p:blipFill>
        <p:spPr bwMode="auto">
          <a:xfrm>
            <a:off x="539552" y="6143452"/>
            <a:ext cx="8136904" cy="135615"/>
          </a:xfrm>
          <a:prstGeom prst="rect">
            <a:avLst/>
          </a:prstGeom>
          <a:noFill/>
        </p:spPr>
      </p:pic>
      <p:pic>
        <p:nvPicPr>
          <p:cNvPr id="29700" name="Picture 4" descr="C:\Program Files (x86)\Microsoft Office\MEDIA\OFFICE12\Lines\BD21370_.gif"/>
          <p:cNvPicPr>
            <a:picLocks noChangeAspect="1" noChangeArrowheads="1"/>
          </p:cNvPicPr>
          <p:nvPr/>
        </p:nvPicPr>
        <p:blipFill>
          <a:blip r:embed="rId2"/>
          <a:srcRect/>
          <a:stretch>
            <a:fillRect/>
          </a:stretch>
        </p:blipFill>
        <p:spPr bwMode="auto">
          <a:xfrm flipV="1">
            <a:off x="323528" y="1864464"/>
            <a:ext cx="8595320" cy="143255"/>
          </a:xfrm>
          <a:prstGeom prst="rect">
            <a:avLst/>
          </a:prstGeom>
          <a:noFill/>
        </p:spPr>
      </p:pic>
      <p:pic>
        <p:nvPicPr>
          <p:cNvPr id="5122" name="Picture 2" descr="「卡納赫拉」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21" y="156489"/>
            <a:ext cx="2256185" cy="1851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標楷體" pitchFamily="65" charset="-120"/>
                <a:ea typeface="標楷體" pitchFamily="65" charset="-120"/>
              </a:rPr>
              <a:t>報告結束</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3071802" y="3429000"/>
            <a:ext cx="3143272" cy="428628"/>
          </a:xfrm>
          <a:ln>
            <a:solidFill>
              <a:schemeClr val="bg1">
                <a:lumMod val="65000"/>
              </a:schemeClr>
            </a:solidFill>
          </a:ln>
        </p:spPr>
        <p:txBody>
          <a:bodyPr>
            <a:normAutofit/>
          </a:bodyPr>
          <a:lstStyle/>
          <a:p>
            <a:r>
              <a:rPr lang="zh-TW" altLang="en-US" sz="2000" dirty="0" smtClean="0">
                <a:solidFill>
                  <a:schemeClr val="tx1">
                    <a:lumMod val="65000"/>
                    <a:lumOff val="35000"/>
                  </a:schemeClr>
                </a:solidFill>
                <a:latin typeface="標楷體" pitchFamily="65" charset="-120"/>
                <a:ea typeface="標楷體" pitchFamily="65" charset="-120"/>
              </a:rPr>
              <a:t>感謝您的聆聽</a:t>
            </a:r>
            <a:endParaRPr lang="zh-TW" altLang="en-US" sz="2000" dirty="0">
              <a:solidFill>
                <a:schemeClr val="tx1">
                  <a:lumMod val="65000"/>
                  <a:lumOff val="35000"/>
                </a:schemeClr>
              </a:solidFill>
              <a:latin typeface="標楷體" pitchFamily="65" charset="-120"/>
              <a:ea typeface="標楷體" pitchFamily="65" charset="-120"/>
            </a:endParaRPr>
          </a:p>
        </p:txBody>
      </p:sp>
      <p:pic>
        <p:nvPicPr>
          <p:cNvPr id="26629" name="Picture 5" descr="C:\Program Files (x86)\Microsoft Office\MEDIA\OFFICE12\Lines\BD21370_.gif"/>
          <p:cNvPicPr>
            <a:picLocks noChangeAspect="1" noChangeArrowheads="1"/>
          </p:cNvPicPr>
          <p:nvPr/>
        </p:nvPicPr>
        <p:blipFill>
          <a:blip r:embed="rId2"/>
          <a:srcRect/>
          <a:stretch>
            <a:fillRect/>
          </a:stretch>
        </p:blipFill>
        <p:spPr bwMode="auto">
          <a:xfrm>
            <a:off x="1714480" y="1643050"/>
            <a:ext cx="5715000" cy="95250"/>
          </a:xfrm>
          <a:prstGeom prst="rect">
            <a:avLst/>
          </a:prstGeom>
          <a:noFill/>
        </p:spPr>
      </p:pic>
      <p:pic>
        <p:nvPicPr>
          <p:cNvPr id="26630" name="Picture 6" descr="C:\Program Files (x86)\Microsoft Office\MEDIA\OFFICE12\Lines\BD21370_.gif"/>
          <p:cNvPicPr>
            <a:picLocks noChangeAspect="1" noChangeArrowheads="1"/>
          </p:cNvPicPr>
          <p:nvPr/>
        </p:nvPicPr>
        <p:blipFill>
          <a:blip r:embed="rId2"/>
          <a:srcRect/>
          <a:stretch>
            <a:fillRect/>
          </a:stretch>
        </p:blipFill>
        <p:spPr bwMode="auto">
          <a:xfrm>
            <a:off x="1857356" y="4071942"/>
            <a:ext cx="5715000" cy="95250"/>
          </a:xfrm>
          <a:prstGeom prst="rect">
            <a:avLst/>
          </a:prstGeom>
          <a:noFill/>
        </p:spPr>
      </p:pic>
      <p:pic>
        <p:nvPicPr>
          <p:cNvPr id="6148" name="Picture 4" descr="「報告結束」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81" y="3425376"/>
            <a:ext cx="4323495" cy="38641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報告結束」的圖片搜尋結果"/>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61360" y="1738300"/>
            <a:ext cx="1310996" cy="2261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01080" cy="1143000"/>
          </a:xfrm>
        </p:spPr>
        <p:txBody>
          <a:bodyPr/>
          <a:lstStyle/>
          <a:p>
            <a:r>
              <a:rPr lang="zh-TW" altLang="en-US" dirty="0" smtClean="0">
                <a:latin typeface="標楷體" pitchFamily="65" charset="-120"/>
                <a:ea typeface="標楷體" pitchFamily="65" charset="-120"/>
              </a:rPr>
              <a:t>實際完成之任務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414190"/>
            <a:ext cx="8229600" cy="4525963"/>
          </a:xfrm>
        </p:spPr>
        <p:txBody>
          <a:bodyPr/>
          <a:lstStyle/>
          <a:p>
            <a:pPr>
              <a:buNone/>
            </a:pPr>
            <a:r>
              <a:rPr lang="zh-TW" altLang="en-US" sz="2400" dirty="0" smtClean="0">
                <a:latin typeface="標楷體" pitchFamily="65" charset="-120"/>
                <a:ea typeface="標楷體" pitchFamily="65" charset="-120"/>
              </a:rPr>
              <a:t>       </a:t>
            </a:r>
            <a:r>
              <a:rPr lang="zh-TW" altLang="en-US" sz="2700" dirty="0" smtClean="0">
                <a:latin typeface="標楷體" pitchFamily="65" charset="-120"/>
                <a:ea typeface="標楷體" pitchFamily="65" charset="-120"/>
              </a:rPr>
              <a:t>實際到蘇澳鎮上訪問當地住民，關於冷泉的相關形況，包含水資源的利用、相關活動或產業的發展，並且我們利用上學期的地理課程內容，分析出冷泉若超量使用及超量抽取可能導致蘇澳鎮發生不可逆的災害。</a:t>
            </a:r>
          </a:p>
          <a:p>
            <a:endParaRPr lang="zh-TW" altLang="en-US" dirty="0"/>
          </a:p>
        </p:txBody>
      </p:sp>
      <p:pic>
        <p:nvPicPr>
          <p:cNvPr id="6" name="圖片 5" descr="20170124_170207_0124.jpg"/>
          <p:cNvPicPr>
            <a:picLocks noChangeAspect="1"/>
          </p:cNvPicPr>
          <p:nvPr/>
        </p:nvPicPr>
        <p:blipFill>
          <a:blip r:embed="rId2" cstate="print"/>
          <a:srcRect l="2084"/>
          <a:stretch>
            <a:fillRect/>
          </a:stretch>
        </p:blipFill>
        <p:spPr>
          <a:xfrm>
            <a:off x="827584" y="3645024"/>
            <a:ext cx="3785644" cy="2900523"/>
          </a:xfrm>
          <a:prstGeom prst="rect">
            <a:avLst/>
          </a:prstGeom>
        </p:spPr>
      </p:pic>
      <p:cxnSp>
        <p:nvCxnSpPr>
          <p:cNvPr id="8" name="直線接點 7"/>
          <p:cNvCxnSpPr/>
          <p:nvPr/>
        </p:nvCxnSpPr>
        <p:spPr>
          <a:xfrm>
            <a:off x="0" y="85723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28660" y="1000108"/>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28660" y="714356"/>
            <a:ext cx="292892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0036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20170124_170207_0151.jpg"/>
          <p:cNvPicPr>
            <a:picLocks noChangeAspect="1"/>
          </p:cNvPicPr>
          <p:nvPr/>
        </p:nvPicPr>
        <p:blipFill>
          <a:blip r:embed="rId2" cstate="print"/>
          <a:stretch>
            <a:fillRect/>
          </a:stretch>
        </p:blipFill>
        <p:spPr>
          <a:xfrm rot="21006865">
            <a:off x="694118" y="827200"/>
            <a:ext cx="2754233" cy="2499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descr="20170124_170207_0167.jpg"/>
          <p:cNvPicPr>
            <a:picLocks noChangeAspect="1"/>
          </p:cNvPicPr>
          <p:nvPr/>
        </p:nvPicPr>
        <p:blipFill>
          <a:blip r:embed="rId3" cstate="print"/>
          <a:stretch>
            <a:fillRect/>
          </a:stretch>
        </p:blipFill>
        <p:spPr>
          <a:xfrm>
            <a:off x="3131840" y="3941208"/>
            <a:ext cx="3571900"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20170124_170207_0161.jpg"/>
          <p:cNvPicPr>
            <a:picLocks noChangeAspect="1"/>
          </p:cNvPicPr>
          <p:nvPr/>
        </p:nvPicPr>
        <p:blipFill>
          <a:blip r:embed="rId4" cstate="print"/>
          <a:stretch>
            <a:fillRect/>
          </a:stretch>
        </p:blipFill>
        <p:spPr>
          <a:xfrm>
            <a:off x="642909" y="3787888"/>
            <a:ext cx="3047245" cy="2284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圖片 3" descr="20170124_170207_0146.jpg"/>
          <p:cNvPicPr>
            <a:picLocks noChangeAspect="1"/>
          </p:cNvPicPr>
          <p:nvPr/>
        </p:nvPicPr>
        <p:blipFill>
          <a:blip r:embed="rId5" cstate="print"/>
          <a:stretch>
            <a:fillRect/>
          </a:stretch>
        </p:blipFill>
        <p:spPr>
          <a:xfrm>
            <a:off x="2643174" y="2000240"/>
            <a:ext cx="3332776" cy="250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尋找冷泉</a:t>
            </a:r>
            <a:endParaRPr lang="zh-TW" altLang="en-US" dirty="0">
              <a:latin typeface="標楷體" pitchFamily="65" charset="-120"/>
              <a:ea typeface="標楷體" pitchFamily="65" charset="-120"/>
            </a:endParaRPr>
          </a:p>
        </p:txBody>
      </p:sp>
      <p:pic>
        <p:nvPicPr>
          <p:cNvPr id="3" name="圖片 2" descr="20170124_170207_0141.jpg"/>
          <p:cNvPicPr>
            <a:picLocks noChangeAspect="1"/>
          </p:cNvPicPr>
          <p:nvPr/>
        </p:nvPicPr>
        <p:blipFill>
          <a:blip r:embed="rId6" cstate="print"/>
          <a:stretch>
            <a:fillRect/>
          </a:stretch>
        </p:blipFill>
        <p:spPr>
          <a:xfrm>
            <a:off x="5429256" y="1500174"/>
            <a:ext cx="3237839" cy="24271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文字方塊 7"/>
          <p:cNvSpPr txBox="1"/>
          <p:nvPr/>
        </p:nvSpPr>
        <p:spPr>
          <a:xfrm>
            <a:off x="6429388" y="4071942"/>
            <a:ext cx="2172390" cy="369332"/>
          </a:xfrm>
          <a:prstGeom prst="rect">
            <a:avLst/>
          </a:prstGeom>
          <a:solidFill>
            <a:schemeClr val="bg2"/>
          </a:solidFill>
          <a:ln>
            <a:solidFill>
              <a:schemeClr val="bg1"/>
            </a:solidFill>
          </a:ln>
        </p:spPr>
        <p:txBody>
          <a:bodyPr wrap="none" rtlCol="0">
            <a:spAutoFit/>
          </a:bodyPr>
          <a:lstStyle/>
          <a:p>
            <a:r>
              <a:rPr lang="zh-TW" altLang="en-US" sz="1100" dirty="0" smtClean="0"/>
              <a:t>▲</a:t>
            </a:r>
            <a:r>
              <a:rPr lang="zh-TW" altLang="en-US" dirty="0" smtClean="0">
                <a:latin typeface="標楷體" pitchFamily="65" charset="-120"/>
                <a:ea typeface="標楷體" pitchFamily="65" charset="-120"/>
              </a:rPr>
              <a:t>路邊的冷泉小公園</a:t>
            </a:r>
            <a:endParaRPr lang="zh-TW" altLang="en-US" dirty="0">
              <a:latin typeface="標楷體" pitchFamily="65" charset="-120"/>
              <a:ea typeface="標楷體" pitchFamily="65" charset="-120"/>
            </a:endParaRPr>
          </a:p>
        </p:txBody>
      </p:sp>
      <p:sp>
        <p:nvSpPr>
          <p:cNvPr id="9" name="文字方塊 8"/>
          <p:cNvSpPr txBox="1"/>
          <p:nvPr/>
        </p:nvSpPr>
        <p:spPr>
          <a:xfrm>
            <a:off x="2500298" y="6072206"/>
            <a:ext cx="2723823" cy="369332"/>
          </a:xfrm>
          <a:prstGeom prst="rect">
            <a:avLst/>
          </a:prstGeom>
          <a:solidFill>
            <a:schemeClr val="bg2"/>
          </a:solidFill>
        </p:spPr>
        <p:txBody>
          <a:bodyPr wrap="none" rtlCol="0">
            <a:spAutoFit/>
          </a:bodyPr>
          <a:lstStyle/>
          <a:p>
            <a:r>
              <a:rPr lang="zh-TW" altLang="en-US" sz="1100" dirty="0" smtClean="0"/>
              <a:t>▲</a:t>
            </a:r>
            <a:r>
              <a:rPr lang="zh-TW" altLang="en-US" dirty="0" smtClean="0">
                <a:latin typeface="標楷體" pitchFamily="65" charset="-120"/>
                <a:ea typeface="標楷體" pitchFamily="65" charset="-120"/>
              </a:rPr>
              <a:t>漂亮的瓏山林度假飯店</a:t>
            </a:r>
          </a:p>
        </p:txBody>
      </p:sp>
      <p:pic>
        <p:nvPicPr>
          <p:cNvPr id="10" name="圖片 9" descr="b200-18.png"/>
          <p:cNvPicPr>
            <a:picLocks noChangeAspect="1"/>
          </p:cNvPicPr>
          <p:nvPr/>
        </p:nvPicPr>
        <p:blipFill>
          <a:blip r:embed="rId7"/>
          <a:stretch>
            <a:fillRect/>
          </a:stretch>
        </p:blipFill>
        <p:spPr>
          <a:xfrm rot="10800000" flipV="1">
            <a:off x="-71906" y="5870989"/>
            <a:ext cx="2143140" cy="696521"/>
          </a:xfrm>
          <a:prstGeom prst="rect">
            <a:avLst/>
          </a:prstGeom>
        </p:spPr>
      </p:pic>
      <p:pic>
        <p:nvPicPr>
          <p:cNvPr id="11" name="圖片 10" descr="a200-17.png"/>
          <p:cNvPicPr>
            <a:picLocks noChangeAspect="1"/>
          </p:cNvPicPr>
          <p:nvPr/>
        </p:nvPicPr>
        <p:blipFill>
          <a:blip r:embed="rId8"/>
          <a:stretch>
            <a:fillRect/>
          </a:stretch>
        </p:blipFill>
        <p:spPr>
          <a:xfrm rot="20883305">
            <a:off x="-309592" y="720538"/>
            <a:ext cx="1905000" cy="619125"/>
          </a:xfrm>
          <a:prstGeom prst="rect">
            <a:avLst/>
          </a:prstGeom>
        </p:spPr>
      </p:pic>
      <p:pic>
        <p:nvPicPr>
          <p:cNvPr id="12" name="圖片 11" descr="c200-18.png"/>
          <p:cNvPicPr>
            <a:picLocks noChangeAspect="1"/>
          </p:cNvPicPr>
          <p:nvPr/>
        </p:nvPicPr>
        <p:blipFill>
          <a:blip r:embed="rId9"/>
          <a:stretch>
            <a:fillRect/>
          </a:stretch>
        </p:blipFill>
        <p:spPr>
          <a:xfrm rot="792473">
            <a:off x="6577514" y="891273"/>
            <a:ext cx="2564428" cy="833439"/>
          </a:xfrm>
          <a:prstGeom prst="rect">
            <a:avLst/>
          </a:prstGeom>
        </p:spPr>
      </p:pic>
      <p:pic>
        <p:nvPicPr>
          <p:cNvPr id="1026" name="Picture 2" descr="「卡納赫拉」的圖片搜尋結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7919" y="4854481"/>
            <a:ext cx="2171087" cy="1685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20170124_170207_0022.jpg"/>
          <p:cNvPicPr>
            <a:picLocks noChangeAspect="1"/>
          </p:cNvPicPr>
          <p:nvPr/>
        </p:nvPicPr>
        <p:blipFill>
          <a:blip r:embed="rId2" cstate="print"/>
          <a:stretch>
            <a:fillRect/>
          </a:stretch>
        </p:blipFill>
        <p:spPr>
          <a:xfrm>
            <a:off x="1571604" y="4143380"/>
            <a:ext cx="3143272" cy="22491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標題 5"/>
          <p:cNvSpPr>
            <a:spLocks noGrp="1"/>
          </p:cNvSpPr>
          <p:nvPr>
            <p:ph type="title"/>
          </p:nvPr>
        </p:nvSpPr>
        <p:spPr>
          <a:xfrm>
            <a:off x="395536" y="357166"/>
            <a:ext cx="5676662" cy="1271634"/>
          </a:xfrm>
        </p:spPr>
        <p:txBody>
          <a:bodyPr>
            <a:normAutofit/>
          </a:bodyPr>
          <a:lstStyle/>
          <a:p>
            <a:r>
              <a:rPr lang="en-US" sz="2800" dirty="0">
                <a:latin typeface="標楷體" pitchFamily="65" charset="-120"/>
                <a:ea typeface="標楷體" pitchFamily="65" charset="-120"/>
              </a:rPr>
              <a:t>Step </a:t>
            </a:r>
            <a:r>
              <a:rPr lang="en-US" sz="2800" dirty="0" smtClean="0">
                <a:latin typeface="標楷體" pitchFamily="65" charset="-120"/>
                <a:ea typeface="標楷體" pitchFamily="65" charset="-120"/>
              </a:rPr>
              <a:t>1</a:t>
            </a:r>
            <a:br>
              <a:rPr lang="en-US"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到</a:t>
            </a:r>
            <a:r>
              <a:rPr lang="zh-TW" altLang="en-US" sz="2800" dirty="0">
                <a:latin typeface="標楷體" pitchFamily="65" charset="-120"/>
                <a:ea typeface="標楷體" pitchFamily="65" charset="-120"/>
              </a:rPr>
              <a:t>蘇澳冷泉旁邊的市場開始做</a:t>
            </a:r>
            <a:r>
              <a:rPr lang="zh-TW" altLang="en-US" sz="2800" dirty="0" smtClean="0">
                <a:latin typeface="標楷體" pitchFamily="65" charset="-120"/>
                <a:ea typeface="標楷體" pitchFamily="65" charset="-120"/>
              </a:rPr>
              <a:t>採訪</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descr="20170124_170207_0042.jpg"/>
          <p:cNvPicPr>
            <a:picLocks noGrp="1" noChangeAspect="1"/>
          </p:cNvPicPr>
          <p:nvPr>
            <p:ph idx="1"/>
          </p:nvPr>
        </p:nvPicPr>
        <p:blipFill>
          <a:blip r:embed="rId3" cstate="print">
            <a:lum bright="10000"/>
          </a:blip>
          <a:srcRect l="2582" t="6890" r="4796" b="6890"/>
          <a:stretch>
            <a:fillRect/>
          </a:stretch>
        </p:blipFill>
        <p:spPr>
          <a:xfrm>
            <a:off x="4572000" y="1484784"/>
            <a:ext cx="4000528" cy="33039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文字版面配置區 6"/>
          <p:cNvSpPr>
            <a:spLocks noGrp="1"/>
          </p:cNvSpPr>
          <p:nvPr>
            <p:ph type="body" sz="half" idx="2"/>
          </p:nvPr>
        </p:nvSpPr>
        <p:spPr>
          <a:xfrm>
            <a:off x="611560" y="1988840"/>
            <a:ext cx="3646758" cy="1856818"/>
          </a:xfrm>
        </p:spPr>
        <p:txBody>
          <a:bodyPr/>
          <a:lstStyle/>
          <a:p>
            <a:r>
              <a:rPr lang="zh-TW" altLang="en-US" sz="20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第一</a:t>
            </a:r>
            <a:r>
              <a:rPr lang="zh-TW" altLang="en-US" sz="2400" b="1" dirty="0">
                <a:latin typeface="標楷體" pitchFamily="65" charset="-120"/>
                <a:ea typeface="標楷體" pitchFamily="65" charset="-120"/>
              </a:rPr>
              <a:t>位</a:t>
            </a:r>
            <a:r>
              <a:rPr lang="zh-TW" altLang="en-US" sz="2400" dirty="0">
                <a:latin typeface="標楷體" pitchFamily="65" charset="-120"/>
                <a:ea typeface="標楷體" pitchFamily="65" charset="-120"/>
              </a:rPr>
              <a:t>採訪的是ㄧ個在蘇澳土生土長的伯伯</a:t>
            </a:r>
            <a:r>
              <a:rPr lang="zh-TW" altLang="en-US" sz="2400" dirty="0" smtClean="0">
                <a:latin typeface="標楷體" pitchFamily="65" charset="-120"/>
                <a:ea typeface="標楷體" pitchFamily="65" charset="-120"/>
              </a:rPr>
              <a:t>，鼓勵</a:t>
            </a:r>
            <a:r>
              <a:rPr lang="zh-TW" altLang="en-US" sz="2400" dirty="0">
                <a:latin typeface="標楷體" pitchFamily="65" charset="-120"/>
                <a:ea typeface="標楷體" pitchFamily="65" charset="-120"/>
              </a:rPr>
              <a:t>我們有空可以多去泡泡冷泉。</a:t>
            </a:r>
          </a:p>
          <a:p>
            <a:endParaRPr lang="zh-TW" altLang="en-US" dirty="0"/>
          </a:p>
        </p:txBody>
      </p:sp>
      <p:sp>
        <p:nvSpPr>
          <p:cNvPr id="9" name="文字方塊 8"/>
          <p:cNvSpPr txBox="1"/>
          <p:nvPr/>
        </p:nvSpPr>
        <p:spPr>
          <a:xfrm>
            <a:off x="5000629" y="5243946"/>
            <a:ext cx="3857652" cy="923330"/>
          </a:xfrm>
          <a:prstGeom prst="rect">
            <a:avLst/>
          </a:prstGeom>
          <a:noFill/>
        </p:spPr>
        <p:txBody>
          <a:bodyPr wrap="square" rtlCol="0">
            <a:spAutoFit/>
          </a:bodyPr>
          <a:lstStyle/>
          <a:p>
            <a:r>
              <a:rPr lang="zh-TW" altLang="en-US" dirty="0" smtClean="0"/>
              <a:t>▶</a:t>
            </a:r>
            <a:r>
              <a:rPr lang="zh-TW" altLang="en-US" dirty="0" smtClean="0">
                <a:latin typeface="標楷體" pitchFamily="65" charset="-120"/>
                <a:ea typeface="標楷體" pitchFamily="65" charset="-120"/>
              </a:rPr>
              <a:t>第一位本來要採訪這位看起來很親切的叔叔，不料慘遭拒絕。我們只好另尋生路！</a:t>
            </a:r>
            <a:endParaRPr lang="zh-TW" altLang="en-US" dirty="0">
              <a:latin typeface="標楷體" pitchFamily="65" charset="-120"/>
              <a:ea typeface="標楷體" pitchFamily="65" charset="-120"/>
            </a:endParaRPr>
          </a:p>
        </p:txBody>
      </p:sp>
      <p:cxnSp>
        <p:nvCxnSpPr>
          <p:cNvPr id="10" name="直線接點 9"/>
          <p:cNvCxnSpPr/>
          <p:nvPr/>
        </p:nvCxnSpPr>
        <p:spPr>
          <a:xfrm>
            <a:off x="6215074" y="42860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215074" y="571480"/>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215074" y="71435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215074" y="857232"/>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9839" y="285728"/>
            <a:ext cx="4480747" cy="935058"/>
          </a:xfrm>
        </p:spPr>
        <p:txBody>
          <a:bodyPr>
            <a:noAutofit/>
          </a:bodyPr>
          <a:lstStyle/>
          <a:p>
            <a:r>
              <a:rPr lang="en-US" sz="3200" dirty="0">
                <a:latin typeface="標楷體" pitchFamily="65" charset="-120"/>
                <a:ea typeface="標楷體" pitchFamily="65" charset="-120"/>
              </a:rPr>
              <a:t>Step 2 </a:t>
            </a:r>
            <a:r>
              <a:rPr lang="en-US" sz="3200" dirty="0" smtClean="0">
                <a:latin typeface="標楷體" pitchFamily="65" charset="-120"/>
                <a:ea typeface="標楷體" pitchFamily="65" charset="-120"/>
              </a:rPr>
              <a:t/>
            </a:r>
            <a:br>
              <a:rPr lang="en-US" sz="3200" dirty="0" smtClean="0">
                <a:latin typeface="標楷體" pitchFamily="65" charset="-120"/>
                <a:ea typeface="標楷體" pitchFamily="65" charset="-120"/>
              </a:rPr>
            </a:br>
            <a:r>
              <a:rPr lang="zh-TW" altLang="en-US" sz="3200" dirty="0" smtClean="0">
                <a:latin typeface="標楷體" pitchFamily="65" charset="-120"/>
                <a:ea typeface="標楷體" pitchFamily="65" charset="-120"/>
              </a:rPr>
              <a:t>到</a:t>
            </a:r>
            <a:r>
              <a:rPr lang="zh-TW" altLang="en-US" sz="3200" dirty="0">
                <a:latin typeface="標楷體" pitchFamily="65" charset="-120"/>
                <a:ea typeface="標楷體" pitchFamily="65" charset="-120"/>
              </a:rPr>
              <a:t>蘇澳冷泉採訪</a:t>
            </a:r>
          </a:p>
        </p:txBody>
      </p:sp>
      <p:pic>
        <p:nvPicPr>
          <p:cNvPr id="5" name="內容版面配置區 4" descr="20170124_170207_0065.jpg"/>
          <p:cNvPicPr>
            <a:picLocks noGrp="1" noChangeAspect="1"/>
          </p:cNvPicPr>
          <p:nvPr>
            <p:ph idx="1"/>
          </p:nvPr>
        </p:nvPicPr>
        <p:blipFill>
          <a:blip r:embed="rId2" cstate="print"/>
          <a:srcRect r="1476"/>
          <a:stretch>
            <a:fillRect/>
          </a:stretch>
        </p:blipFill>
        <p:spPr>
          <a:xfrm>
            <a:off x="4643438" y="3643314"/>
            <a:ext cx="3659888" cy="27132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文字版面配置區 3"/>
          <p:cNvSpPr>
            <a:spLocks noGrp="1"/>
          </p:cNvSpPr>
          <p:nvPr>
            <p:ph type="body" sz="half" idx="2"/>
          </p:nvPr>
        </p:nvSpPr>
        <p:spPr>
          <a:xfrm>
            <a:off x="611560" y="1988841"/>
            <a:ext cx="3744416" cy="2160240"/>
          </a:xfrm>
        </p:spPr>
        <p:txBody>
          <a:bodyPr>
            <a:normAutofit fontScale="92500" lnSpcReduction="10000"/>
          </a:bodyPr>
          <a:lstStyle/>
          <a:p>
            <a:r>
              <a:rPr lang="zh-TW" altLang="en-US" sz="2000" dirty="0" smtClean="0">
                <a:latin typeface="標楷體" pitchFamily="65" charset="-120"/>
                <a:ea typeface="標楷體" pitchFamily="65" charset="-120"/>
              </a:rPr>
              <a:t>    </a:t>
            </a:r>
            <a:r>
              <a:rPr lang="zh-TW" altLang="en-US" sz="3000" b="1" dirty="0" smtClean="0">
                <a:latin typeface="標楷體" pitchFamily="65" charset="-120"/>
                <a:ea typeface="標楷體" pitchFamily="65" charset="-120"/>
              </a:rPr>
              <a:t>第二</a:t>
            </a:r>
            <a:r>
              <a:rPr lang="zh-TW" altLang="en-US" sz="3000" b="1" dirty="0">
                <a:latin typeface="標楷體" pitchFamily="65" charset="-120"/>
                <a:ea typeface="標楷體" pitchFamily="65" charset="-120"/>
              </a:rPr>
              <a:t>位</a:t>
            </a:r>
            <a:r>
              <a:rPr lang="zh-TW" altLang="en-US" sz="3000" dirty="0">
                <a:latin typeface="標楷體" pitchFamily="65" charset="-120"/>
                <a:ea typeface="標楷體" pitchFamily="65" charset="-120"/>
              </a:rPr>
              <a:t>採訪的是蘇澳冷泉內工作的阿姨，他說泡</a:t>
            </a:r>
            <a:r>
              <a:rPr lang="zh-TW" altLang="en-US" sz="3000" dirty="0" smtClean="0">
                <a:latin typeface="標楷體" pitchFamily="65" charset="-120"/>
                <a:ea typeface="標楷體" pitchFamily="65" charset="-120"/>
              </a:rPr>
              <a:t>冷泉可以</a:t>
            </a:r>
            <a:r>
              <a:rPr lang="zh-TW" altLang="en-US" sz="3000" dirty="0">
                <a:latin typeface="標楷體" pitchFamily="65" charset="-120"/>
                <a:ea typeface="標楷體" pitchFamily="65" charset="-120"/>
              </a:rPr>
              <a:t>全身</a:t>
            </a:r>
            <a:r>
              <a:rPr lang="zh-TW" altLang="en-US" sz="3000" dirty="0" smtClean="0">
                <a:latin typeface="標楷體" pitchFamily="65" charset="-120"/>
                <a:ea typeface="標楷體" pitchFamily="65" charset="-120"/>
              </a:rPr>
              <a:t>放鬆，</a:t>
            </a:r>
            <a:r>
              <a:rPr lang="zh-TW" altLang="en-US" sz="3000" dirty="0">
                <a:latin typeface="標楷體" pitchFamily="65" charset="-120"/>
                <a:ea typeface="標楷體" pitchFamily="65" charset="-120"/>
              </a:rPr>
              <a:t>有去角質層的功效，因為其水質為酸性。</a:t>
            </a:r>
          </a:p>
          <a:p>
            <a:endParaRPr lang="zh-TW" altLang="en-US" dirty="0"/>
          </a:p>
        </p:txBody>
      </p:sp>
      <p:pic>
        <p:nvPicPr>
          <p:cNvPr id="6" name="圖片 5" descr="20170124_170207_0048.jpg"/>
          <p:cNvPicPr>
            <a:picLocks noChangeAspect="1"/>
          </p:cNvPicPr>
          <p:nvPr/>
        </p:nvPicPr>
        <p:blipFill>
          <a:blip r:embed="rId3" cstate="print"/>
          <a:stretch>
            <a:fillRect/>
          </a:stretch>
        </p:blipFill>
        <p:spPr>
          <a:xfrm>
            <a:off x="5004048" y="1124744"/>
            <a:ext cx="3071834" cy="2249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6" name="Picture 4" descr="「小雨滴」的圖片搜尋結果"/>
          <p:cNvPicPr>
            <a:picLocks noChangeAspect="1" noChangeArrowheads="1"/>
          </p:cNvPicPr>
          <p:nvPr/>
        </p:nvPicPr>
        <p:blipFill>
          <a:blip r:embed="rId4"/>
          <a:srcRect/>
          <a:stretch>
            <a:fillRect/>
          </a:stretch>
        </p:blipFill>
        <p:spPr bwMode="auto">
          <a:xfrm>
            <a:off x="0" y="4293096"/>
            <a:ext cx="2720299" cy="2375297"/>
          </a:xfrm>
          <a:prstGeom prst="rect">
            <a:avLst/>
          </a:prstGeom>
          <a:noFill/>
        </p:spPr>
      </p:pic>
      <p:cxnSp>
        <p:nvCxnSpPr>
          <p:cNvPr id="7" name="直線接點 6"/>
          <p:cNvCxnSpPr/>
          <p:nvPr/>
        </p:nvCxnSpPr>
        <p:spPr>
          <a:xfrm>
            <a:off x="-396552" y="1412776"/>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044624" y="155679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16461" y="1772816"/>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548680"/>
            <a:ext cx="8341546" cy="1384995"/>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第三</a:t>
            </a:r>
            <a:r>
              <a:rPr lang="zh-TW" altLang="en-US" sz="2800" b="1" dirty="0">
                <a:latin typeface="標楷體" pitchFamily="65" charset="-120"/>
                <a:ea typeface="標楷體" pitchFamily="65" charset="-120"/>
              </a:rPr>
              <a:t>位</a:t>
            </a:r>
            <a:r>
              <a:rPr lang="zh-TW" altLang="en-US" sz="2800" dirty="0">
                <a:latin typeface="標楷體" pitchFamily="65" charset="-120"/>
                <a:ea typeface="標楷體" pitchFamily="65" charset="-120"/>
              </a:rPr>
              <a:t>採訪的是蘇澳冷泉內部解說的阿姨</a:t>
            </a:r>
            <a:r>
              <a:rPr lang="zh-TW" altLang="en-US" sz="2800" dirty="0" smtClean="0">
                <a:latin typeface="標楷體" pitchFamily="65" charset="-120"/>
                <a:ea typeface="標楷體" pitchFamily="65" charset="-120"/>
              </a:rPr>
              <a:t>，她說冷泉主要</a:t>
            </a:r>
            <a:r>
              <a:rPr lang="zh-TW" altLang="en-US" sz="2800" dirty="0">
                <a:latin typeface="標楷體" pitchFamily="65" charset="-120"/>
                <a:ea typeface="標楷體" pitchFamily="65" charset="-120"/>
              </a:rPr>
              <a:t>分佈在蘇澳鎮內，是全台唯一恆溫的碳酸氫鹽水</a:t>
            </a:r>
            <a:r>
              <a:rPr lang="zh-TW" altLang="en-US"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一年四季都是</a:t>
            </a:r>
            <a:r>
              <a:rPr lang="en-US" sz="2800" dirty="0">
                <a:latin typeface="標楷體" pitchFamily="65" charset="-120"/>
                <a:ea typeface="標楷體" pitchFamily="65" charset="-120"/>
              </a:rPr>
              <a:t>22</a:t>
            </a:r>
            <a:r>
              <a:rPr lang="zh-TW" altLang="en-US" sz="2800" dirty="0">
                <a:latin typeface="標楷體" pitchFamily="65" charset="-120"/>
                <a:ea typeface="標楷體" pitchFamily="65" charset="-120"/>
              </a:rPr>
              <a:t>度</a:t>
            </a:r>
            <a:r>
              <a:rPr lang="zh-TW" altLang="en-US" sz="2800" dirty="0" smtClean="0">
                <a:latin typeface="標楷體" pitchFamily="65" charset="-120"/>
                <a:ea typeface="標楷體" pitchFamily="65" charset="-120"/>
              </a:rPr>
              <a:t>。</a:t>
            </a:r>
            <a:endParaRPr lang="zh-TW" altLang="en-US" sz="2800" dirty="0"/>
          </a:p>
        </p:txBody>
      </p:sp>
      <p:sp>
        <p:nvSpPr>
          <p:cNvPr id="9" name="文字方塊 8"/>
          <p:cNvSpPr txBox="1"/>
          <p:nvPr/>
        </p:nvSpPr>
        <p:spPr>
          <a:xfrm>
            <a:off x="958388" y="4917437"/>
            <a:ext cx="3429024" cy="861774"/>
          </a:xfrm>
          <a:prstGeom prst="rect">
            <a:avLst/>
          </a:prstGeom>
          <a:noFill/>
        </p:spPr>
        <p:txBody>
          <a:bodyPr wrap="square" rtlCol="0">
            <a:spAutoFit/>
          </a:bodyPr>
          <a:lstStyle/>
          <a:p>
            <a:r>
              <a:rPr lang="zh-TW" altLang="en-US" dirty="0" smtClean="0"/>
              <a:t>▶</a:t>
            </a:r>
            <a:r>
              <a:rPr lang="zh-TW" altLang="en-US" sz="1600" dirty="0" smtClean="0">
                <a:latin typeface="標楷體" pitchFamily="65" charset="-120"/>
                <a:ea typeface="標楷體" pitchFamily="65" charset="-120"/>
              </a:rPr>
              <a:t>旁邊的甕是冷泉水之會有鐵的味道，是因為二氧化碳，而這是一種正常的現象。</a:t>
            </a:r>
            <a:endParaRPr lang="zh-TW" altLang="en-US" sz="1600" dirty="0"/>
          </a:p>
        </p:txBody>
      </p:sp>
      <p:sp>
        <p:nvSpPr>
          <p:cNvPr id="10" name="文字方塊 9"/>
          <p:cNvSpPr txBox="1"/>
          <p:nvPr/>
        </p:nvSpPr>
        <p:spPr>
          <a:xfrm>
            <a:off x="4214770" y="2286227"/>
            <a:ext cx="4500634" cy="954107"/>
          </a:xfrm>
          <a:prstGeom prst="rect">
            <a:avLst/>
          </a:prstGeom>
          <a:noFill/>
        </p:spPr>
        <p:txBody>
          <a:bodyPr wrap="square" rtlCol="0">
            <a:spAutoFit/>
          </a:bodyPr>
          <a:lstStyle/>
          <a:p>
            <a:r>
              <a:rPr lang="zh-TW" altLang="en-US" sz="2400" dirty="0" smtClean="0"/>
              <a:t>          </a:t>
            </a:r>
            <a:r>
              <a:rPr lang="zh-TW" altLang="en-US" sz="2800" dirty="0" smtClean="0">
                <a:latin typeface="標楷體" pitchFamily="65" charset="-120"/>
                <a:ea typeface="標楷體" pitchFamily="65" charset="-120"/>
              </a:rPr>
              <a:t>泡</a:t>
            </a:r>
            <a:r>
              <a:rPr lang="zh-TW" altLang="en-US" sz="2800" dirty="0">
                <a:latin typeface="標楷體" pitchFamily="65" charset="-120"/>
                <a:ea typeface="標楷體" pitchFamily="65" charset="-120"/>
              </a:rPr>
              <a:t>冷泉時，會感覺人在汽水當中洗澡</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pic>
        <p:nvPicPr>
          <p:cNvPr id="2050" name="Picture 2" descr="C:\Program Files (x86)\Microsoft Office\MEDIA\OFFICE12\Lines\BD14769_.gif"/>
          <p:cNvPicPr>
            <a:picLocks noChangeAspect="1" noChangeArrowheads="1"/>
          </p:cNvPicPr>
          <p:nvPr/>
        </p:nvPicPr>
        <p:blipFill>
          <a:blip r:embed="rId2"/>
          <a:srcRect/>
          <a:stretch>
            <a:fillRect/>
          </a:stretch>
        </p:blipFill>
        <p:spPr bwMode="auto">
          <a:xfrm>
            <a:off x="-1500230" y="6215082"/>
            <a:ext cx="5715000" cy="95250"/>
          </a:xfrm>
          <a:prstGeom prst="rect">
            <a:avLst/>
          </a:prstGeom>
          <a:noFill/>
        </p:spPr>
      </p:pic>
      <p:pic>
        <p:nvPicPr>
          <p:cNvPr id="2051" name="Picture 3" descr="C:\Program Files (x86)\Microsoft Office\MEDIA\OFFICE12\Lines\BD14769_.gif"/>
          <p:cNvPicPr>
            <a:picLocks noChangeAspect="1" noChangeArrowheads="1"/>
          </p:cNvPicPr>
          <p:nvPr/>
        </p:nvPicPr>
        <p:blipFill>
          <a:blip r:embed="rId2"/>
          <a:srcRect/>
          <a:stretch>
            <a:fillRect/>
          </a:stretch>
        </p:blipFill>
        <p:spPr bwMode="auto">
          <a:xfrm>
            <a:off x="-1714544" y="6072206"/>
            <a:ext cx="5715000" cy="95250"/>
          </a:xfrm>
          <a:prstGeom prst="rect">
            <a:avLst/>
          </a:prstGeom>
          <a:noFill/>
        </p:spPr>
      </p:pic>
      <p:pic>
        <p:nvPicPr>
          <p:cNvPr id="2052" name="Picture 4" descr="C:\Program Files (x86)\Microsoft Office\MEDIA\OFFICE12\Lines\BD14769_.gif"/>
          <p:cNvPicPr>
            <a:picLocks noChangeAspect="1" noChangeArrowheads="1"/>
          </p:cNvPicPr>
          <p:nvPr/>
        </p:nvPicPr>
        <p:blipFill>
          <a:blip r:embed="rId2"/>
          <a:srcRect/>
          <a:stretch>
            <a:fillRect/>
          </a:stretch>
        </p:blipFill>
        <p:spPr bwMode="auto">
          <a:xfrm>
            <a:off x="-1928858" y="5929330"/>
            <a:ext cx="5715000" cy="95250"/>
          </a:xfrm>
          <a:prstGeom prst="rect">
            <a:avLst/>
          </a:prstGeom>
          <a:noFill/>
        </p:spPr>
      </p:pic>
      <p:pic>
        <p:nvPicPr>
          <p:cNvPr id="11" name="圖片 10" descr="20170124_170207_0097.jpg"/>
          <p:cNvPicPr>
            <a:picLocks noChangeAspect="1"/>
          </p:cNvPicPr>
          <p:nvPr/>
        </p:nvPicPr>
        <p:blipFill>
          <a:blip r:embed="rId3" cstate="print"/>
          <a:srcRect l="16417"/>
          <a:stretch>
            <a:fillRect/>
          </a:stretch>
        </p:blipFill>
        <p:spPr>
          <a:xfrm>
            <a:off x="1142957" y="2275921"/>
            <a:ext cx="2855496" cy="2561175"/>
          </a:xfrm>
          <a:prstGeom prst="rect">
            <a:avLst/>
          </a:prstGeom>
        </p:spPr>
      </p:pic>
      <p:pic>
        <p:nvPicPr>
          <p:cNvPr id="16" name="圖片 15" descr="20170124_170207_0076.jpg"/>
          <p:cNvPicPr>
            <a:picLocks noChangeAspect="1"/>
          </p:cNvPicPr>
          <p:nvPr/>
        </p:nvPicPr>
        <p:blipFill>
          <a:blip r:embed="rId4" cstate="print"/>
          <a:stretch>
            <a:fillRect/>
          </a:stretch>
        </p:blipFill>
        <p:spPr>
          <a:xfrm>
            <a:off x="4637877" y="3429000"/>
            <a:ext cx="4047781" cy="2881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descr="20170124_170207_0110.jpg"/>
          <p:cNvPicPr>
            <a:picLocks noChangeAspect="1"/>
          </p:cNvPicPr>
          <p:nvPr/>
        </p:nvPicPr>
        <p:blipFill>
          <a:blip r:embed="rId2" cstate="print"/>
          <a:stretch>
            <a:fillRect/>
          </a:stretch>
        </p:blipFill>
        <p:spPr>
          <a:xfrm>
            <a:off x="28600" y="3953196"/>
            <a:ext cx="3427804" cy="2207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文字方塊 9"/>
          <p:cNvSpPr txBox="1"/>
          <p:nvPr/>
        </p:nvSpPr>
        <p:spPr>
          <a:xfrm>
            <a:off x="1187624" y="1344543"/>
            <a:ext cx="6529111" cy="1200329"/>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泡完冷泉全身會滑滑的、保濕度效果非常好。</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    義大利的西西里島也有冷泉，但它的鹽度高、色澤較黑黃，只能做醫療使用</a:t>
            </a:r>
            <a:r>
              <a:rPr lang="zh-TW" altLang="en-US" sz="2400" dirty="0">
                <a:latin typeface="標楷體" pitchFamily="65" charset="-120"/>
                <a:ea typeface="標楷體" pitchFamily="65" charset="-120"/>
              </a:rPr>
              <a:t>。</a:t>
            </a:r>
            <a:endParaRPr lang="zh-TW" altLang="en-US" sz="2400" dirty="0"/>
          </a:p>
        </p:txBody>
      </p:sp>
      <p:pic>
        <p:nvPicPr>
          <p:cNvPr id="12" name="圖片 11" descr="20170124_170207_0102.jpg"/>
          <p:cNvPicPr>
            <a:picLocks noChangeAspect="1"/>
          </p:cNvPicPr>
          <p:nvPr/>
        </p:nvPicPr>
        <p:blipFill>
          <a:blip r:embed="rId3" cstate="print"/>
          <a:srcRect b="855"/>
          <a:stretch>
            <a:fillRect/>
          </a:stretch>
        </p:blipFill>
        <p:spPr>
          <a:xfrm>
            <a:off x="3484592" y="3700632"/>
            <a:ext cx="3571900" cy="2833096"/>
          </a:xfrm>
          <a:prstGeom prst="rect">
            <a:avLst/>
          </a:prstGeom>
        </p:spPr>
      </p:pic>
      <p:pic>
        <p:nvPicPr>
          <p:cNvPr id="13" name="圖片 12" descr="20170124_170207_0078.jpg"/>
          <p:cNvPicPr>
            <a:picLocks noChangeAspect="1"/>
          </p:cNvPicPr>
          <p:nvPr/>
        </p:nvPicPr>
        <p:blipFill>
          <a:blip r:embed="rId4" cstate="print"/>
          <a:stretch>
            <a:fillRect/>
          </a:stretch>
        </p:blipFill>
        <p:spPr>
          <a:xfrm>
            <a:off x="7133453" y="3687092"/>
            <a:ext cx="2143108" cy="2905121"/>
          </a:xfrm>
          <a:prstGeom prst="rect">
            <a:avLst/>
          </a:prstGeom>
        </p:spPr>
      </p:pic>
      <p:pic>
        <p:nvPicPr>
          <p:cNvPr id="15" name="圖片 14" descr="05-1.png"/>
          <p:cNvPicPr>
            <a:picLocks noChangeAspect="1"/>
          </p:cNvPicPr>
          <p:nvPr/>
        </p:nvPicPr>
        <p:blipFill>
          <a:blip r:embed="rId5"/>
          <a:stretch>
            <a:fillRect/>
          </a:stretch>
        </p:blipFill>
        <p:spPr>
          <a:xfrm rot="1464017">
            <a:off x="7431662" y="29851"/>
            <a:ext cx="1981004" cy="647702"/>
          </a:xfrm>
          <a:prstGeom prst="rect">
            <a:avLst/>
          </a:prstGeom>
        </p:spPr>
      </p:pic>
      <p:pic>
        <p:nvPicPr>
          <p:cNvPr id="16" name="圖片 15" descr="03-10.png"/>
          <p:cNvPicPr>
            <a:picLocks noChangeAspect="1"/>
          </p:cNvPicPr>
          <p:nvPr/>
        </p:nvPicPr>
        <p:blipFill>
          <a:blip r:embed="rId6"/>
          <a:stretch>
            <a:fillRect/>
          </a:stretch>
        </p:blipFill>
        <p:spPr>
          <a:xfrm rot="20399729">
            <a:off x="-495298" y="123403"/>
            <a:ext cx="2245872" cy="574777"/>
          </a:xfrm>
          <a:prstGeom prst="rect">
            <a:avLst/>
          </a:prstGeom>
        </p:spPr>
      </p:pic>
      <p:pic>
        <p:nvPicPr>
          <p:cNvPr id="18" name="圖片 17" descr="a200-5.png"/>
          <p:cNvPicPr>
            <a:picLocks noChangeAspect="1"/>
          </p:cNvPicPr>
          <p:nvPr/>
        </p:nvPicPr>
        <p:blipFill>
          <a:blip r:embed="rId7"/>
          <a:stretch>
            <a:fillRect/>
          </a:stretch>
        </p:blipFill>
        <p:spPr>
          <a:xfrm>
            <a:off x="6167446" y="3405188"/>
            <a:ext cx="1905000" cy="619125"/>
          </a:xfrm>
          <a:prstGeom prst="rect">
            <a:avLst/>
          </a:prstGeom>
        </p:spPr>
      </p:pic>
      <p:pic>
        <p:nvPicPr>
          <p:cNvPr id="20" name="圖片 19" descr="a200-3.png"/>
          <p:cNvPicPr>
            <a:picLocks noChangeAspect="1"/>
          </p:cNvPicPr>
          <p:nvPr/>
        </p:nvPicPr>
        <p:blipFill>
          <a:blip r:embed="rId8"/>
          <a:stretch>
            <a:fillRect/>
          </a:stretch>
        </p:blipFill>
        <p:spPr>
          <a:xfrm rot="20936979">
            <a:off x="-428660" y="3405190"/>
            <a:ext cx="1905000" cy="619125"/>
          </a:xfrm>
          <a:prstGeom prst="rect">
            <a:avLst/>
          </a:prstGeom>
        </p:spPr>
      </p:pic>
      <p:pic>
        <p:nvPicPr>
          <p:cNvPr id="14" name="圖片 13" descr="05-1.png"/>
          <p:cNvPicPr>
            <a:picLocks noChangeAspect="1"/>
          </p:cNvPicPr>
          <p:nvPr/>
        </p:nvPicPr>
        <p:blipFill>
          <a:blip r:embed="rId5"/>
          <a:stretch>
            <a:fillRect/>
          </a:stretch>
        </p:blipFill>
        <p:spPr>
          <a:xfrm rot="1183050">
            <a:off x="2318931" y="6077133"/>
            <a:ext cx="1981004" cy="647702"/>
          </a:xfrm>
          <a:prstGeom prst="rect">
            <a:avLst/>
          </a:prstGeom>
        </p:spPr>
      </p:pic>
      <p:pic>
        <p:nvPicPr>
          <p:cNvPr id="19" name="圖片 18" descr="a200-5.png"/>
          <p:cNvPicPr>
            <a:picLocks noChangeAspect="1"/>
          </p:cNvPicPr>
          <p:nvPr/>
        </p:nvPicPr>
        <p:blipFill>
          <a:blip r:embed="rId7"/>
          <a:stretch>
            <a:fillRect/>
          </a:stretch>
        </p:blipFill>
        <p:spPr>
          <a:xfrm rot="237328">
            <a:off x="-506776" y="6014247"/>
            <a:ext cx="1905000" cy="619125"/>
          </a:xfrm>
          <a:prstGeom prst="rect">
            <a:avLst/>
          </a:prstGeom>
        </p:spPr>
      </p:pic>
      <p:pic>
        <p:nvPicPr>
          <p:cNvPr id="17" name="圖片 16" descr="03-10.png"/>
          <p:cNvPicPr>
            <a:picLocks noChangeAspect="1"/>
          </p:cNvPicPr>
          <p:nvPr/>
        </p:nvPicPr>
        <p:blipFill>
          <a:blip r:embed="rId6"/>
          <a:stretch>
            <a:fillRect/>
          </a:stretch>
        </p:blipFill>
        <p:spPr>
          <a:xfrm rot="587444">
            <a:off x="6035106" y="6330814"/>
            <a:ext cx="2042772" cy="522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50614"/>
            <a:ext cx="3852942" cy="1034170"/>
          </a:xfrm>
        </p:spPr>
        <p:txBody>
          <a:bodyPr>
            <a:noAutofit/>
          </a:bodyPr>
          <a:lstStyle/>
          <a:p>
            <a:r>
              <a:rPr lang="en-US" sz="3200" dirty="0">
                <a:latin typeface="標楷體" pitchFamily="65" charset="-120"/>
                <a:ea typeface="標楷體" pitchFamily="65" charset="-120"/>
              </a:rPr>
              <a:t>Step </a:t>
            </a:r>
            <a:r>
              <a:rPr lang="en-US" sz="3200" dirty="0" smtClean="0">
                <a:latin typeface="標楷體" pitchFamily="65" charset="-120"/>
                <a:ea typeface="標楷體" pitchFamily="65" charset="-120"/>
              </a:rPr>
              <a:t>3</a:t>
            </a:r>
            <a:br>
              <a:rPr lang="en-US" sz="3200" dirty="0" smtClean="0">
                <a:latin typeface="標楷體" pitchFamily="65" charset="-120"/>
                <a:ea typeface="標楷體" pitchFamily="65" charset="-120"/>
              </a:rPr>
            </a:br>
            <a:r>
              <a:rPr lang="zh-TW" altLang="en-US" sz="3200" dirty="0" smtClean="0">
                <a:latin typeface="標楷體" pitchFamily="65" charset="-120"/>
                <a:ea typeface="標楷體" pitchFamily="65" charset="-120"/>
              </a:rPr>
              <a:t>到</a:t>
            </a:r>
            <a:r>
              <a:rPr lang="zh-TW" altLang="en-US" sz="3200" dirty="0">
                <a:latin typeface="標楷體" pitchFamily="65" charset="-120"/>
                <a:ea typeface="標楷體" pitchFamily="65" charset="-120"/>
              </a:rPr>
              <a:t>蘇澳國中採訪</a:t>
            </a:r>
          </a:p>
        </p:txBody>
      </p:sp>
      <p:pic>
        <p:nvPicPr>
          <p:cNvPr id="5" name="內容版面配置區 4" descr="20170124_170207_0263.jpg"/>
          <p:cNvPicPr>
            <a:picLocks noGrp="1" noChangeAspect="1"/>
          </p:cNvPicPr>
          <p:nvPr>
            <p:ph idx="1"/>
          </p:nvPr>
        </p:nvPicPr>
        <p:blipFill>
          <a:blip r:embed="rId2" cstate="print"/>
          <a:stretch>
            <a:fillRect/>
          </a:stretch>
        </p:blipFill>
        <p:spPr>
          <a:xfrm>
            <a:off x="5000628" y="3643314"/>
            <a:ext cx="3571900"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字版面配置區 3"/>
          <p:cNvSpPr>
            <a:spLocks noGrp="1"/>
          </p:cNvSpPr>
          <p:nvPr>
            <p:ph type="body" sz="half" idx="2"/>
          </p:nvPr>
        </p:nvSpPr>
        <p:spPr>
          <a:xfrm>
            <a:off x="985565" y="1700808"/>
            <a:ext cx="7042819" cy="1728192"/>
          </a:xfrm>
        </p:spPr>
        <p:txBody>
          <a:bodyPr>
            <a:normAutofit/>
          </a:bodyPr>
          <a:lstStyle/>
          <a:p>
            <a:r>
              <a:rPr lang="zh-TW" altLang="en-US" sz="2000"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第四</a:t>
            </a:r>
            <a:r>
              <a:rPr lang="zh-TW" altLang="en-US" sz="2800" b="1" dirty="0">
                <a:latin typeface="標楷體" pitchFamily="65" charset="-120"/>
                <a:ea typeface="標楷體" pitchFamily="65" charset="-120"/>
              </a:rPr>
              <a:t>位</a:t>
            </a:r>
            <a:r>
              <a:rPr lang="zh-TW" altLang="en-US" sz="2800" dirty="0">
                <a:latin typeface="標楷體" pitchFamily="65" charset="-120"/>
                <a:ea typeface="標楷體" pitchFamily="65" charset="-120"/>
              </a:rPr>
              <a:t>採訪的是蘇澳國中的社會科老師，他說冷泉水質偏</a:t>
            </a:r>
            <a:r>
              <a:rPr lang="zh-TW" altLang="en-US" sz="2800" dirty="0" smtClean="0">
                <a:latin typeface="標楷體" pitchFamily="65" charset="-120"/>
                <a:ea typeface="標楷體" pitchFamily="65" charset="-120"/>
              </a:rPr>
              <a:t>酸性，</a:t>
            </a:r>
            <a:r>
              <a:rPr lang="zh-TW" altLang="en-US" sz="2800" dirty="0">
                <a:latin typeface="標楷體" pitchFamily="65" charset="-120"/>
                <a:ea typeface="標楷體" pitchFamily="65" charset="-120"/>
              </a:rPr>
              <a:t>因此如果常泡冷泉的話，對人體的免疫系統是有很大的幫助。</a:t>
            </a:r>
          </a:p>
        </p:txBody>
      </p:sp>
      <p:sp>
        <p:nvSpPr>
          <p:cNvPr id="6" name="文字方塊 5"/>
          <p:cNvSpPr txBox="1"/>
          <p:nvPr/>
        </p:nvSpPr>
        <p:spPr>
          <a:xfrm>
            <a:off x="785786" y="4077072"/>
            <a:ext cx="3857652" cy="243143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在</a:t>
            </a:r>
            <a:r>
              <a:rPr lang="zh-TW" altLang="en-US" sz="2800" dirty="0">
                <a:latin typeface="標楷體" pitchFamily="65" charset="-120"/>
                <a:ea typeface="標楷體" pitchFamily="65" charset="-120"/>
              </a:rPr>
              <a:t>夏天時，蘇澳鎮公所會舉辦冷泉嘉年華，類似潑水節和踩街，</a:t>
            </a:r>
            <a:r>
              <a:rPr lang="zh-TW" altLang="en-US" sz="2800" dirty="0" smtClean="0">
                <a:latin typeface="標楷體" pitchFamily="65" charset="-120"/>
                <a:ea typeface="標楷體" pitchFamily="65" charset="-120"/>
              </a:rPr>
              <a:t>規模不算大。</a:t>
            </a:r>
            <a:endParaRPr lang="en-US" altLang="zh-TW" sz="28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endParaRPr lang="zh-TW" altLang="en-US" sz="2000" dirty="0"/>
          </a:p>
        </p:txBody>
      </p:sp>
      <p:cxnSp>
        <p:nvCxnSpPr>
          <p:cNvPr id="7" name="直線接點 6"/>
          <p:cNvCxnSpPr/>
          <p:nvPr/>
        </p:nvCxnSpPr>
        <p:spPr>
          <a:xfrm>
            <a:off x="6215074" y="428604"/>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215074" y="642918"/>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215074" y="857232"/>
            <a:ext cx="29289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215074" y="1071546"/>
            <a:ext cx="29289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1448</Words>
  <Application>Microsoft Office PowerPoint</Application>
  <PresentationFormat>如螢幕大小 (4:3)</PresentationFormat>
  <Paragraphs>96</Paragraphs>
  <Slides>27</Slides>
  <Notes>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Office 佈景主題</vt:lpstr>
      <vt:lpstr>2017蘭園行動人文考察 ──蘇澳冷泉 </vt:lpstr>
      <vt:lpstr>考察動機</vt:lpstr>
      <vt:lpstr>實際完成之任務</vt:lpstr>
      <vt:lpstr>尋找冷泉</vt:lpstr>
      <vt:lpstr>Step 1 到蘇澳冷泉旁邊的市場開始做採訪 </vt:lpstr>
      <vt:lpstr>Step 2  到蘇澳冷泉採訪</vt:lpstr>
      <vt:lpstr>PowerPoint 簡報</vt:lpstr>
      <vt:lpstr>PowerPoint 簡報</vt:lpstr>
      <vt:lpstr>Step 3 到蘇澳國中採訪</vt:lpstr>
      <vt:lpstr>PowerPoint 簡報</vt:lpstr>
      <vt:lpstr>採訪過程</vt:lpstr>
      <vt:lpstr>訪談紀錄</vt:lpstr>
      <vt:lpstr>PowerPoint 簡報</vt:lpstr>
      <vt:lpstr>PowerPoint 簡報</vt:lpstr>
      <vt:lpstr>PowerPoint 簡報</vt:lpstr>
      <vt:lpstr>冷泉的成因</vt:lpstr>
      <vt:lpstr>冷泉的成因</vt:lpstr>
      <vt:lpstr>冷泉的成因</vt:lpstr>
      <vt:lpstr>宜蘭縣地下水深度圖</vt:lpstr>
      <vt:lpstr>由於過去冷泉之設計，未依冷泉自然湧出之特性設計，阻塞冷泉水自然湧出，失去冷泉原有風貌，造成水泉慢慢枯竭之象。 </vt:lpstr>
      <vt:lpstr>1021水災</vt:lpstr>
      <vt:lpstr>目前解決方法</vt:lpstr>
      <vt:lpstr>PowerPoint 簡報</vt:lpstr>
      <vt:lpstr>PowerPoint 簡報</vt:lpstr>
      <vt:lpstr>後續發展</vt:lpstr>
      <vt:lpstr>心得</vt:lpstr>
      <vt:lpstr>報告結束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2017蘭園行動人文考察 ──蘇澳冷泉</dc:title>
  <dc:creator>WHG</dc:creator>
  <cp:lastModifiedBy>Administrator</cp:lastModifiedBy>
  <cp:revision>30</cp:revision>
  <dcterms:created xsi:type="dcterms:W3CDTF">2017-02-07T09:16:08Z</dcterms:created>
  <dcterms:modified xsi:type="dcterms:W3CDTF">2017-05-31T01:34:53Z</dcterms:modified>
</cp:coreProperties>
</file>