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3" r:id="rId9"/>
    <p:sldId id="262" r:id="rId10"/>
    <p:sldId id="270" r:id="rId11"/>
    <p:sldId id="269" r:id="rId12"/>
    <p:sldId id="273" r:id="rId13"/>
    <p:sldId id="274" r:id="rId14"/>
    <p:sldId id="264" r:id="rId15"/>
    <p:sldId id="265" r:id="rId16"/>
    <p:sldId id="266" r:id="rId17"/>
    <p:sldId id="267" r:id="rId18"/>
    <p:sldId id="268" r:id="rId19"/>
    <p:sldId id="278" r:id="rId20"/>
    <p:sldId id="279" r:id="rId21"/>
    <p:sldId id="280" r:id="rId22"/>
    <p:sldId id="281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E749A49-0077-40B1-8B45-AF5F223F812C}">
          <p14:sldIdLst>
            <p14:sldId id="256"/>
            <p14:sldId id="257"/>
            <p14:sldId id="258"/>
            <p14:sldId id="259"/>
            <p14:sldId id="282"/>
            <p14:sldId id="260"/>
            <p14:sldId id="261"/>
            <p14:sldId id="263"/>
            <p14:sldId id="262"/>
            <p14:sldId id="270"/>
            <p14:sldId id="269"/>
            <p14:sldId id="273"/>
            <p14:sldId id="274"/>
            <p14:sldId id="264"/>
            <p14:sldId id="265"/>
            <p14:sldId id="266"/>
            <p14:sldId id="267"/>
            <p14:sldId id="268"/>
            <p14:sldId id="278"/>
            <p14:sldId id="279"/>
            <p14:sldId id="280"/>
            <p14:sldId id="281"/>
            <p14:sldId id="275"/>
          </p14:sldIdLst>
        </p14:section>
        <p14:section name="未命名的章節" id="{796838E1-9D79-4B03-B111-83594DB22FC8}">
          <p14:sldIdLst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0" autoAdjust="0"/>
  </p:normalViewPr>
  <p:slideViewPr>
    <p:cSldViewPr>
      <p:cViewPr varScale="1">
        <p:scale>
          <a:sx n="82" d="100"/>
          <a:sy n="82" d="100"/>
        </p:scale>
        <p:origin x="-2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10D3E-28E5-4A74-B20B-2ED9E9E94A5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922BB-5653-4230-8627-6CFCC4AF62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9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50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41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82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43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650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533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89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37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44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42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02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E5D9F-DCD8-4C13-8BA9-5DB1CDAAC4EB}" type="datetimeFigureOut">
              <a:rPr lang="zh-TW" altLang="en-US" smtClean="0"/>
              <a:pPr/>
              <a:t>2015/11/11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4E422-ABB7-4520-ADB3-CF1FDEBA4C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1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宜蘭昭應宮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31640" y="4077072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組員：</a:t>
            </a:r>
            <a:r>
              <a:rPr lang="en-US" altLang="zh-TW" dirty="0" smtClean="0">
                <a:solidFill>
                  <a:schemeClr val="tx1"/>
                </a:solidFill>
              </a:rPr>
              <a:t>202</a:t>
            </a:r>
            <a:r>
              <a:rPr lang="zh-TW" altLang="en-US" dirty="0" smtClean="0">
                <a:solidFill>
                  <a:schemeClr val="tx1"/>
                </a:solidFill>
              </a:rPr>
              <a:t>賴麗珍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206</a:t>
            </a:r>
            <a:r>
              <a:rPr lang="zh-TW" altLang="en-US" dirty="0" smtClean="0">
                <a:solidFill>
                  <a:schemeClr val="tx1"/>
                </a:solidFill>
              </a:rPr>
              <a:t>李若瑄、許捷茹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en-US" altLang="zh-TW" dirty="0" smtClean="0">
                <a:solidFill>
                  <a:schemeClr val="tx1"/>
                </a:solidFill>
              </a:rPr>
              <a:t>207</a:t>
            </a:r>
            <a:r>
              <a:rPr lang="zh-TW" altLang="en-US" dirty="0" smtClean="0">
                <a:solidFill>
                  <a:schemeClr val="tx1"/>
                </a:solidFill>
              </a:rPr>
              <a:t>江亭儀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指導老師：</a:t>
            </a:r>
            <a:r>
              <a:rPr lang="zh-TW" altLang="en-US" dirty="0" smtClean="0">
                <a:solidFill>
                  <a:schemeClr val="tx1"/>
                </a:solidFill>
              </a:rPr>
              <a:t>汪栢年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 descr="wm_13009701325113156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</a14:imgLayer>
                </a14:imgProps>
              </a:ext>
            </a:extLst>
          </a:blip>
          <a:srcRect l="6777" t="9993" r="7818" b="4796"/>
          <a:stretch/>
        </p:blipFill>
        <p:spPr>
          <a:xfrm>
            <a:off x="-20528" y="4751499"/>
            <a:ext cx="1772530" cy="21242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495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建築特色 ─ 牆壁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813995" cy="481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22104"/>
            <a:ext cx="3347864" cy="33478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83568" y="661338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之前</a:t>
            </a:r>
          </a:p>
        </p:txBody>
      </p:sp>
      <p:sp>
        <p:nvSpPr>
          <p:cNvPr id="7" name="矩形 6"/>
          <p:cNvSpPr/>
          <p:nvPr/>
        </p:nvSpPr>
        <p:spPr>
          <a:xfrm>
            <a:off x="6516216" y="2348880"/>
            <a:ext cx="934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之後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3233878"/>
            <a:ext cx="3612844" cy="36128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5205" y="3329206"/>
            <a:ext cx="3565710" cy="34918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神明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52" y="1268760"/>
            <a:ext cx="4824536" cy="4824536"/>
          </a:xfrm>
        </p:spPr>
      </p:pic>
      <p:sp>
        <p:nvSpPr>
          <p:cNvPr id="11" name="矩形 10"/>
          <p:cNvSpPr/>
          <p:nvPr/>
        </p:nvSpPr>
        <p:spPr>
          <a:xfrm>
            <a:off x="2267744" y="764704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媽祖</a:t>
            </a:r>
            <a:endParaRPr lang="zh-TW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827584" y="2204864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順風耳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956376" y="2223038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千里眼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21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民間故事 ─ 媽祖抱炸彈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3735858" cy="4981144"/>
          </a:xfrm>
        </p:spPr>
      </p:pic>
      <p:sp>
        <p:nvSpPr>
          <p:cNvPr id="5" name="矩形 4"/>
          <p:cNvSpPr/>
          <p:nvPr/>
        </p:nvSpPr>
        <p:spPr>
          <a:xfrm>
            <a:off x="6228184" y="630932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模擬圖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95536" y="2420888"/>
            <a:ext cx="40341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二戰時，台灣是日本殖民國，盟軍轟炸台灣，其中一枚炸彈降落在昭應宮。</a:t>
            </a:r>
            <a:endParaRPr lang="en-US" altLang="zh-TW" sz="2400" dirty="0" smtClean="0"/>
          </a:p>
          <a:p>
            <a:r>
              <a:rPr lang="zh-TW" altLang="en-US" sz="2400" dirty="0" smtClean="0"/>
              <a:t>據說當時居民看見</a:t>
            </a:r>
            <a:r>
              <a:rPr lang="zh-TW" altLang="en-US" sz="2400" dirty="0"/>
              <a:t>媽祖顯靈，抱住了炸彈，使當時後殿建築只有被壓毀，炸彈沒有炸</a:t>
            </a:r>
            <a:r>
              <a:rPr lang="zh-TW" altLang="en-US" sz="2400" dirty="0" smtClean="0"/>
              <a:t>開。</a:t>
            </a:r>
            <a:endParaRPr lang="en-US" altLang="zh-TW" sz="2400" dirty="0" smtClean="0"/>
          </a:p>
          <a:p>
            <a:r>
              <a:rPr lang="zh-TW" altLang="en-US" sz="2400" dirty="0" smtClean="0"/>
              <a:t>所以昭</a:t>
            </a:r>
            <a:r>
              <a:rPr lang="zh-TW" altLang="en-US" sz="2400" dirty="0"/>
              <a:t>應宮其餘宮殿沒有受炸彈</a:t>
            </a:r>
            <a:r>
              <a:rPr lang="zh-TW" altLang="en-US" sz="2400" dirty="0" smtClean="0"/>
              <a:t>波及，得以倖免。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20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開蘭名宦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309422" y="2348880"/>
            <a:ext cx="1909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/>
              <a:t>楊廷理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中間</a:t>
            </a:r>
            <a:r>
              <a:rPr lang="en-US" altLang="zh-TW" sz="2400" dirty="0" smtClean="0"/>
              <a:t>)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84451" y="3068960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翟</a:t>
            </a:r>
            <a:r>
              <a:rPr lang="zh-TW" altLang="en-US" sz="2400" dirty="0" smtClean="0"/>
              <a:t>淦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右邊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98388" y="3733874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陳</a:t>
            </a:r>
            <a:r>
              <a:rPr lang="zh-TW" altLang="en-US" sz="2400" dirty="0" smtClean="0"/>
              <a:t>蒸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左邊</a:t>
            </a:r>
            <a:r>
              <a:rPr lang="en-US" altLang="zh-TW" sz="2400" dirty="0" smtClean="0"/>
              <a:t>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989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104456" cy="1162050"/>
          </a:xfrm>
        </p:spPr>
        <p:txBody>
          <a:bodyPr>
            <a:normAutofit fontScale="90000"/>
          </a:bodyPr>
          <a:lstStyle/>
          <a:p>
            <a:r>
              <a:rPr lang="zh-TW" altLang="en-US" sz="4400" b="0" dirty="0" smtClean="0"/>
              <a:t>      </a:t>
            </a:r>
            <a:r>
              <a:rPr lang="zh-TW" altLang="en-US" sz="4900" b="0" dirty="0" smtClean="0"/>
              <a:t>古物  ─   匾額</a:t>
            </a:r>
            <a:endParaRPr lang="zh-TW" altLang="en-US" sz="4900" b="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56792"/>
            <a:ext cx="4522124" cy="4522124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67544" y="2996952"/>
            <a:ext cx="3152329" cy="206590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道光皇帝</a:t>
            </a:r>
            <a:endParaRPr lang="en-US" altLang="zh-TW" sz="3200" dirty="0" smtClean="0"/>
          </a:p>
          <a:p>
            <a:r>
              <a:rPr lang="zh-TW" altLang="en-US" sz="2400" dirty="0"/>
              <a:t>御賜</a:t>
            </a:r>
          </a:p>
        </p:txBody>
      </p:sp>
    </p:spTree>
    <p:extLst>
      <p:ext uri="{BB962C8B-B14F-4D97-AF65-F5344CB8AC3E}">
        <p14:creationId xmlns:p14="http://schemas.microsoft.com/office/powerpoint/2010/main" val="9690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3384376" cy="1162050"/>
          </a:xfrm>
        </p:spPr>
        <p:txBody>
          <a:bodyPr>
            <a:noAutofit/>
          </a:bodyPr>
          <a:lstStyle/>
          <a:p>
            <a:r>
              <a:rPr lang="zh-TW" altLang="en-US" sz="4400" b="0" dirty="0" smtClean="0"/>
              <a:t>古物  ─   匾額</a:t>
            </a:r>
            <a:endParaRPr lang="zh-TW" altLang="en-US" sz="4400" b="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67544" y="2996952"/>
            <a:ext cx="3152329" cy="206590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咸豐</a:t>
            </a:r>
            <a:r>
              <a:rPr lang="zh-TW" altLang="en-US" sz="3200" dirty="0" smtClean="0"/>
              <a:t>皇帝</a:t>
            </a:r>
            <a:endParaRPr lang="en-US" altLang="zh-TW" sz="3200" dirty="0" smtClean="0"/>
          </a:p>
          <a:p>
            <a:r>
              <a:rPr lang="zh-TW" altLang="en-US" sz="2400" dirty="0"/>
              <a:t>御賜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4381326" cy="4381326"/>
          </a:xfrm>
        </p:spPr>
      </p:pic>
    </p:spTree>
    <p:extLst>
      <p:ext uri="{BB962C8B-B14F-4D97-AF65-F5344CB8AC3E}">
        <p14:creationId xmlns:p14="http://schemas.microsoft.com/office/powerpoint/2010/main" val="5207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3240360" cy="1162050"/>
          </a:xfrm>
        </p:spPr>
        <p:txBody>
          <a:bodyPr>
            <a:noAutofit/>
          </a:bodyPr>
          <a:lstStyle/>
          <a:p>
            <a:r>
              <a:rPr lang="zh-TW" altLang="en-US" sz="4400" b="0" dirty="0" smtClean="0"/>
              <a:t>古物  ─  匾額</a:t>
            </a:r>
            <a:endParaRPr lang="zh-TW" altLang="en-US" sz="4400" b="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67544" y="2996952"/>
            <a:ext cx="3152329" cy="206590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通判：丁承禧</a:t>
            </a:r>
            <a:endParaRPr lang="en-US" altLang="zh-TW" sz="3200" dirty="0" smtClean="0"/>
          </a:p>
          <a:p>
            <a:r>
              <a:rPr lang="zh-TW" altLang="en-US" sz="2400" dirty="0" smtClean="0"/>
              <a:t>賜予</a:t>
            </a:r>
            <a:endParaRPr lang="zh-TW" altLang="en-US" sz="24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4381326" cy="4381326"/>
          </a:xfrm>
        </p:spPr>
      </p:pic>
    </p:spTree>
    <p:extLst>
      <p:ext uri="{BB962C8B-B14F-4D97-AF65-F5344CB8AC3E}">
        <p14:creationId xmlns:p14="http://schemas.microsoft.com/office/powerpoint/2010/main" val="40019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3240360" cy="1162050"/>
          </a:xfrm>
        </p:spPr>
        <p:txBody>
          <a:bodyPr>
            <a:noAutofit/>
          </a:bodyPr>
          <a:lstStyle/>
          <a:p>
            <a:r>
              <a:rPr lang="zh-TW" altLang="en-US" sz="4400" b="0" dirty="0" smtClean="0"/>
              <a:t>古物  ─  古鐘</a:t>
            </a:r>
            <a:endParaRPr lang="zh-TW" altLang="en-US" sz="4400" b="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683568" y="3068960"/>
            <a:ext cx="3152329" cy="206590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咸豐</a:t>
            </a:r>
            <a:r>
              <a:rPr lang="en-US" altLang="zh-TW" sz="3200" dirty="0"/>
              <a:t>9</a:t>
            </a:r>
            <a:r>
              <a:rPr lang="zh-TW" altLang="en-US" sz="3200" dirty="0"/>
              <a:t>年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475252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6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4248472" cy="1162050"/>
          </a:xfrm>
        </p:spPr>
        <p:txBody>
          <a:bodyPr>
            <a:noAutofit/>
          </a:bodyPr>
          <a:lstStyle/>
          <a:p>
            <a:r>
              <a:rPr lang="zh-TW" altLang="en-US" sz="4400" b="0" dirty="0" smtClean="0"/>
              <a:t>古物  ─  古香爐</a:t>
            </a:r>
            <a:endParaRPr lang="zh-TW" altLang="en-US" sz="4400" b="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>
          <a:xfrm>
            <a:off x="467544" y="3140968"/>
            <a:ext cx="3152329" cy="2065907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1810</a:t>
            </a:r>
            <a:r>
              <a:rPr lang="zh-TW" altLang="en-US" sz="3200" dirty="0" smtClean="0"/>
              <a:t>年楊廷理</a:t>
            </a:r>
            <a:endParaRPr lang="en-US" altLang="zh-TW" sz="3200" dirty="0" smtClean="0"/>
          </a:p>
          <a:p>
            <a:r>
              <a:rPr lang="zh-TW" altLang="en-US" sz="3200" dirty="0"/>
              <a:t> </a:t>
            </a:r>
            <a:r>
              <a:rPr lang="zh-TW" altLang="en-US" sz="3200" dirty="0" smtClean="0"/>
              <a:t>                  敬贈</a:t>
            </a:r>
            <a:endParaRPr lang="zh-TW" altLang="en-US" sz="32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12776"/>
            <a:ext cx="4751710" cy="475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05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賴麗珍：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1800" dirty="0" smtClean="0"/>
              <a:t>面對古蹟，我總是受不了誘惑得想要一再探究，再加上是台灣傳統民俗，所以更是讓我感到雀躍，我很開心能夠做這次的活動。身為宜蘭人怎能不了解宜蘭著名的國家級古蹟呢？剛開始看到</a:t>
            </a:r>
            <a:r>
              <a:rPr lang="zh-TW" altLang="en-US" sz="1800" dirty="0"/>
              <a:t>時</a:t>
            </a:r>
            <a:r>
              <a:rPr lang="zh-TW" altLang="en-US" sz="1800" dirty="0" smtClean="0"/>
              <a:t>，只是覺得很普通，可在經過訪問後，便了解到廟裡的一磚一瓦都是珍寶，牆上掛的匾額和大門的門神圖畫等等都是受到精心的維護。它曾經受到轟炸，卻毫髮無傷，在聽到這個神奇的民間故事後，我忍不住的問細節。每一次的問與答後，我又再次得深入了解這間廟，也為它的存留感到慶幸，感謝他被保存下來，做為歷史的見證者。對了，還有他的木雕花欄真的超級精細，非常的美麗，一看再看，完全看不膩，只能讚嘆工匠的細心和巧思。</a:t>
            </a:r>
            <a:endParaRPr lang="en-US" altLang="zh-TW" sz="1800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 descr="205x155_13009701211589688385.jpg"/>
          <p:cNvPicPr>
            <a:picLocks noChangeAspect="1"/>
          </p:cNvPicPr>
          <p:nvPr/>
        </p:nvPicPr>
        <p:blipFill rotWithShape="1">
          <a:blip r:embed="rId2" cstate="print"/>
          <a:srcRect l="15935" r="15486"/>
          <a:stretch/>
        </p:blipFill>
        <p:spPr>
          <a:xfrm>
            <a:off x="7308304" y="4540458"/>
            <a:ext cx="1835696" cy="23175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613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目錄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1760" y="1484784"/>
            <a:ext cx="4032448" cy="4525963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動機</a:t>
            </a:r>
            <a:endParaRPr lang="en-US" altLang="zh-TW" dirty="0" smtClean="0"/>
          </a:p>
          <a:p>
            <a:r>
              <a:rPr lang="zh-TW" altLang="en-US" dirty="0" smtClean="0"/>
              <a:t>歷史</a:t>
            </a:r>
            <a:endParaRPr lang="en-US" altLang="zh-TW" dirty="0" smtClean="0"/>
          </a:p>
          <a:p>
            <a:r>
              <a:rPr lang="zh-TW" altLang="en-US" dirty="0" smtClean="0"/>
              <a:t>空間溝造</a:t>
            </a:r>
            <a:endParaRPr lang="en-US" altLang="zh-TW" dirty="0" smtClean="0"/>
          </a:p>
          <a:p>
            <a:r>
              <a:rPr lang="zh-TW" altLang="en-US" dirty="0" smtClean="0"/>
              <a:t>建築特色</a:t>
            </a:r>
            <a:endParaRPr lang="en-US" altLang="zh-TW" dirty="0" smtClean="0"/>
          </a:p>
          <a:p>
            <a:r>
              <a:rPr lang="zh-TW" altLang="en-US" dirty="0" smtClean="0"/>
              <a:t>神明</a:t>
            </a:r>
            <a:endParaRPr lang="en-US" altLang="zh-TW" dirty="0" smtClean="0"/>
          </a:p>
          <a:p>
            <a:r>
              <a:rPr lang="zh-TW" altLang="en-US" dirty="0" smtClean="0"/>
              <a:t>古物</a:t>
            </a:r>
            <a:endParaRPr lang="en-US" altLang="zh-TW" dirty="0" smtClean="0"/>
          </a:p>
          <a:p>
            <a:r>
              <a:rPr lang="zh-TW" altLang="en-US" dirty="0" smtClean="0"/>
              <a:t>心得</a:t>
            </a:r>
            <a:endParaRPr lang="en-US" altLang="zh-TW" dirty="0" smtClean="0"/>
          </a:p>
          <a:p>
            <a:r>
              <a:rPr lang="zh-TW" altLang="en-US" dirty="0" smtClean="0"/>
              <a:t>過程紀錄</a:t>
            </a: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4" name="圖片 3" descr="wm_13009701171335868580.jpg"/>
          <p:cNvPicPr>
            <a:picLocks noChangeAspect="1"/>
          </p:cNvPicPr>
          <p:nvPr/>
        </p:nvPicPr>
        <p:blipFill rotWithShape="1">
          <a:blip r:embed="rId2" cstate="print"/>
          <a:srcRect l="11523" t="5478" r="5784" b="4232"/>
          <a:stretch/>
        </p:blipFill>
        <p:spPr>
          <a:xfrm>
            <a:off x="0" y="4607170"/>
            <a:ext cx="1716258" cy="22508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李若瑄：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1800" dirty="0" smtClean="0"/>
              <a:t>在知道這個活動時，就已經很興奮，再加上其實曾經有過想要造訪宜蘭縣所有古蹟的想法，所以就選了一間清朝就存在的古蹟當作第一個實踐的目標。我們騎腳踏車去，其實路程不算長，一下就到了，進去後，我們先逛一圈，然後一起訪問總幹事，我們問了很多，也逐漸了解這個古蹟的歷史，還有他的一些小故事。訪問完後，又去看了一次這間廟的石柱和木雕。我覺得木雕真的很細緻，而且很佩服工匠，那手是要多麼輕巧，才能把木頭雕得如此的栩栩如生，同時我也很慶幸昭應宮能夠被完好如初的保存下來，真是太好了！總而言之，我很高興有人文考察這個活動，再一次地去與故鄉的人、事、物去深入交流，可能一輩子僅有這麼的一次機會。</a:t>
            </a:r>
            <a:endParaRPr lang="zh-TW" altLang="en-US" sz="1800" dirty="0"/>
          </a:p>
        </p:txBody>
      </p:sp>
      <p:pic>
        <p:nvPicPr>
          <p:cNvPr id="4" name="圖片 3" descr="205x155_13009701371765007041.jpg"/>
          <p:cNvPicPr>
            <a:picLocks noChangeAspect="1"/>
          </p:cNvPicPr>
          <p:nvPr/>
        </p:nvPicPr>
        <p:blipFill rotWithShape="1">
          <a:blip r:embed="rId2" cstate="print"/>
          <a:srcRect l="16874" t="4223" r="20471"/>
          <a:stretch/>
        </p:blipFill>
        <p:spPr>
          <a:xfrm>
            <a:off x="7380312" y="4602832"/>
            <a:ext cx="1633551" cy="22578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0715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許捷茹：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1800" dirty="0" smtClean="0"/>
              <a:t>第一次參加人文行動考察這個活動，讓我感到有些興奮，也有些茫然</a:t>
            </a:r>
            <a:r>
              <a:rPr lang="en-US" altLang="zh-TW" sz="1800" dirty="0" smtClean="0"/>
              <a:t>(</a:t>
            </a:r>
            <a:r>
              <a:rPr lang="zh-TW" altLang="en-US" sz="1800" dirty="0" smtClean="0"/>
              <a:t>因為不知道該做哪些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。於是在組員的小小討論之下，很快地有了結論</a:t>
            </a:r>
            <a:r>
              <a:rPr lang="en-US" altLang="zh-TW" sz="1800" dirty="0" smtClean="0"/>
              <a:t>!</a:t>
            </a:r>
            <a:r>
              <a:rPr lang="zh-TW" altLang="en-US" sz="1800" dirty="0" smtClean="0"/>
              <a:t>對於出生在宜蘭的我來說，宜蘭的昭應宮媽祖廟，最深刻的印象居然只有廟前有名的烤魷魚攤</a:t>
            </a:r>
            <a:r>
              <a:rPr lang="en-US" altLang="zh-TW" sz="1800" dirty="0" smtClean="0"/>
              <a:t>!(</a:t>
            </a:r>
            <a:r>
              <a:rPr lang="zh-TW" altLang="en-US" sz="1800" dirty="0" smtClean="0"/>
              <a:t>真是糟糕</a:t>
            </a:r>
            <a:r>
              <a:rPr lang="en-US" altLang="zh-TW" sz="1800" dirty="0" smtClean="0"/>
              <a:t>)</a:t>
            </a:r>
            <a:r>
              <a:rPr lang="zh-TW" altLang="en-US" sz="1800" dirty="0" smtClean="0"/>
              <a:t>有一部分的我為了一刷恥辱，另一部分則是希望能更了解從小住到大的家鄉，我與組員們參考了老師的建議，一起往昭應宮邁進。</a:t>
            </a:r>
            <a:endParaRPr lang="en-US" altLang="zh-TW" sz="1800" dirty="0" smtClean="0"/>
          </a:p>
          <a:p>
            <a:pPr marL="0" indent="0">
              <a:buNone/>
            </a:pPr>
            <a:r>
              <a:rPr lang="zh-TW" altLang="en-US" sz="1800" dirty="0" smtClean="0"/>
              <a:t>在訪問時，我們逛完了一整間廟宇，看到了那些細緻華麗的雕刻建築，聽總幹事說道，廟裡的建材是從大陸運過來的，雕刻師是如何神奇地將一整塊木材，</a:t>
            </a:r>
            <a:r>
              <a:rPr lang="zh-TW" altLang="en-US" sz="1800" dirty="0"/>
              <a:t>雕成</a:t>
            </a:r>
            <a:r>
              <a:rPr lang="zh-TW" altLang="en-US" sz="1800" dirty="0" smtClean="0"/>
              <a:t>如此壯觀的建築，從中可以觀察到雕刻師的用心。還有許許多多關於媽祖顯靈的 傳說，讓住在此地的人們可以平安豐饒的生活。很高興參加了這一個活動</a:t>
            </a:r>
            <a:r>
              <a:rPr lang="en-US" altLang="zh-TW" sz="1800" dirty="0" smtClean="0"/>
              <a:t>!</a:t>
            </a:r>
            <a:r>
              <a:rPr lang="zh-TW" altLang="en-US" sz="1800" dirty="0" smtClean="0"/>
              <a:t>讓我更了解信仰與人們的生活與歷史。</a:t>
            </a:r>
            <a:endParaRPr lang="zh-TW" altLang="en-US" sz="1800" dirty="0"/>
          </a:p>
        </p:txBody>
      </p:sp>
      <p:pic>
        <p:nvPicPr>
          <p:cNvPr id="5" name="圖片 4" descr="205x155_130097014092703932.jpg"/>
          <p:cNvPicPr>
            <a:picLocks noChangeAspect="1"/>
          </p:cNvPicPr>
          <p:nvPr/>
        </p:nvPicPr>
        <p:blipFill rotWithShape="1">
          <a:blip r:embed="rId2" cstate="print"/>
          <a:srcRect l="17757" r="18488" b="4634"/>
          <a:stretch/>
        </p:blipFill>
        <p:spPr>
          <a:xfrm>
            <a:off x="7329268" y="4581128"/>
            <a:ext cx="1814732" cy="21713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571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江亭儀：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1800" dirty="0" smtClean="0"/>
              <a:t>朝應宮自清嘉慶十三年（</a:t>
            </a:r>
            <a:r>
              <a:rPr lang="en-US" altLang="zh-TW" sz="1800" dirty="0" smtClean="0"/>
              <a:t>1808</a:t>
            </a:r>
            <a:r>
              <a:rPr lang="zh-TW" altLang="en-US" sz="1800" dirty="0" smtClean="0"/>
              <a:t>年）建廟後，至今已將近有</a:t>
            </a:r>
            <a:r>
              <a:rPr lang="en-US" altLang="zh-TW" sz="1800" dirty="0" smtClean="0"/>
              <a:t>206</a:t>
            </a:r>
            <a:r>
              <a:rPr lang="zh-TW" altLang="en-US" sz="1800" dirty="0" smtClean="0"/>
              <a:t>年。是一間非常有歷史的廟宇。在建築方面，前檐柱為道光期之龍柱，前殿及正殿之大木結構、石柱、細部木雕及部份彩繪亦為道光改址重建時之原物，呈現具當時特徵，因此被列為縣定古蹟（三級古蹟）。昭應宮也有個傳說就是在昭和二十年（</a:t>
            </a:r>
            <a:r>
              <a:rPr lang="en-US" altLang="zh-TW" sz="1800" dirty="0" smtClean="0"/>
              <a:t>1945</a:t>
            </a:r>
            <a:r>
              <a:rPr lang="zh-TW" altLang="en-US" sz="1800" dirty="0" smtClean="0"/>
              <a:t>年）盟軍飛機轟炸宜蘭，馬祖抱住了炸彈，因此昭應宮只有後殿木造閣樓中彈炸毀</a:t>
            </a:r>
            <a:r>
              <a:rPr lang="en-US" altLang="zh-TW" sz="1800" dirty="0" smtClean="0"/>
              <a:t>...... </a:t>
            </a:r>
            <a:r>
              <a:rPr lang="zh-TW" altLang="en-US" sz="1800" dirty="0" smtClean="0"/>
              <a:t>這次的昭應宮之旅，讓我對廟宇有了更進一步的了解，也透過廟宇的變遷多少了解早期宜蘭與人的互動，很開心這次參訪我學到了很多課本上得的不到的知識，也認識了兩位慈祥的爺爺奶奶，認真的為我們講解，真幸運</a:t>
            </a:r>
            <a:endParaRPr lang="en-US" altLang="zh-TW" sz="1800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 descr="wm_1300970123996775909.jpg"/>
          <p:cNvPicPr>
            <a:picLocks noChangeAspect="1"/>
          </p:cNvPicPr>
          <p:nvPr/>
        </p:nvPicPr>
        <p:blipFill rotWithShape="1">
          <a:blip r:embed="rId2" cstate="print"/>
          <a:srcRect l="6970" t="4698" r="6994" b="4560"/>
          <a:stretch/>
        </p:blipFill>
        <p:spPr>
          <a:xfrm>
            <a:off x="7272998" y="4684542"/>
            <a:ext cx="1730326" cy="1997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22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過程紀錄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8760"/>
            <a:ext cx="3394472" cy="4525963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5460099" cy="4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過程記錄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6832"/>
            <a:ext cx="4752527" cy="316835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61048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謝謝觀賞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96167" cy="465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動機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7704" y="1628800"/>
            <a:ext cx="6264696" cy="4525963"/>
          </a:xfrm>
        </p:spPr>
        <p:txBody>
          <a:bodyPr/>
          <a:lstStyle/>
          <a:p>
            <a:r>
              <a:rPr lang="zh-TW" altLang="en-US" dirty="0" smtClean="0"/>
              <a:t>了解目前宜蘭的古蹟所在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深入探討</a:t>
            </a:r>
            <a:r>
              <a:rPr lang="zh-TW" altLang="en-US" dirty="0"/>
              <a:t>其文化價值和</a:t>
            </a:r>
            <a:r>
              <a:rPr lang="zh-TW" altLang="en-US" dirty="0" smtClean="0"/>
              <a:t>歷史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過去與現在之間的改變</a:t>
            </a:r>
            <a:endParaRPr lang="zh-TW" altLang="en-US" dirty="0"/>
          </a:p>
        </p:txBody>
      </p:sp>
      <p:pic>
        <p:nvPicPr>
          <p:cNvPr id="6" name="圖片 5" descr="wm_1300970118961892702.jpg"/>
          <p:cNvPicPr>
            <a:picLocks noChangeAspect="1"/>
          </p:cNvPicPr>
          <p:nvPr/>
        </p:nvPicPr>
        <p:blipFill rotWithShape="1">
          <a:blip r:embed="rId2" cstate="print"/>
          <a:srcRect l="11261" t="6845" r="7925"/>
          <a:stretch/>
        </p:blipFill>
        <p:spPr>
          <a:xfrm>
            <a:off x="0" y="4529797"/>
            <a:ext cx="1716258" cy="23282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387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歷史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4525963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初建於</a:t>
            </a:r>
            <a:r>
              <a:rPr lang="en-US" altLang="zh-TW" dirty="0" smtClean="0"/>
              <a:t>1808(</a:t>
            </a:r>
            <a:r>
              <a:rPr lang="zh-TW" altLang="en-US" dirty="0" smtClean="0"/>
              <a:t>清嘉慶</a:t>
            </a:r>
            <a:r>
              <a:rPr lang="en-US" altLang="zh-TW" dirty="0" smtClean="0"/>
              <a:t>13)</a:t>
            </a:r>
            <a:r>
              <a:rPr lang="zh-TW" altLang="en-US" dirty="0" smtClean="0"/>
              <a:t>年，</a:t>
            </a:r>
            <a:r>
              <a:rPr lang="en-US" altLang="zh-TW" dirty="0" smtClean="0"/>
              <a:t>1832</a:t>
            </a:r>
            <a:r>
              <a:rPr lang="zh-TW" altLang="en-US" dirty="0" smtClean="0"/>
              <a:t>年從對街遷建於現址。是官府公告、民眾聚會之所。廟內多古物，作於道光年間的木雕石刻尤為出色。</a:t>
            </a:r>
            <a:endParaRPr lang="en-US" altLang="zh-TW" dirty="0" smtClean="0"/>
          </a:p>
          <a:p>
            <a:r>
              <a:rPr lang="zh-TW" altLang="en-US" dirty="0"/>
              <a:t>初建時為坐西朝東</a:t>
            </a:r>
            <a:r>
              <a:rPr lang="en-US" altLang="zh-TW" dirty="0"/>
              <a:t>(</a:t>
            </a:r>
            <a:r>
              <a:rPr lang="zh-TW" altLang="en-US" dirty="0"/>
              <a:t>財</a:t>
            </a:r>
            <a:r>
              <a:rPr lang="en-US" altLang="zh-TW" dirty="0"/>
              <a:t>)</a:t>
            </a:r>
            <a:r>
              <a:rPr lang="zh-TW" altLang="en-US" dirty="0"/>
              <a:t>的兩殿式</a:t>
            </a:r>
            <a:r>
              <a:rPr lang="zh-TW" altLang="en-US" dirty="0" smtClean="0"/>
              <a:t>建築，</a:t>
            </a:r>
            <a:r>
              <a:rPr lang="en-US" altLang="zh-TW" dirty="0" smtClean="0"/>
              <a:t>1834</a:t>
            </a:r>
            <a:r>
              <a:rPr lang="zh-TW" altLang="en-US" dirty="0" smtClean="0"/>
              <a:t>年改為坐東朝西</a:t>
            </a:r>
            <a:r>
              <a:rPr lang="en-US" altLang="zh-TW" dirty="0" smtClean="0"/>
              <a:t>(</a:t>
            </a:r>
            <a:r>
              <a:rPr lang="zh-TW" altLang="en-US" dirty="0" smtClean="0"/>
              <a:t>人才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的三進式建築。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r>
              <a:rPr lang="en-US" altLang="zh-TW" dirty="0" smtClean="0"/>
              <a:t>1985</a:t>
            </a:r>
            <a:r>
              <a:rPr lang="zh-TW" altLang="en-US" dirty="0" smtClean="0"/>
              <a:t>年經指定為 </a:t>
            </a:r>
            <a:r>
              <a:rPr lang="zh-TW" altLang="en-US" sz="5400" dirty="0" smtClean="0">
                <a:solidFill>
                  <a:srgbClr val="C00000"/>
                </a:solidFill>
              </a:rPr>
              <a:t>國家三級古蹟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27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各個</a:t>
            </a:r>
            <a:r>
              <a:rPr lang="zh-TW" altLang="en-US" dirty="0" smtClean="0"/>
              <a:t>分布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552728" cy="5174035"/>
          </a:xfrm>
        </p:spPr>
      </p:pic>
    </p:spTree>
    <p:extLst>
      <p:ext uri="{BB962C8B-B14F-4D97-AF65-F5344CB8AC3E}">
        <p14:creationId xmlns:p14="http://schemas.microsoft.com/office/powerpoint/2010/main" val="11197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空間構造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914"/>
            <a:ext cx="9138145" cy="4843430"/>
          </a:xfrm>
        </p:spPr>
      </p:pic>
    </p:spTree>
    <p:extLst>
      <p:ext uri="{BB962C8B-B14F-4D97-AF65-F5344CB8AC3E}">
        <p14:creationId xmlns:p14="http://schemas.microsoft.com/office/powerpoint/2010/main" val="35628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建築特色 ─ 木雕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29" y="1412776"/>
            <a:ext cx="2769171" cy="276917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189"/>
            <a:ext cx="4572000" cy="44432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1560" y="1628800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人工親手</a:t>
            </a:r>
            <a:r>
              <a:rPr lang="zh-TW" altLang="en-US" sz="3200" dirty="0" smtClean="0"/>
              <a:t>雕刻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花欄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292080" y="4725144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特色：人工細心雕刻，完整的      木材由大陸進口</a:t>
            </a:r>
            <a:endParaRPr lang="en-US" altLang="zh-TW" sz="24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07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建築特色 ─ 木雕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176464" cy="3888432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5" y="2924944"/>
            <a:ext cx="3495024" cy="34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建築特色 ─ 石柱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51" y="2371961"/>
            <a:ext cx="4221088" cy="475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115616" y="1556792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/>
              <a:t>人工親手雕刻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4047728" cy="357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1142</Words>
  <Application>Microsoft Office PowerPoint</Application>
  <PresentationFormat>如螢幕大小 (4:3)</PresentationFormat>
  <Paragraphs>79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宜蘭昭應宮</vt:lpstr>
      <vt:lpstr>目錄</vt:lpstr>
      <vt:lpstr>動機</vt:lpstr>
      <vt:lpstr>歷史</vt:lpstr>
      <vt:lpstr>各個分布</vt:lpstr>
      <vt:lpstr>空間構造</vt:lpstr>
      <vt:lpstr>建築特色 ─ 木雕</vt:lpstr>
      <vt:lpstr>建築特色 ─ 木雕</vt:lpstr>
      <vt:lpstr>建築特色 ─ 石柱</vt:lpstr>
      <vt:lpstr>建築特色 ─ 牆壁</vt:lpstr>
      <vt:lpstr>神明</vt:lpstr>
      <vt:lpstr>民間故事 ─ 媽祖抱炸彈</vt:lpstr>
      <vt:lpstr>開蘭名宦</vt:lpstr>
      <vt:lpstr>      古物  ─   匾額</vt:lpstr>
      <vt:lpstr>古物  ─   匾額</vt:lpstr>
      <vt:lpstr>古物  ─  匾額</vt:lpstr>
      <vt:lpstr>古物  ─  古鐘</vt:lpstr>
      <vt:lpstr>古物  ─  古香爐</vt:lpstr>
      <vt:lpstr>心得</vt:lpstr>
      <vt:lpstr>心得</vt:lpstr>
      <vt:lpstr>心得</vt:lpstr>
      <vt:lpstr>心得</vt:lpstr>
      <vt:lpstr>過程紀錄</vt:lpstr>
      <vt:lpstr>過程記錄</vt:lpstr>
      <vt:lpstr>謝謝觀賞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lygsh</dc:creator>
  <cp:lastModifiedBy>Administrator</cp:lastModifiedBy>
  <cp:revision>53</cp:revision>
  <dcterms:created xsi:type="dcterms:W3CDTF">2015-07-31T05:03:15Z</dcterms:created>
  <dcterms:modified xsi:type="dcterms:W3CDTF">2015-11-11T00:59:47Z</dcterms:modified>
</cp:coreProperties>
</file>