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78" r:id="rId6"/>
    <p:sldId id="281" r:id="rId7"/>
    <p:sldId id="280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9" r:id="rId24"/>
    <p:sldId id="275" r:id="rId25"/>
    <p:sldId id="276" r:id="rId26"/>
    <p:sldId id="277" r:id="rId27"/>
  </p:sldIdLst>
  <p:sldSz cx="9144000" cy="6858000" type="screen4x3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2580" y="-1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908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8501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06" name="Google Shape;1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417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14" name="Google Shape;1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087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6148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32" name="Google Shape;1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763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39" name="Google Shape;1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1012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47" name="Google Shape;1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4347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59" name="Google Shape;1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784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66" name="Google Shape;1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8570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73" name="Google Shape;1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742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74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65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84" name="Google Shape;1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366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89" name="Google Shape;1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752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95" name="Google Shape;1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13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6" name="Google Shape;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6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8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60" name="Google Shape;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60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76" name="Google Shape;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435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953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88" name="Google Shape;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19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7" name="Google Shape;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20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8C735A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25"/>
          <p:cNvGrpSpPr/>
          <p:nvPr/>
        </p:nvGrpSpPr>
        <p:grpSpPr>
          <a:xfrm>
            <a:off x="0" y="0"/>
            <a:ext cx="8872537" cy="6858000"/>
            <a:chOff x="0" y="0"/>
            <a:chExt cx="5589" cy="4320"/>
          </a:xfrm>
        </p:grpSpPr>
        <p:sp>
          <p:nvSpPr>
            <p:cNvPr id="17" name="Google Shape;17;p25"/>
            <p:cNvSpPr txBox="1">
              <a:spLocks/>
            </p:cNvSpPr>
            <p:nvPr/>
          </p:nvSpPr>
          <p:spPr>
            <a:xfrm>
              <a:off x="336" y="150"/>
              <a:ext cx="5253" cy="4026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Google Shape;18;p25"/>
            <p:cNvPicPr preferRelativeResize="0"/>
            <p:nvPr/>
          </p:nvPicPr>
          <p:blipFill rotWithShape="1">
            <a:blip r:embed="rId3"/>
            <a:srcRect/>
            <a:stretch/>
          </p:blipFill>
          <p:spPr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9;p25"/>
          <p:cNvSpPr txBox="1">
            <a:spLocks noGrp="1"/>
          </p:cNvSpPr>
          <p:nvPr>
            <p:ph type="ctrTitle"/>
          </p:nvPr>
        </p:nvSpPr>
        <p:spPr>
          <a:xfrm>
            <a:off x="962025" y="1925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ubTitle" idx="1"/>
          </p:nvPr>
        </p:nvSpPr>
        <p:spPr>
          <a:xfrm>
            <a:off x="1647825" y="3738562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🞐"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🞐"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dt" idx="10"/>
          </p:nvPr>
        </p:nvSpPr>
        <p:spPr>
          <a:xfrm>
            <a:off x="962025" y="6100762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366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ftr" idx="11"/>
          </p:nvPr>
        </p:nvSpPr>
        <p:spPr>
          <a:xfrm>
            <a:off x="3400425" y="6100762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366"/>
                </a:solidFill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6829425" y="6100762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8366"/>
              </a:buClr>
              <a:buSzPts val="1400"/>
              <a:buFont typeface="Arial"/>
              <a:buNone/>
              <a:defRPr sz="1400">
                <a:solidFill>
                  <a:srgbClr val="A08366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solidFill>
                <a:schemeClr val="lt2"/>
              </a:solidFill>
              <a:uFillTx/>
            </a:endParaRPr>
          </a:p>
        </p:txBody>
      </p:sp>
      <p:cxnSp>
        <p:nvCxnSpPr>
          <p:cNvPr id="24" name="Google Shape;24;p25"/>
          <p:cNvCxnSpPr/>
          <p:nvPr/>
        </p:nvCxnSpPr>
        <p:spPr>
          <a:xfrm>
            <a:off x="973137" y="3141662"/>
            <a:ext cx="7775575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900112" y="1600200"/>
            <a:ext cx="7786687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1pPr>
            <a:lvl2pPr marL="914400" lvl="1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🞐"/>
              <a:defRPr>
                <a:uFillTx/>
              </a:defRPr>
            </a:lvl2pPr>
            <a:lvl3pPr marL="1371600" lvl="2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🞐"/>
              <a:defRPr>
                <a:uFillTx/>
              </a:defRPr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5pPr>
            <a:lvl6pPr marL="2743200" lvl="5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6pPr>
            <a:lvl7pPr marL="3200400" lvl="6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7pPr>
            <a:lvl8pPr marL="3657600" lvl="7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8pPr>
            <a:lvl9pPr marL="4114800" lvl="8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■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4"/>
          <p:cNvGrpSpPr/>
          <p:nvPr/>
        </p:nvGrpSpPr>
        <p:grpSpPr>
          <a:xfrm>
            <a:off x="0" y="0"/>
            <a:ext cx="8872537" cy="6858000"/>
            <a:chOff x="0" y="0"/>
            <a:chExt cx="5589" cy="4320"/>
          </a:xfrm>
        </p:grpSpPr>
        <p:sp>
          <p:nvSpPr>
            <p:cNvPr id="7" name="Google Shape;7;p24"/>
            <p:cNvSpPr txBox="1">
              <a:spLocks/>
            </p:cNvSpPr>
            <p:nvPr/>
          </p:nvSpPr>
          <p:spPr>
            <a:xfrm>
              <a:off x="336" y="150"/>
              <a:ext cx="5253" cy="4026"/>
            </a:xfrm>
            <a:prstGeom prst="rect">
              <a:avLst/>
            </a:prstGeom>
            <a:solidFill>
              <a:srgbClr val="E7D8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Google Shape;8;p24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" name="Google Shape;9;p24"/>
          <p:cNvCxnSpPr/>
          <p:nvPr/>
        </p:nvCxnSpPr>
        <p:spPr>
          <a:xfrm>
            <a:off x="1016000" y="1600200"/>
            <a:ext cx="7747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0" name="Google Shape;10;p24"/>
          <p:cNvSpPr txBox="1">
            <a:spLocks noGrp="1"/>
          </p:cNvSpPr>
          <p:nvPr>
            <p:ph type="dt" idx="10"/>
          </p:nvPr>
        </p:nvSpPr>
        <p:spPr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ftr" idx="11"/>
          </p:nvPr>
        </p:nvSpPr>
        <p:spPr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u="none">
                <a:solidFill>
                  <a:schemeClr val="lt2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solidFill>
                <a:srgbClr val="000000"/>
              </a:solidFill>
              <a:uFillTx/>
            </a:endParaRPr>
          </a:p>
        </p:txBody>
      </p:sp>
      <p:sp>
        <p:nvSpPr>
          <p:cNvPr id="13" name="Google Shape;13;p24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body" idx="1"/>
          </p:nvPr>
        </p:nvSpPr>
        <p:spPr>
          <a:xfrm>
            <a:off x="900112" y="1600200"/>
            <a:ext cx="7786687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06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  <a:defRPr sz="32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416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20"/>
              <a:buFont typeface="Noto Sans Symbols"/>
              <a:buChar char="🞐"/>
              <a:defRPr sz="28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76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🞐"/>
              <a:defRPr sz="20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8bWtLAGvj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"/>
          <p:cNvSpPr txBox="1">
            <a:spLocks noGrp="1"/>
          </p:cNvSpPr>
          <p:nvPr>
            <p:ph type="ctrTitle"/>
          </p:nvPr>
        </p:nvSpPr>
        <p:spPr>
          <a:xfrm>
            <a:off x="962025" y="1925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總統府─最高權力的象徵</a:t>
            </a:r>
            <a:endParaRPr>
              <a:uFillTx/>
            </a:endParaRPr>
          </a:p>
        </p:txBody>
      </p:sp>
      <p:sp>
        <p:nvSpPr>
          <p:cNvPr id="36" name="Google Shape;36;p1"/>
          <p:cNvSpPr txBox="1">
            <a:spLocks noGrp="1"/>
          </p:cNvSpPr>
          <p:nvPr>
            <p:ph type="subTitle" idx="1"/>
          </p:nvPr>
        </p:nvSpPr>
        <p:spPr>
          <a:xfrm>
            <a:off x="1647825" y="3738562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80"/>
              <a:buNone/>
            </a:pPr>
            <a:r>
              <a:rPr lang="en-US" sz="3200" b="1" i="0" u="none">
                <a:solidFill>
                  <a:schemeClr val="lt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20326 陳映彤</a:t>
            </a:r>
            <a:endParaRPr sz="3200" b="1" i="0" u="none">
              <a:solidFill>
                <a:schemeClr val="lt2"/>
              </a:solidFill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rPr lang="en-US" sz="3200" b="1" i="0" u="none">
                <a:solidFill>
                  <a:schemeClr val="lt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20603 呂芷瑄</a:t>
            </a:r>
            <a:endParaRPr>
              <a:uFillTx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80"/>
              <a:buNone/>
            </a:pPr>
            <a:r>
              <a:rPr lang="en-US" sz="3200" b="1" i="0" u="none">
                <a:solidFill>
                  <a:schemeClr val="lt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20810 洪筠縥</a:t>
            </a: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7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641475" y="2414587"/>
            <a:ext cx="2627312" cy="330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5041900" y="2414587"/>
            <a:ext cx="2911475" cy="330993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 txBox="1">
            <a:spLocks noGrp="1"/>
          </p:cNvSpPr>
          <p:nvPr>
            <p:ph type="body" idx="1"/>
          </p:nvPr>
        </p:nvSpPr>
        <p:spPr>
          <a:xfrm>
            <a:off x="1492250" y="882650"/>
            <a:ext cx="7100887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20"/>
              <a:buFont typeface="Noto Sans Symbols"/>
              <a:buNone/>
            </a:pPr>
            <a:r>
              <a:rPr lang="en-US" sz="2800" b="0" i="0" u="none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經過一番檢驗之後,會拿到參府的貼紙。</a:t>
            </a:r>
            <a:endParaRPr>
              <a:uFillTx/>
            </a:endParaRPr>
          </a:p>
          <a:p>
            <a:pPr marL="342900" marR="0" lvl="0" indent="-2273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20"/>
              <a:buFont typeface="Noto Sans Symbols"/>
              <a:buNone/>
            </a:pPr>
            <a:endParaRPr sz="2800" b="0" i="0" u="none">
              <a:solidFill>
                <a:schemeClr val="dk1"/>
              </a:solidFill>
              <a:uFillTx/>
              <a:latin typeface="BiauKai"/>
              <a:ea typeface="BiauKai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4745037" y="1793875"/>
            <a:ext cx="3843337" cy="28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977900" y="2435225"/>
            <a:ext cx="3602037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>
            <a:spLocks/>
          </p:cNvSpPr>
          <p:nvPr/>
        </p:nvSpPr>
        <p:spPr>
          <a:xfrm>
            <a:off x="1422400" y="641350"/>
            <a:ext cx="708342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auKai"/>
              <a:buNone/>
            </a:pPr>
            <a:r>
              <a:rPr lang="en-US" sz="320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府－POWER TO THE PEOPLE</a:t>
            </a:r>
            <a:endParaRPr>
              <a:uFillTx/>
            </a:endParaRPr>
          </a:p>
        </p:txBody>
      </p:sp>
      <p:sp>
        <p:nvSpPr>
          <p:cNvPr id="93" name="Google Shape;93;p8"/>
          <p:cNvSpPr txBox="1">
            <a:spLocks/>
          </p:cNvSpPr>
          <p:nvPr/>
        </p:nvSpPr>
        <p:spPr>
          <a:xfrm>
            <a:off x="977900" y="1793875"/>
            <a:ext cx="32797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iauKai"/>
              <a:buNone/>
            </a:pPr>
            <a:r>
              <a:rPr lang="en-US" sz="180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府:有人民託付,總統府的權力來自人民的意思。</a:t>
            </a:r>
            <a:endParaRPr>
              <a:uFillTx/>
            </a:endParaRPr>
          </a:p>
        </p:txBody>
      </p:sp>
      <p:sp>
        <p:nvSpPr>
          <p:cNvPr id="94" name="Google Shape;94;p8"/>
          <p:cNvSpPr txBox="1">
            <a:spLocks/>
          </p:cNvSpPr>
          <p:nvPr/>
        </p:nvSpPr>
        <p:spPr>
          <a:xfrm>
            <a:off x="4745037" y="4935537"/>
            <a:ext cx="409892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iauKai"/>
              <a:buNone/>
            </a:pPr>
            <a:r>
              <a:rPr lang="en-US" sz="180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紙的背景代表總統府,金色的圓點代表人民,每個配色都有它想要表達的意思。</a:t>
            </a: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body" idx="1"/>
          </p:nvPr>
        </p:nvSpPr>
        <p:spPr>
          <a:xfrm>
            <a:off x="1338262" y="655637"/>
            <a:ext cx="7421562" cy="127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None/>
            </a:pPr>
            <a:r>
              <a:rPr lang="en-US" sz="3200" b="0" i="0" u="none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有志工會負責導覽,帶我們參觀府內</a:t>
            </a:r>
            <a:r>
              <a:rPr lang="en-US" sz="3200" b="0" i="0" u="none" dirty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0" name="Google Shape;100;p9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793750" y="3327400"/>
            <a:ext cx="3860800" cy="28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9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4822825" y="1930400"/>
            <a:ext cx="3937000" cy="29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9"/>
          <p:cNvSpPr txBox="1">
            <a:spLocks/>
          </p:cNvSpPr>
          <p:nvPr/>
        </p:nvSpPr>
        <p:spPr>
          <a:xfrm>
            <a:off x="1624012" y="2373312"/>
            <a:ext cx="218281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iauKai"/>
              <a:buNone/>
            </a:pPr>
            <a:r>
              <a:rPr lang="en-US" sz="360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導覽ING</a:t>
            </a:r>
            <a:endParaRPr>
              <a:uFillTx/>
            </a:endParaRPr>
          </a:p>
        </p:txBody>
      </p:sp>
      <p:sp>
        <p:nvSpPr>
          <p:cNvPr id="103" name="Google Shape;103;p9"/>
          <p:cNvSpPr txBox="1">
            <a:spLocks/>
          </p:cNvSpPr>
          <p:nvPr/>
        </p:nvSpPr>
        <p:spPr>
          <a:xfrm>
            <a:off x="5770562" y="5162550"/>
            <a:ext cx="2214562" cy="85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auKai"/>
              <a:buNone/>
            </a:pPr>
            <a:r>
              <a:rPr lang="en-US" sz="320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總統府模型</a:t>
            </a:r>
            <a:endParaRPr>
              <a:uFillTx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uFillTx/>
              <a:latin typeface="BiauKai"/>
              <a:ea typeface="BiauKai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0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143000" y="2009775"/>
            <a:ext cx="3698875" cy="369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0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5118100" y="2009775"/>
            <a:ext cx="3697287" cy="369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0"/>
          <p:cNvSpPr txBox="1">
            <a:spLocks/>
          </p:cNvSpPr>
          <p:nvPr/>
        </p:nvSpPr>
        <p:spPr>
          <a:xfrm>
            <a:off x="1282700" y="423862"/>
            <a:ext cx="7116762" cy="118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auKai"/>
              <a:buNone/>
            </a:pPr>
            <a:r>
              <a:rPr lang="en-US" sz="24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歷屆總統坐過的辦公桌,但對現任總統蔡英文來說太高了,因此搬到展覽處給民眾欣賞,辦公桌上藏著一些玄機在</a:t>
            </a:r>
            <a:r>
              <a:rPr lang="en-US" sz="2400" dirty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1" name="Google Shape;111;p10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2235200" y="1490662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1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800100" y="1443037"/>
            <a:ext cx="300990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1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968625" y="1884362"/>
            <a:ext cx="2801937" cy="280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1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235075" y="2719387"/>
            <a:ext cx="34671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1"/>
          <p:cNvSpPr txBox="1">
            <a:spLocks/>
          </p:cNvSpPr>
          <p:nvPr/>
        </p:nvSpPr>
        <p:spPr>
          <a:xfrm>
            <a:off x="269876" y="431799"/>
            <a:ext cx="908843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iauKai"/>
              <a:buNone/>
            </a:pPr>
            <a:r>
              <a:rPr lang="en-US" sz="30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府內展覽的各種物品，每件都有他的含義在</a:t>
            </a:r>
            <a:endParaRPr lang="en-US" sz="3000" dirty="0">
              <a:solidFill>
                <a:schemeClr val="dk1"/>
              </a:solidFill>
              <a:uFillTx/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120" name="Google Shape;120;p11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5559425" y="1443037"/>
            <a:ext cx="3030537" cy="303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1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4841875" y="2719387"/>
            <a:ext cx="346710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"/>
          <p:cNvSpPr txBox="1">
            <a:spLocks/>
          </p:cNvSpPr>
          <p:nvPr/>
        </p:nvSpPr>
        <p:spPr>
          <a:xfrm>
            <a:off x="1279525" y="527050"/>
            <a:ext cx="701675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auKai"/>
              <a:buNone/>
            </a:pPr>
            <a:r>
              <a:rPr lang="en-US" sz="28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聽見人民的聲音,沒有隱藏著,反而是將人民在總統府前廣場的各種社會運動記錄下來</a:t>
            </a:r>
            <a:r>
              <a:rPr lang="en-US" sz="2800" dirty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7" name="Google Shape;127;p1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952500" y="1652587"/>
            <a:ext cx="2687637" cy="358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2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5867400" y="1652587"/>
            <a:ext cx="2617787" cy="34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2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3302000" y="2624137"/>
            <a:ext cx="2687637" cy="358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5099050" y="2060575"/>
            <a:ext cx="3576637" cy="35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915987" y="2289175"/>
            <a:ext cx="4075112" cy="30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3"/>
          <p:cNvSpPr txBox="1">
            <a:spLocks/>
          </p:cNvSpPr>
          <p:nvPr/>
        </p:nvSpPr>
        <p:spPr>
          <a:xfrm>
            <a:off x="915987" y="742950"/>
            <a:ext cx="78955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auKai"/>
              <a:buNone/>
            </a:pPr>
            <a:r>
              <a:rPr lang="en-US" sz="24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百年來的權利象徵,透過空間開放,讓總統府變得不一樣</a:t>
            </a:r>
            <a:r>
              <a:rPr lang="en-US" sz="2400" dirty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/>
          </p:cNvSpPr>
          <p:nvPr/>
        </p:nvSpPr>
        <p:spPr>
          <a:xfrm>
            <a:off x="879475" y="812800"/>
            <a:ext cx="81444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dirty="0" err="1" smtClean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畫家用各式各樣的畫來表達對總統府的</a:t>
            </a:r>
            <a:r>
              <a:rPr lang="zh-TW" altLang="en-US" sz="3200" dirty="0" smtClean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想</a:t>
            </a:r>
            <a:r>
              <a:rPr lang="en-US" sz="3200" dirty="0" smtClean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像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2" name="Google Shape;142;p1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19125" y="1827212"/>
            <a:ext cx="2889250" cy="385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000750" y="1827212"/>
            <a:ext cx="2887662" cy="385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3508375" y="1827212"/>
            <a:ext cx="2725737" cy="385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/>
          </p:cNvSpPr>
          <p:nvPr/>
        </p:nvSpPr>
        <p:spPr>
          <a:xfrm>
            <a:off x="757236" y="693737"/>
            <a:ext cx="827592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歷任總統以及照片下方收錄著他們具代表性的演說</a:t>
            </a:r>
            <a:endParaRPr sz="2800" dirty="0">
              <a:solidFill>
                <a:schemeClr val="dk1"/>
              </a:solidFill>
              <a:uFillTx/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uFillTx/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933449" y="1738313"/>
            <a:ext cx="206375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684462" y="1751013"/>
            <a:ext cx="2054225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4738687" y="1746250"/>
            <a:ext cx="2062162" cy="27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6480175" y="1746250"/>
            <a:ext cx="2060575" cy="275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1860550" y="3814762"/>
            <a:ext cx="2066925" cy="275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 rotWithShape="1">
          <a:blip r:embed="rId8"/>
          <a:srcRect/>
          <a:stretch/>
        </p:blipFill>
        <p:spPr>
          <a:xfrm>
            <a:off x="5991225" y="3814762"/>
            <a:ext cx="2063750" cy="275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 rotWithShape="1">
          <a:blip r:embed="rId9"/>
          <a:srcRect/>
          <a:stretch/>
        </p:blipFill>
        <p:spPr>
          <a:xfrm>
            <a:off x="3927475" y="3819525"/>
            <a:ext cx="206375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5208587" y="1941512"/>
            <a:ext cx="3479800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6"/>
          <p:cNvSpPr txBox="1">
            <a:spLocks/>
          </p:cNvSpPr>
          <p:nvPr/>
        </p:nvSpPr>
        <p:spPr>
          <a:xfrm>
            <a:off x="2203449" y="612775"/>
            <a:ext cx="56474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auKai"/>
              <a:buNone/>
            </a:pPr>
            <a:r>
              <a:rPr lang="en-US" sz="32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北苑以及保育類植物台灣油杉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uFillTx/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pic>
        <p:nvPicPr>
          <p:cNvPr id="163" name="Google Shape;163;p16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1084262" y="1941512"/>
            <a:ext cx="370840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目錄</a:t>
            </a:r>
            <a:endParaRPr>
              <a:uFillTx/>
            </a:endParaRPr>
          </a:p>
        </p:txBody>
      </p:sp>
      <p:sp>
        <p:nvSpPr>
          <p:cNvPr id="42" name="Google Shape;42;p2"/>
          <p:cNvSpPr txBox="1">
            <a:spLocks noGrp="1"/>
          </p:cNvSpPr>
          <p:nvPr>
            <p:ph type="body" idx="1"/>
          </p:nvPr>
        </p:nvSpPr>
        <p:spPr>
          <a:xfrm>
            <a:off x="900112" y="2028825"/>
            <a:ext cx="7786687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1.參訪動機</a:t>
            </a:r>
            <a:endParaRPr dirty="0">
              <a:uFillTx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2.歷史背景</a:t>
            </a:r>
            <a:endParaRPr dirty="0">
              <a:uFillTx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3.實地參訪</a:t>
            </a:r>
            <a:endParaRPr sz="3200" b="0" i="0" u="none" strike="noStrike" cap="none" dirty="0">
              <a:solidFill>
                <a:schemeClr val="dk1"/>
              </a:solidFill>
              <a:uFillTx/>
              <a:latin typeface="BiauKai"/>
              <a:ea typeface="BiauKai"/>
              <a:cs typeface="BiauKai"/>
              <a:sym typeface="BiauKa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4.志工訪談</a:t>
            </a:r>
            <a:endParaRPr sz="3200" b="0" i="0" u="none" strike="noStrike" cap="none" dirty="0">
              <a:solidFill>
                <a:schemeClr val="dk1"/>
              </a:solidFill>
              <a:uFillTx/>
              <a:latin typeface="BiauKai"/>
              <a:ea typeface="BiauKai"/>
              <a:cs typeface="BiauKai"/>
              <a:sym typeface="BiauKa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5.參訪心得</a:t>
            </a:r>
            <a:endParaRPr dirty="0">
              <a:uFillTx/>
            </a:endParaRPr>
          </a:p>
        </p:txBody>
      </p:sp>
      <p:pic>
        <p:nvPicPr>
          <p:cNvPr id="43" name="Google Shape;43;p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687762" y="2579687"/>
            <a:ext cx="4627562" cy="189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7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1282700" y="1809750"/>
            <a:ext cx="3851275" cy="38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5267325" y="1825625"/>
            <a:ext cx="2876550" cy="38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>
            <a:spLocks/>
          </p:cNvSpPr>
          <p:nvPr/>
        </p:nvSpPr>
        <p:spPr>
          <a:xfrm>
            <a:off x="2870200" y="889000"/>
            <a:ext cx="4352636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auKai"/>
              <a:buNone/>
            </a:pPr>
            <a:r>
              <a:rPr lang="en-US" sz="28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介紹台灣各種小吃的桌子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8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2473325" y="1851025"/>
            <a:ext cx="4476750" cy="431958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>
            <a:spLocks/>
          </p:cNvSpPr>
          <p:nvPr/>
        </p:nvSpPr>
        <p:spPr>
          <a:xfrm>
            <a:off x="711200" y="561975"/>
            <a:ext cx="83613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auKai"/>
              <a:buNone/>
            </a:pPr>
            <a:r>
              <a:rPr lang="en-US" sz="28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來自總統府的明信片</a:t>
            </a:r>
            <a:r>
              <a:rPr lang="en-US" sz="2800" dirty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！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auKai"/>
              <a:buNone/>
            </a:pPr>
            <a:r>
              <a:rPr lang="en-US" sz="2800" dirty="0" err="1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而且除了郵局,府內還設有ATM以及遊客紀念品中心</a:t>
            </a:r>
            <a:r>
              <a:rPr lang="en-US" sz="2800" dirty="0">
                <a:solidFill>
                  <a:schemeClr val="dk1"/>
                </a:solidFill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dirty="0"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iauKai"/>
              <a:buNone/>
            </a:pP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4.志工訪談</a:t>
            </a: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79512" y="533400"/>
            <a:ext cx="7685088" cy="736600"/>
          </a:xfrm>
        </p:spPr>
        <p:txBody>
          <a:bodyPr/>
          <a:lstStyle/>
          <a:p>
            <a:pPr marL="154305" indent="0">
              <a:buNone/>
            </a:pPr>
            <a:r>
              <a:rPr lang="en-US" altLang="zh-TW" sz="2800" dirty="0">
                <a:hlinkClick r:id="rId2"/>
              </a:rPr>
              <a:t>https://www.youtube.com/watch?v=I8bWtLAGvj0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78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BiauKai"/>
              <a:buNone/>
            </a:pP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/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5.參訪心得</a:t>
            </a:r>
            <a:b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</a:b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/>
          </p:cNvSpPr>
          <p:nvPr/>
        </p:nvSpPr>
        <p:spPr>
          <a:xfrm>
            <a:off x="4365625" y="3246437"/>
            <a:ext cx="311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 txBox="1">
            <a:spLocks/>
          </p:cNvSpPr>
          <p:nvPr/>
        </p:nvSpPr>
        <p:spPr>
          <a:xfrm>
            <a:off x="1185862" y="1795462"/>
            <a:ext cx="6980237" cy="265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auKai"/>
              <a:buNone/>
            </a:pPr>
            <a:r>
              <a:rPr lang="en-US" sz="2400">
                <a:solidFill>
                  <a:schemeClr val="dk1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一開始人文考察決定要去總統府時，其實大家心裡還蠻忐忑的，覺得總統府是最高的國家機關，三軍統帥總統的辦公地方，我們真的會順利嗎？結果很顯然，我們辦到了，順利的參觀完總統府之後，欣賞了很多原本以為遙不可及的東西，內心有許多感慨，慶幸臺灣是一個非常具有民主自由的國家，希望以後也是。</a:t>
            </a: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/>
          </p:cNvSpPr>
          <p:nvPr/>
        </p:nvSpPr>
        <p:spPr>
          <a:xfrm>
            <a:off x="2449511" y="2657475"/>
            <a:ext cx="54106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 dirty="0" err="1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感謝大家的聆聽</a:t>
            </a:r>
            <a:r>
              <a:rPr lang="en-US" sz="4800" dirty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！</a:t>
            </a:r>
            <a:endParaRPr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/>
          </p:cNvSpPr>
          <p:nvPr/>
        </p:nvSpPr>
        <p:spPr>
          <a:xfrm>
            <a:off x="6388550" y="1104100"/>
            <a:ext cx="734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圖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730250" y="383709"/>
            <a:ext cx="8036945" cy="6025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BiauKai"/>
              <a:buNone/>
            </a:pPr>
            <a:r>
              <a:rPr lang="en-US" sz="4400" b="1" i="0" u="none">
                <a:solidFill>
                  <a:schemeClr val="dk2"/>
                </a:solidFill>
                <a:uFillTx/>
                <a:latin typeface="BiauKai"/>
                <a:ea typeface="BiauKai"/>
                <a:cs typeface="BiauKai"/>
                <a:sym typeface="BiauKai"/>
              </a:rPr>
              <a:t>1.參訪動機</a:t>
            </a:r>
            <a:endParaRPr>
              <a:uFillTx/>
            </a:endParaRPr>
          </a:p>
        </p:txBody>
      </p:sp>
      <p:sp>
        <p:nvSpPr>
          <p:cNvPr id="56" name="Google Shape;56;p3"/>
          <p:cNvSpPr txBox="1">
            <a:spLocks noGrp="1"/>
          </p:cNvSpPr>
          <p:nvPr>
            <p:ph type="body" idx="1"/>
          </p:nvPr>
        </p:nvSpPr>
        <p:spPr>
          <a:xfrm>
            <a:off x="900112" y="1816100"/>
            <a:ext cx="7786687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 err="1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正在煩惱人文考察要去哪時，剛好在電視上看到總統府播出的畫面覺得很雄偉震撼</a:t>
            </a:r>
            <a:endParaRPr dirty="0">
              <a:uFillTx/>
            </a:endParaRPr>
          </a:p>
          <a:p>
            <a:pPr marL="342900" marR="0" lvl="0" indent="-2108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Noto Sans Symbols"/>
              <a:buChar char="■"/>
            </a:pPr>
            <a:r>
              <a:rPr lang="en-US" sz="3200" b="0" i="0" u="none" strike="noStrike" cap="none" dirty="0" err="1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查詢如何參觀總統府發現沒有想像中的難以接近，交通也很方便</a:t>
            </a:r>
            <a:endParaRPr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7;p3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2855912" y="404812"/>
            <a:ext cx="3427412" cy="6081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4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5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總統府建築完工，日治時期作為臺灣總督府</a:t>
            </a:r>
          </a:p>
          <a:p>
            <a:r>
              <a:rPr lang="zh-TW" altLang="en-US" dirty="0"/>
              <a:t>二次大戰爭時遭到美軍擊中，正面部分結構被</a:t>
            </a:r>
            <a:r>
              <a:rPr lang="zh-TW" altLang="en-US" dirty="0" smtClean="0"/>
              <a:t>炸毀</a:t>
            </a:r>
            <a:endParaRPr lang="en-US" altLang="zh-TW" dirty="0" smtClean="0"/>
          </a:p>
          <a:p>
            <a:r>
              <a:rPr lang="zh-TW" altLang="en-US" dirty="0"/>
              <a:t>慶祝前總統蔣中正六十</a:t>
            </a:r>
            <a:r>
              <a:rPr lang="zh-TW" altLang="en-US" dirty="0" smtClean="0"/>
              <a:t>大壽，</a:t>
            </a:r>
            <a:r>
              <a:rPr lang="zh-TW" altLang="en-US" dirty="0"/>
              <a:t>修復破損部位後並更名為介壽館。</a:t>
            </a:r>
          </a:p>
          <a:p>
            <a:r>
              <a:rPr lang="zh-TW" altLang="en-US" dirty="0"/>
              <a:t>隨著中華民國政府遷來台灣</a:t>
            </a:r>
            <a:r>
              <a:rPr lang="zh-TW" altLang="en-US" dirty="0" smtClean="0"/>
              <a:t>，正式</a:t>
            </a:r>
            <a:r>
              <a:rPr lang="zh-TW" altLang="en-US" dirty="0"/>
              <a:t>成為中華民國</a:t>
            </a:r>
            <a:r>
              <a:rPr lang="zh-TW" altLang="en-US" dirty="0" smtClean="0"/>
              <a:t>總統府</a:t>
            </a:r>
            <a:endParaRPr lang="en-US" altLang="zh-TW" dirty="0" smtClean="0"/>
          </a:p>
          <a:p>
            <a:r>
              <a:rPr lang="zh-TW" altLang="en-US" dirty="0"/>
              <a:t>見證了近百年的台灣歷史，成為國定古蹟。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62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body" idx="1"/>
          </p:nvPr>
        </p:nvSpPr>
        <p:spPr>
          <a:xfrm rot="5400000">
            <a:off x="6043949" y="3441138"/>
            <a:ext cx="4024426" cy="478852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60"/>
              <a:buNone/>
            </a:pPr>
            <a:r>
              <a:rPr lang="zh-TW" altLang="en-US" sz="2000" b="0" i="0" u="none" dirty="0" smtClean="0">
                <a:solidFill>
                  <a:schemeClr val="dk1"/>
                </a:solidFill>
                <a:uFillTx/>
                <a:sym typeface="Times New Roman"/>
              </a:rPr>
              <a:t>。</a:t>
            </a:r>
            <a:endParaRPr sz="2000" dirty="0">
              <a:uFillTx/>
            </a:endParaRPr>
          </a:p>
        </p:txBody>
      </p:sp>
      <p:sp>
        <p:nvSpPr>
          <p:cNvPr id="63" name="Google Shape;63;p5"/>
          <p:cNvSpPr txBox="1">
            <a:spLocks/>
          </p:cNvSpPr>
          <p:nvPr/>
        </p:nvSpPr>
        <p:spPr>
          <a:xfrm>
            <a:off x="1377154" y="881379"/>
            <a:ext cx="9429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1998</a:t>
            </a:r>
            <a:endParaRPr dirty="0">
              <a:uFillTx/>
            </a:endParaRPr>
          </a:p>
        </p:txBody>
      </p:sp>
      <p:sp>
        <p:nvSpPr>
          <p:cNvPr id="64" name="Google Shape;64;p5"/>
          <p:cNvSpPr txBox="1">
            <a:spLocks/>
          </p:cNvSpPr>
          <p:nvPr/>
        </p:nvSpPr>
        <p:spPr>
          <a:xfrm>
            <a:off x="2847349" y="849591"/>
            <a:ext cx="99105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1949</a:t>
            </a:r>
            <a:endParaRPr dirty="0">
              <a:uFillTx/>
            </a:endParaRPr>
          </a:p>
        </p:txBody>
      </p:sp>
      <p:sp>
        <p:nvSpPr>
          <p:cNvPr id="65" name="Google Shape;65;p5"/>
          <p:cNvSpPr txBox="1">
            <a:spLocks/>
          </p:cNvSpPr>
          <p:nvPr/>
        </p:nvSpPr>
        <p:spPr>
          <a:xfrm>
            <a:off x="4365625" y="851948"/>
            <a:ext cx="99105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1948</a:t>
            </a:r>
            <a:endParaRPr dirty="0">
              <a:uFillTx/>
            </a:endParaRPr>
          </a:p>
        </p:txBody>
      </p:sp>
      <p:sp>
        <p:nvSpPr>
          <p:cNvPr id="66" name="Google Shape;66;p5"/>
          <p:cNvSpPr txBox="1">
            <a:spLocks/>
          </p:cNvSpPr>
          <p:nvPr/>
        </p:nvSpPr>
        <p:spPr>
          <a:xfrm>
            <a:off x="5915024" y="869623"/>
            <a:ext cx="10513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 smtClean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1945</a:t>
            </a:r>
            <a:endParaRPr dirty="0">
              <a:uFillTx/>
            </a:endParaRPr>
          </a:p>
        </p:txBody>
      </p:sp>
      <p:sp>
        <p:nvSpPr>
          <p:cNvPr id="67" name="Google Shape;67;p5"/>
          <p:cNvSpPr txBox="1">
            <a:spLocks/>
          </p:cNvSpPr>
          <p:nvPr/>
        </p:nvSpPr>
        <p:spPr>
          <a:xfrm>
            <a:off x="7524750" y="869623"/>
            <a:ext cx="86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uFillTx/>
                <a:latin typeface="Arial"/>
                <a:ea typeface="Arial"/>
                <a:cs typeface="Arial"/>
                <a:sym typeface="Arial"/>
              </a:rPr>
              <a:t>1919</a:t>
            </a:r>
            <a:endParaRPr dirty="0">
              <a:uFillTx/>
            </a:endParaRPr>
          </a:p>
        </p:txBody>
      </p:sp>
      <p:sp>
        <p:nvSpPr>
          <p:cNvPr id="69" name="Google Shape;69;p5"/>
          <p:cNvSpPr txBox="1">
            <a:spLocks/>
          </p:cNvSpPr>
          <p:nvPr/>
        </p:nvSpPr>
        <p:spPr>
          <a:xfrm rot="5400000">
            <a:off x="2842573" y="3380628"/>
            <a:ext cx="4422573" cy="992080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60"/>
            </a:pPr>
            <a:endParaRPr sz="2000" dirty="0">
              <a:uFillTx/>
            </a:endParaRPr>
          </a:p>
        </p:txBody>
      </p:sp>
      <p:sp>
        <p:nvSpPr>
          <p:cNvPr id="71" name="Google Shape;71;p5"/>
          <p:cNvSpPr txBox="1">
            <a:spLocks/>
          </p:cNvSpPr>
          <p:nvPr/>
        </p:nvSpPr>
        <p:spPr>
          <a:xfrm rot="5400000">
            <a:off x="-4507" y="3315382"/>
            <a:ext cx="3883025" cy="588962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dirty="0">
              <a:solidFill>
                <a:schemeClr val="dk1"/>
              </a:solidFill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-7348539" y="2325698"/>
            <a:ext cx="7616825" cy="50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-5504132" y="1918505"/>
            <a:ext cx="5891212" cy="58912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8;p5"/>
          <p:cNvSpPr txBox="1">
            <a:spLocks/>
          </p:cNvSpPr>
          <p:nvPr/>
        </p:nvSpPr>
        <p:spPr>
          <a:xfrm rot="5400000">
            <a:off x="4644123" y="2713993"/>
            <a:ext cx="3708466" cy="547049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60"/>
            </a:pPr>
            <a:r>
              <a:rPr lang="en-US" sz="2000" b="0" i="0" u="none" dirty="0" smtClean="0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endParaRPr sz="2000" dirty="0">
              <a:uFillTx/>
            </a:endParaRPr>
          </a:p>
        </p:txBody>
      </p:sp>
      <p:sp>
        <p:nvSpPr>
          <p:cNvPr id="15" name="Google Shape;70;p5"/>
          <p:cNvSpPr txBox="1">
            <a:spLocks/>
          </p:cNvSpPr>
          <p:nvPr/>
        </p:nvSpPr>
        <p:spPr>
          <a:xfrm rot="5400000">
            <a:off x="484965" y="4015069"/>
            <a:ext cx="5942423" cy="525870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60"/>
            </a:pPr>
            <a:r>
              <a:rPr lang="en-US" sz="2000" b="0" i="0" u="none" dirty="0" smtClean="0">
                <a:solidFill>
                  <a:schemeClr val="dk1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endParaRPr sz="2000" dirty="0"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900112" y="404812"/>
            <a:ext cx="7786687" cy="101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imes New Roman"/>
              <a:buNone/>
            </a:pP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 i="0" u="none">
                <a:solidFill>
                  <a:schemeClr val="dk2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3.實地參訪</a:t>
            </a:r>
            <a:endParaRPr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日常_資料夾">
  <a:themeElements>
    <a:clrScheme name="default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BFAE2"/>
      </a:accent3>
      <a:accent4>
        <a:srgbClr val="CE9964"/>
      </a:accent4>
      <a:accent5>
        <a:srgbClr val="CD3333"/>
      </a:accent5>
      <a:accent6>
        <a:srgbClr val="FBFAE2"/>
      </a:accent6>
      <a:hlink>
        <a:srgbClr val="9A7F32"/>
      </a:hlink>
      <a:folHlink>
        <a:srgbClr val="ECA0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201</Words>
  <Application>Microsoft Office PowerPoint</Application>
  <PresentationFormat>如螢幕大小 (4:3)</PresentationFormat>
  <Paragraphs>50</Paragraphs>
  <Slides>26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日常_資料夾</vt:lpstr>
      <vt:lpstr>總統府─最高權力的象徵</vt:lpstr>
      <vt:lpstr>目錄</vt:lpstr>
      <vt:lpstr>PowerPoint 簡報</vt:lpstr>
      <vt:lpstr>1.參訪動機</vt:lpstr>
      <vt:lpstr>PowerPoint 簡報</vt:lpstr>
      <vt:lpstr>PowerPoint 簡報</vt:lpstr>
      <vt:lpstr>PowerPoint 簡報</vt:lpstr>
      <vt:lpstr>PowerPoint 簡報</vt:lpstr>
      <vt:lpstr>        3.實地參訪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4.志工訪談</vt:lpstr>
      <vt:lpstr>PowerPoint 簡報</vt:lpstr>
      <vt:lpstr>        5.參訪心得 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總統府─最高權力的象徵</dc:title>
  <dc:creator>Administrator</dc:creator>
  <cp:lastModifiedBy>Administrator</cp:lastModifiedBy>
  <cp:revision>4</cp:revision>
  <dcterms:created xsi:type="dcterms:W3CDTF">2019-09-15T02:28:46Z</dcterms:created>
  <dcterms:modified xsi:type="dcterms:W3CDTF">2019-09-23T02:12:46Z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1028-9.1.0.4940</vt:lpwstr>
  </property>
</Properties>
</file>