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8" r:id="rId1"/>
  </p:sldMasterIdLst>
  <p:notesMasterIdLst>
    <p:notesMasterId r:id="rId30"/>
  </p:notesMasterIdLst>
  <p:sldIdLst>
    <p:sldId id="256" r:id="rId2"/>
    <p:sldId id="281" r:id="rId3"/>
    <p:sldId id="258" r:id="rId4"/>
    <p:sldId id="278" r:id="rId5"/>
    <p:sldId id="259" r:id="rId6"/>
    <p:sldId id="260" r:id="rId7"/>
    <p:sldId id="284" r:id="rId8"/>
    <p:sldId id="261" r:id="rId9"/>
    <p:sldId id="262" r:id="rId10"/>
    <p:sldId id="263" r:id="rId11"/>
    <p:sldId id="283" r:id="rId12"/>
    <p:sldId id="264" r:id="rId13"/>
    <p:sldId id="265" r:id="rId14"/>
    <p:sldId id="266" r:id="rId15"/>
    <p:sldId id="267" r:id="rId16"/>
    <p:sldId id="279" r:id="rId17"/>
    <p:sldId id="268" r:id="rId18"/>
    <p:sldId id="276" r:id="rId19"/>
    <p:sldId id="277" r:id="rId20"/>
    <p:sldId id="269" r:id="rId21"/>
    <p:sldId id="280" r:id="rId22"/>
    <p:sldId id="270" r:id="rId23"/>
    <p:sldId id="271" r:id="rId24"/>
    <p:sldId id="272" r:id="rId25"/>
    <p:sldId id="273" r:id="rId26"/>
    <p:sldId id="274" r:id="rId27"/>
    <p:sldId id="282" r:id="rId28"/>
    <p:sldId id="275" r:id="rId2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B9D8BF13-B2FE-4C05-A547-2212E76779A2}">
  <a:tblStyle styleId="{B9D8BF13-B2FE-4C05-A547-2212E76779A2}" styleName="Table_0"/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84041" autoAdjust="0"/>
  </p:normalViewPr>
  <p:slideViewPr>
    <p:cSldViewPr>
      <p:cViewPr>
        <p:scale>
          <a:sx n="70" d="100"/>
          <a:sy n="70" d="100"/>
        </p:scale>
        <p:origin x="-1572" y="-59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84" y="561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>
              <a:spcBef>
                <a:spcPts val="0"/>
              </a:spcBef>
              <a:defRPr sz="1100"/>
            </a:lvl1pPr>
            <a:lvl2pPr lvl="1">
              <a:spcBef>
                <a:spcPts val="0"/>
              </a:spcBef>
              <a:defRPr sz="1100"/>
            </a:lvl2pPr>
            <a:lvl3pPr lvl="2">
              <a:spcBef>
                <a:spcPts val="0"/>
              </a:spcBef>
              <a:defRPr sz="1100"/>
            </a:lvl3pPr>
            <a:lvl4pPr lvl="3">
              <a:spcBef>
                <a:spcPts val="0"/>
              </a:spcBef>
              <a:defRPr sz="1100"/>
            </a:lvl4pPr>
            <a:lvl5pPr lvl="4">
              <a:spcBef>
                <a:spcPts val="0"/>
              </a:spcBef>
              <a:defRPr sz="1100"/>
            </a:lvl5pPr>
            <a:lvl6pPr lvl="5">
              <a:spcBef>
                <a:spcPts val="0"/>
              </a:spcBef>
              <a:defRPr sz="1100"/>
            </a:lvl6pPr>
            <a:lvl7pPr lvl="6">
              <a:spcBef>
                <a:spcPts val="0"/>
              </a:spcBef>
              <a:defRPr sz="1100"/>
            </a:lvl7pPr>
            <a:lvl8pPr lvl="7">
              <a:spcBef>
                <a:spcPts val="0"/>
              </a:spcBef>
              <a:defRPr sz="1100"/>
            </a:lvl8pPr>
            <a:lvl9pPr lvl="8">
              <a:spcBef>
                <a:spcPts val="0"/>
              </a:spcBef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5335989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Shape 1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818986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Shape 1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altLang="zh-TW" sz="1100" dirty="0" smtClean="0"/>
              <a:t>電台需要有商業行為支撐經營。在台灣早期尚未完全開放媒體自由市場之前，多數</a:t>
            </a:r>
            <a:r>
              <a:rPr lang="zh-TW" altLang="zh-TW" sz="1100" dirty="0" smtClean="0">
                <a:solidFill>
                  <a:srgbClr val="0000FF"/>
                </a:solidFill>
              </a:rPr>
              <a:t>廣播電台屬國營方式，便不需負擔盈虧。</a:t>
            </a:r>
            <a:r>
              <a:rPr lang="zh-TW" altLang="zh-TW" sz="1100" dirty="0" smtClean="0"/>
              <a:t>而在政府開放民營化之後，區域電台如雨後春筍般林立，但商業市場規模依舊。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630839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Shape 17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Shape 17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370232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Shape 17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Shape 18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004854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Shape 18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637918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Shape 1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8613415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8" name="Shape 19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altLang="en-US" dirty="0" smtClean="0"/>
              <a:t>政府宣導與宣傳廣告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179637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Shape 20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1028076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Shape 21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1" name="Shape 21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1100" dirty="0" smtClean="0">
                <a:solidFill>
                  <a:srgbClr val="000000"/>
                </a:solidFill>
              </a:rPr>
              <a:t>右上照片中播音器的下排為調整聲音的推軸，紅色鈕為</a:t>
            </a:r>
            <a:r>
              <a:rPr lang="zh-TW" altLang="en-US" sz="1100" dirty="0" smtClean="0">
                <a:solidFill>
                  <a:srgbClr val="000000"/>
                </a:solidFill>
              </a:rPr>
              <a:t>麥克風推軸，具</a:t>
            </a:r>
            <a:r>
              <a:rPr lang="zh-TW" altLang="zh-TW" sz="1100" dirty="0" smtClean="0">
                <a:solidFill>
                  <a:srgbClr val="000000"/>
                </a:solidFill>
              </a:rPr>
              <a:t>危險性較高的</a:t>
            </a:r>
            <a:r>
              <a:rPr lang="zh-TW" altLang="en-US" sz="1100" dirty="0" smtClean="0">
                <a:solidFill>
                  <a:srgbClr val="000000"/>
                </a:solidFill>
              </a:rPr>
              <a:t>標示</a:t>
            </a:r>
            <a:r>
              <a:rPr lang="zh-TW" altLang="zh-TW" sz="1100" dirty="0" smtClean="0">
                <a:solidFill>
                  <a:srgbClr val="000000"/>
                </a:solidFill>
              </a:rPr>
              <a:t>。民眾call in則由右方三個白色的推軸調整聲音大小。</a:t>
            </a: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216877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Shape 2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/>
              <a:t>照片*1</a:t>
            </a:r>
          </a:p>
        </p:txBody>
      </p:sp>
    </p:spTree>
    <p:extLst>
      <p:ext uri="{BB962C8B-B14F-4D97-AF65-F5344CB8AC3E}">
        <p14:creationId xmlns:p14="http://schemas.microsoft.com/office/powerpoint/2010/main" val="2244608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6" name="Shape 22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95102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Shape 12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4239988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Shape 23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Shape 23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11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因著這個專題，我們了解到了不同於以往認知中的廣播電台。原來在我們生活的這片蘭陽平原，竟然有超過</a:t>
            </a:r>
            <a:r>
              <a:rPr lang="en-US" altLang="zh-TW" sz="11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</a:t>
            </a:r>
            <a:r>
              <a:rPr lang="zh-TW" altLang="zh-TW" sz="11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家的區域電台，正在服務著不同的族群。以著社會公器之姿深入社區，不僅只是傳遞訊息的媒介</a:t>
            </a:r>
            <a:r>
              <a:rPr lang="zh-TW" altLang="en-US" sz="11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11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而</a:t>
            </a:r>
            <a:r>
              <a:rPr lang="zh-TW" altLang="en-US" sz="11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是</a:t>
            </a:r>
            <a:r>
              <a:rPr lang="zh-TW" altLang="zh-TW" sz="11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更精緻深入</a:t>
            </a:r>
            <a:r>
              <a:rPr lang="zh-TW" altLang="en-US" sz="11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的進入社區與人民生活</a:t>
            </a:r>
            <a:r>
              <a:rPr lang="zh-TW" altLang="zh-TW" sz="11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。相信在未來，這些區域媒體勢必能共同為這片土地創造不一樣的廣播天空。</a:t>
            </a:r>
          </a:p>
        </p:txBody>
      </p:sp>
    </p:spTree>
    <p:extLst>
      <p:ext uri="{BB962C8B-B14F-4D97-AF65-F5344CB8AC3E}">
        <p14:creationId xmlns:p14="http://schemas.microsoft.com/office/powerpoint/2010/main" val="217012081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Shape 23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782269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100" dirty="0" smtClean="0"/>
              <a:t>台灣早期</a:t>
            </a:r>
            <a:r>
              <a:rPr lang="zh-TW" altLang="zh-TW" sz="1100" dirty="0" smtClean="0"/>
              <a:t>廣播頻率尚未開放</a:t>
            </a:r>
            <a:r>
              <a:rPr lang="zh-TW" altLang="en-US" sz="1100" dirty="0" smtClean="0"/>
              <a:t>民營</a:t>
            </a:r>
            <a:r>
              <a:rPr lang="zh-TW" altLang="zh-TW" sz="1100" dirty="0" smtClean="0"/>
              <a:t>，28家舊電台</a:t>
            </a:r>
            <a:r>
              <a:rPr lang="en-US" altLang="zh-TW" sz="1100" dirty="0" smtClean="0"/>
              <a:t>(</a:t>
            </a:r>
            <a:r>
              <a:rPr lang="zh-TW" altLang="en-US" sz="1100" dirty="0" smtClean="0"/>
              <a:t>如中廣</a:t>
            </a:r>
            <a:r>
              <a:rPr lang="en-US" altLang="zh-TW" sz="1100" dirty="0" smtClean="0"/>
              <a:t>.</a:t>
            </a:r>
            <a:r>
              <a:rPr lang="zh-TW" altLang="en-US" sz="1100" dirty="0" smtClean="0"/>
              <a:t>警廣</a:t>
            </a:r>
            <a:r>
              <a:rPr lang="en-US" altLang="zh-TW" sz="1100" dirty="0" smtClean="0"/>
              <a:t>…)</a:t>
            </a:r>
            <a:r>
              <a:rPr lang="zh-TW" altLang="en-US" sz="1100" dirty="0" smtClean="0"/>
              <a:t> </a:t>
            </a:r>
            <a:r>
              <a:rPr lang="zh-TW" altLang="zh-TW" sz="1100" dirty="0" smtClean="0"/>
              <a:t>，</a:t>
            </a:r>
            <a:r>
              <a:rPr lang="zh-TW" altLang="en-US" sz="1100" dirty="0" smtClean="0"/>
              <a:t>大多</a:t>
            </a:r>
            <a:r>
              <a:rPr lang="zh-TW" altLang="zh-TW" sz="1100" dirty="0" smtClean="0"/>
              <a:t>是以</a:t>
            </a:r>
            <a:r>
              <a:rPr lang="zh-TW" altLang="zh-TW" sz="1100" dirty="0" smtClean="0">
                <a:solidFill>
                  <a:srgbClr val="0000FF"/>
                </a:solidFill>
              </a:rPr>
              <a:t>黨政軍系統</a:t>
            </a:r>
            <a:r>
              <a:rPr lang="zh-TW" altLang="zh-TW" sz="1100" dirty="0" smtClean="0"/>
              <a:t>為經營的主流。</a:t>
            </a:r>
            <a:r>
              <a:rPr lang="zh-TW" altLang="en-US" sz="1100" dirty="0" smtClean="0"/>
              <a:t>在戒嚴時代媒體通路長年基於「非常時期」之背景，如抑制匪播干擾或政策使命需求的工具性用途 </a:t>
            </a:r>
            <a:r>
              <a:rPr lang="en-US" altLang="zh-TW" sz="1100" dirty="0" smtClean="0"/>
              <a:t>……</a:t>
            </a:r>
            <a:r>
              <a:rPr lang="zh-TW" altLang="en-US" sz="1100" dirty="0" smtClean="0"/>
              <a:t>，其營運模式與行為管理都受到限制，民意與言論發聲的空間相對緊縮、既有媒體的內容過於都會化、中心化的取向。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3131369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Shape 13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Aft>
                <a:spcPts val="0"/>
              </a:spcAft>
            </a:pPr>
            <a:r>
              <a:rPr lang="zh-TW" altLang="zh-TW" sz="1100" b="1" dirty="0" smtClean="0">
                <a:solidFill>
                  <a:srgbClr val="FF0000"/>
                </a:solidFill>
              </a:rPr>
              <a:t>民國82年</a:t>
            </a:r>
            <a:r>
              <a:rPr lang="zh-TW" altLang="en-US" sz="1100" b="1" dirty="0" smtClean="0">
                <a:solidFill>
                  <a:srgbClr val="FF0000"/>
                </a:solidFill>
              </a:rPr>
              <a:t>後的台灣廣播天空</a:t>
            </a:r>
            <a:r>
              <a:rPr lang="en-US" altLang="zh-TW" sz="1100" b="1" dirty="0" smtClean="0">
                <a:solidFill>
                  <a:srgbClr val="FF0000"/>
                </a:solidFill>
              </a:rPr>
              <a:t>---</a:t>
            </a:r>
            <a:r>
              <a:rPr lang="zh-TW" altLang="zh-TW" sz="1100" b="1" dirty="0" smtClean="0">
                <a:solidFill>
                  <a:srgbClr val="FF0000"/>
                </a:solidFill>
              </a:rPr>
              <a:t>民營電台成為廣播的主體</a:t>
            </a:r>
            <a:endParaRPr lang="en-US" altLang="zh-TW" sz="1100" b="1" dirty="0" smtClean="0">
              <a:solidFill>
                <a:srgbClr val="FF0000"/>
              </a:solidFill>
            </a:endParaRPr>
          </a:p>
          <a:p>
            <a:pPr lvl="0">
              <a:spcAft>
                <a:spcPts val="0"/>
              </a:spcAft>
            </a:pPr>
            <a:r>
              <a:rPr lang="zh-TW" altLang="en-US" sz="1100" dirty="0" smtClean="0"/>
              <a:t>由於地方事務經常不受主流媒體重視，在民眾知的權利無法充分獲得滿足的情境之下，廣播頻道最終在民國</a:t>
            </a:r>
            <a:r>
              <a:rPr lang="en-US" altLang="zh-TW" sz="1100" dirty="0" smtClean="0"/>
              <a:t>82</a:t>
            </a:r>
            <a:r>
              <a:rPr lang="zh-TW" altLang="en-US" sz="1100" dirty="0" smtClean="0"/>
              <a:t>年開放民營化。</a:t>
            </a:r>
            <a:endParaRPr lang="en-US" altLang="zh-TW" sz="1100" dirty="0" smtClean="0"/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zh-TW" sz="1100" dirty="0" smtClean="0">
                <a:solidFill>
                  <a:schemeClr val="bg1"/>
                </a:solidFill>
              </a:rPr>
              <a:t>截至</a:t>
            </a:r>
            <a:r>
              <a:rPr lang="zh-TW" altLang="en-US" sz="1100" dirty="0" smtClean="0">
                <a:solidFill>
                  <a:schemeClr val="bg1"/>
                </a:solidFill>
              </a:rPr>
              <a:t>目前為</a:t>
            </a:r>
            <a:r>
              <a:rPr lang="zh-TW" altLang="zh-TW" sz="1100" dirty="0" smtClean="0">
                <a:solidFill>
                  <a:schemeClr val="bg1"/>
                </a:solidFill>
              </a:rPr>
              <a:t>止，</a:t>
            </a:r>
            <a:r>
              <a:rPr lang="zh-TW" altLang="zh-TW" sz="1100" dirty="0" smtClean="0"/>
              <a:t>已有143家獲得廣播執照，加上開放前己存在的28家，共有171家。其中取得營運執照的電台當中，有161家是屬於</a:t>
            </a:r>
            <a:r>
              <a:rPr lang="zh-TW" altLang="zh-TW" sz="1100" dirty="0" smtClean="0">
                <a:solidFill>
                  <a:srgbClr val="0000FF"/>
                </a:solidFill>
              </a:rPr>
              <a:t>民營電台</a:t>
            </a:r>
            <a:r>
              <a:rPr lang="zh-TW" altLang="zh-TW" sz="1100" dirty="0" smtClean="0"/>
              <a:t>，而公營電台只佔了10家。</a:t>
            </a:r>
            <a:br>
              <a:rPr lang="zh-TW" altLang="zh-TW" sz="1100" dirty="0" smtClean="0"/>
            </a:br>
            <a:endParaRPr dirty="0"/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820657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Shape 13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/>
              <a:t>照片*1（公司照）</a:t>
            </a:r>
          </a:p>
        </p:txBody>
      </p:sp>
    </p:spTree>
    <p:extLst>
      <p:ext uri="{BB962C8B-B14F-4D97-AF65-F5344CB8AC3E}">
        <p14:creationId xmlns:p14="http://schemas.microsoft.com/office/powerpoint/2010/main" val="38963853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Shape 14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100" dirty="0" smtClean="0">
                <a:solidFill>
                  <a:schemeClr val="bg1"/>
                </a:solidFill>
              </a:rPr>
              <a:t> 如：桃園廣播電台，就是桃園地區第一家播出的區域性電台，它利用桃園地區的每一項資 源，青商會、獅子會、學校等，彼此互相搭配、互相協調的方式運作，以便創造佳績。  又如創高收聽率的飛碟電台，強調「都會」的聲音，它提供許多都會的重要資訊，以此滿足 都會人的需求，藉此抓住都會的上班族和一般聽眾的心。  </a:t>
            </a: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100" dirty="0" smtClean="0">
                <a:solidFill>
                  <a:schemeClr val="bg1"/>
                </a:solidFill>
              </a:rPr>
              <a:t>另外像設立在新竹科學園區的小功率電台， 也以科技人的好朋友為訴求策略， 這些都是運 用當地的資源與人力相結的理念 </a:t>
            </a:r>
            <a:r>
              <a:rPr lang="en-US" altLang="zh-TW" sz="1100" dirty="0" smtClean="0">
                <a:solidFill>
                  <a:schemeClr val="bg1"/>
                </a:solidFill>
              </a:rPr>
              <a:t>(</a:t>
            </a:r>
            <a:endParaRPr lang="zh-TW" altLang="zh-TW" sz="1100" dirty="0" smtClean="0">
              <a:solidFill>
                <a:schemeClr val="bg1"/>
              </a:solidFill>
            </a:endParaRPr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156814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Shape 1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Shape 15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zh-TW" sz="1100" dirty="0" smtClean="0"/>
              <a:t>廣播電台透過</a:t>
            </a:r>
            <a:r>
              <a:rPr lang="zh-TW" altLang="zh-TW" sz="1100" dirty="0" smtClean="0">
                <a:solidFill>
                  <a:srgbClr val="FF0000"/>
                </a:solidFill>
              </a:rPr>
              <a:t>無線電波頻率</a:t>
            </a:r>
            <a:r>
              <a:rPr lang="zh-TW" altLang="zh-TW" sz="1100" dirty="0" smtClean="0"/>
              <a:t>，將節目順利播出並提供資訊以擴大影響。在台灣廣播電台區分為</a:t>
            </a:r>
            <a:r>
              <a:rPr lang="zh-TW" altLang="zh-TW" sz="1100" dirty="0" smtClean="0">
                <a:solidFill>
                  <a:srgbClr val="0000FF"/>
                </a:solidFill>
              </a:rPr>
              <a:t>調頻</a:t>
            </a:r>
            <a:r>
              <a:rPr lang="zh-TW" altLang="zh-TW" sz="1100" dirty="0" smtClean="0"/>
              <a:t>與</a:t>
            </a:r>
            <a:r>
              <a:rPr lang="zh-TW" altLang="zh-TW" sz="1100" dirty="0" smtClean="0">
                <a:solidFill>
                  <a:srgbClr val="0000FF"/>
                </a:solidFill>
              </a:rPr>
              <a:t>調幅</a:t>
            </a:r>
            <a:r>
              <a:rPr lang="zh-TW" altLang="zh-TW" sz="1100" dirty="0" smtClean="0"/>
              <a:t>，功率又區分為</a:t>
            </a:r>
            <a:r>
              <a:rPr lang="zh-TW" altLang="zh-TW" sz="1100" dirty="0" smtClean="0">
                <a:solidFill>
                  <a:srgbClr val="FF0000"/>
                </a:solidFill>
              </a:rPr>
              <a:t>大功率</a:t>
            </a:r>
            <a:r>
              <a:rPr lang="zh-TW" altLang="zh-TW" sz="1100" dirty="0" smtClean="0"/>
              <a:t>、</a:t>
            </a:r>
            <a:r>
              <a:rPr lang="zh-TW" altLang="zh-TW" sz="1100" dirty="0" smtClean="0">
                <a:solidFill>
                  <a:srgbClr val="FF0000"/>
                </a:solidFill>
              </a:rPr>
              <a:t>中功率</a:t>
            </a:r>
            <a:r>
              <a:rPr lang="zh-TW" altLang="zh-TW" sz="1100" dirty="0" smtClean="0"/>
              <a:t>及</a:t>
            </a:r>
            <a:r>
              <a:rPr lang="zh-TW" altLang="zh-TW" sz="1100" dirty="0" smtClean="0">
                <a:solidFill>
                  <a:srgbClr val="FF0000"/>
                </a:solidFill>
              </a:rPr>
              <a:t>小功率</a:t>
            </a:r>
            <a:r>
              <a:rPr lang="zh-TW" altLang="en-US" sz="1100" dirty="0" smtClean="0">
                <a:solidFill>
                  <a:srgbClr val="FF0000"/>
                </a:solidFill>
              </a:rPr>
              <a:t>，</a:t>
            </a:r>
            <a:r>
              <a:rPr lang="zh-TW" altLang="en-US" sz="1100" dirty="0" smtClean="0">
                <a:solidFill>
                  <a:schemeClr val="bg1"/>
                </a:solidFill>
              </a:rPr>
              <a:t>依照發射功率範圍決定服務區域大小</a:t>
            </a:r>
            <a:r>
              <a:rPr lang="zh-TW" altLang="zh-TW" sz="1100" dirty="0" smtClean="0">
                <a:solidFill>
                  <a:schemeClr val="bg1"/>
                </a:solidFill>
              </a:rPr>
              <a:t>。</a:t>
            </a:r>
            <a:endParaRPr lang="en-US" altLang="zh-TW" sz="1100" dirty="0" smtClean="0">
              <a:solidFill>
                <a:schemeClr val="bg1"/>
              </a:solidFill>
            </a:endParaRPr>
          </a:p>
          <a:p>
            <a:pPr lvl="0">
              <a:spcAft>
                <a:spcPts val="0"/>
              </a:spcAft>
            </a:pPr>
            <a:r>
              <a:rPr lang="zh-TW" altLang="zh-TW" sz="1100" dirty="0" smtClean="0"/>
              <a:t>由於政府沒有釋出可全台聯播的大功率電臺，因此一些中小功率電臺走上聯播之路，以擴大影響。</a:t>
            </a:r>
            <a:endParaRPr lang="en-US" altLang="zh-TW" sz="110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1100" dirty="0" smtClean="0"/>
              <a:t>社區廣播電台在媒體功能上</a:t>
            </a:r>
            <a:r>
              <a:rPr lang="zh-TW" altLang="en-US" sz="1100" dirty="0" smtClean="0"/>
              <a:t>雖</a:t>
            </a:r>
            <a:r>
              <a:rPr lang="zh-TW" altLang="zh-TW" sz="1100" dirty="0" smtClean="0"/>
              <a:t>無法與電視媒體競爭，但發揮區域媒體之功能與特性是值得探討的</a:t>
            </a:r>
            <a:r>
              <a:rPr lang="zh-TW" altLang="en-US" sz="1100" dirty="0" smtClean="0"/>
              <a:t>。</a:t>
            </a:r>
            <a:endParaRPr lang="en-US" altLang="zh-TW" sz="1100" dirty="0" smtClean="0"/>
          </a:p>
          <a:p>
            <a:pPr lvl="0">
              <a:spcAft>
                <a:spcPts val="0"/>
              </a:spcAft>
            </a:pPr>
            <a:endParaRPr lang="zh-TW" altLang="zh-TW" sz="1100" dirty="0" smtClean="0">
              <a:solidFill>
                <a:schemeClr val="bg1"/>
              </a:solidFill>
            </a:endParaRPr>
          </a:p>
          <a:p>
            <a:pPr lvl="0" rt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284560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Shape 16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0145725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100" dirty="0" smtClean="0"/>
              <a:t>無線電波為公有財產，區域廣播電台所使用之頻率則應</a:t>
            </a:r>
            <a:r>
              <a:rPr lang="zh-TW" altLang="en-US" sz="1100" dirty="0" smtClean="0">
                <a:solidFill>
                  <a:schemeClr val="bg1">
                    <a:lumMod val="90000"/>
                    <a:lumOff val="10000"/>
                  </a:schemeClr>
                </a:solidFill>
              </a:rPr>
              <a:t>本著社會公器的身分，盡公眾服務之事</a:t>
            </a:r>
            <a:r>
              <a:rPr lang="zh-TW" altLang="en-US" sz="1100" dirty="0" smtClean="0"/>
              <a:t>。</a:t>
            </a:r>
            <a:endParaRPr lang="en-US" altLang="zh-TW" sz="110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100" dirty="0" smtClean="0"/>
              <a:t>政府開放全台分區經營，實為符合區域需求</a:t>
            </a:r>
            <a:r>
              <a:rPr lang="en-US" altLang="zh-TW" sz="1100" dirty="0" smtClean="0"/>
              <a:t>.</a:t>
            </a:r>
            <a:r>
              <a:rPr lang="zh-TW" altLang="en-US" sz="1100" dirty="0" smtClean="0"/>
              <a:t>區域特色發展。因此，各中小功率電台無不竭盡心思</a:t>
            </a:r>
            <a:r>
              <a:rPr lang="zh-TW" altLang="en-US" sz="1100" dirty="0" smtClean="0">
                <a:solidFill>
                  <a:srgbClr val="FF0000"/>
                </a:solidFill>
              </a:rPr>
              <a:t>策畫節目及活動，以符合經營方針和社區民眾喜好</a:t>
            </a:r>
            <a:r>
              <a:rPr lang="zh-TW" altLang="en-US" sz="1100" dirty="0" smtClean="0"/>
              <a:t>，期能增加收聽率達至廣播大眾傳播之責。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024353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 rtl="0">
              <a:spcBef>
                <a:spcPts val="0"/>
              </a:spcBef>
              <a:buSzPct val="100000"/>
              <a:defRPr sz="5200"/>
            </a:lvl1pPr>
            <a:lvl2pPr lvl="1" algn="ctr" rtl="0">
              <a:spcBef>
                <a:spcPts val="0"/>
              </a:spcBef>
              <a:buSzPct val="100000"/>
              <a:defRPr sz="5200"/>
            </a:lvl2pPr>
            <a:lvl3pPr lvl="2" algn="ctr" rtl="0">
              <a:spcBef>
                <a:spcPts val="0"/>
              </a:spcBef>
              <a:buSzPct val="100000"/>
              <a:defRPr sz="5200"/>
            </a:lvl3pPr>
            <a:lvl4pPr lvl="3" algn="ctr" rtl="0">
              <a:spcBef>
                <a:spcPts val="0"/>
              </a:spcBef>
              <a:buSzPct val="100000"/>
              <a:defRPr sz="5200"/>
            </a:lvl4pPr>
            <a:lvl5pPr lvl="4" algn="ctr" rtl="0">
              <a:spcBef>
                <a:spcPts val="0"/>
              </a:spcBef>
              <a:buSzPct val="100000"/>
              <a:defRPr sz="5200"/>
            </a:lvl5pPr>
            <a:lvl6pPr lvl="5" algn="ctr" rtl="0">
              <a:spcBef>
                <a:spcPts val="0"/>
              </a:spcBef>
              <a:buSzPct val="100000"/>
              <a:defRPr sz="5200"/>
            </a:lvl6pPr>
            <a:lvl7pPr lvl="6" algn="ctr" rtl="0">
              <a:spcBef>
                <a:spcPts val="0"/>
              </a:spcBef>
              <a:buSzPct val="100000"/>
              <a:defRPr sz="5200"/>
            </a:lvl7pPr>
            <a:lvl8pPr lvl="7" algn="ctr" rtl="0">
              <a:spcBef>
                <a:spcPts val="0"/>
              </a:spcBef>
              <a:buSzPct val="100000"/>
              <a:defRPr sz="5200"/>
            </a:lvl8pPr>
            <a:lvl9pPr lvl="8" algn="ctr" rtl="0">
              <a:spcBef>
                <a:spcPts val="0"/>
              </a:spcBef>
              <a:buSzPct val="100000"/>
              <a:defRPr sz="52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zh-TW"/>
              <a:t>‹#›</a:t>
            </a:fld>
            <a:endParaRPr lang="zh-TW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 rtl="0">
              <a:spcBef>
                <a:spcPts val="0"/>
              </a:spcBef>
              <a:buSzPct val="100000"/>
              <a:defRPr sz="12000"/>
            </a:lvl1pPr>
            <a:lvl2pPr lvl="1" algn="ctr" rtl="0">
              <a:spcBef>
                <a:spcPts val="0"/>
              </a:spcBef>
              <a:buSzPct val="100000"/>
              <a:defRPr sz="12000"/>
            </a:lvl2pPr>
            <a:lvl3pPr lvl="2" algn="ctr" rtl="0">
              <a:spcBef>
                <a:spcPts val="0"/>
              </a:spcBef>
              <a:buSzPct val="100000"/>
              <a:defRPr sz="12000"/>
            </a:lvl3pPr>
            <a:lvl4pPr lvl="3" algn="ctr" rtl="0">
              <a:spcBef>
                <a:spcPts val="0"/>
              </a:spcBef>
              <a:buSzPct val="100000"/>
              <a:defRPr sz="12000"/>
            </a:lvl4pPr>
            <a:lvl5pPr lvl="4" algn="ctr" rtl="0">
              <a:spcBef>
                <a:spcPts val="0"/>
              </a:spcBef>
              <a:buSzPct val="100000"/>
              <a:defRPr sz="12000"/>
            </a:lvl5pPr>
            <a:lvl6pPr lvl="5" algn="ctr" rtl="0">
              <a:spcBef>
                <a:spcPts val="0"/>
              </a:spcBef>
              <a:buSzPct val="100000"/>
              <a:defRPr sz="12000"/>
            </a:lvl6pPr>
            <a:lvl7pPr lvl="6" algn="ctr" rtl="0">
              <a:spcBef>
                <a:spcPts val="0"/>
              </a:spcBef>
              <a:buSzPct val="100000"/>
              <a:defRPr sz="12000"/>
            </a:lvl7pPr>
            <a:lvl8pPr lvl="7" algn="ctr" rtl="0">
              <a:spcBef>
                <a:spcPts val="0"/>
              </a:spcBef>
              <a:buSzPct val="100000"/>
              <a:defRPr sz="12000"/>
            </a:lvl8pPr>
            <a:lvl9pPr lvl="8" algn="ctr" rtl="0">
              <a:spcBef>
                <a:spcPts val="0"/>
              </a:spcBef>
              <a:buSzPct val="100000"/>
              <a:defRPr sz="120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 rtl="0">
              <a:spcBef>
                <a:spcPts val="0"/>
              </a:spcBef>
              <a:defRPr/>
            </a:lvl1pPr>
            <a:lvl2pPr lvl="1" algn="ctr" rtl="0">
              <a:spcBef>
                <a:spcPts val="0"/>
              </a:spcBef>
              <a:defRPr/>
            </a:lvl2pPr>
            <a:lvl3pPr lvl="2" algn="ctr" rtl="0">
              <a:spcBef>
                <a:spcPts val="0"/>
              </a:spcBef>
              <a:defRPr/>
            </a:lvl3pPr>
            <a:lvl4pPr lvl="3" algn="ctr" rtl="0">
              <a:spcBef>
                <a:spcPts val="0"/>
              </a:spcBef>
              <a:defRPr/>
            </a:lvl4pPr>
            <a:lvl5pPr lvl="4" algn="ctr" rtl="0">
              <a:spcBef>
                <a:spcPts val="0"/>
              </a:spcBef>
              <a:defRPr/>
            </a:lvl5pPr>
            <a:lvl6pPr lvl="5" algn="ctr" rtl="0">
              <a:spcBef>
                <a:spcPts val="0"/>
              </a:spcBef>
              <a:defRPr/>
            </a:lvl6pPr>
            <a:lvl7pPr lvl="6" algn="ctr" rtl="0">
              <a:spcBef>
                <a:spcPts val="0"/>
              </a:spcBef>
              <a:defRPr/>
            </a:lvl7pPr>
            <a:lvl8pPr lvl="7" algn="ctr" rtl="0">
              <a:spcBef>
                <a:spcPts val="0"/>
              </a:spcBef>
              <a:defRPr/>
            </a:lvl8pPr>
            <a:lvl9pPr lvl="8" algn="ctr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zh-TW"/>
              <a:t>‹#›</a:t>
            </a:fld>
            <a:endParaRPr lang="zh-TW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zh-TW"/>
              <a:t>‹#›</a:t>
            </a:fld>
            <a:endParaRPr lang="zh-TW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自訂版面配置 2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2" name="Shape 52"/>
          <p:cNvSpPr/>
          <p:nvPr/>
        </p:nvSpPr>
        <p:spPr>
          <a:xfrm>
            <a:off x="2637950" y="0"/>
            <a:ext cx="4963515" cy="3460018"/>
          </a:xfrm>
          <a:prstGeom prst="flowChartOnlineStorage">
            <a:avLst/>
          </a:prstGeom>
          <a:solidFill>
            <a:srgbClr val="000000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3" name="Shape 53"/>
          <p:cNvSpPr/>
          <p:nvPr/>
        </p:nvSpPr>
        <p:spPr>
          <a:xfrm>
            <a:off x="0" y="0"/>
            <a:ext cx="3835200" cy="34602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4" name="Shape 54"/>
          <p:cNvSpPr/>
          <p:nvPr/>
        </p:nvSpPr>
        <p:spPr>
          <a:xfrm rot="10800000">
            <a:off x="3950564" y="125"/>
            <a:ext cx="3459900" cy="3459900"/>
          </a:xfrm>
          <a:prstGeom prst="flowChartDelay">
            <a:avLst/>
          </a:prstGeom>
          <a:solidFill>
            <a:srgbClr val="434343">
              <a:alpha val="45770"/>
            </a:srgb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5" name="Shape 55"/>
          <p:cNvSpPr/>
          <p:nvPr/>
        </p:nvSpPr>
        <p:spPr>
          <a:xfrm rot="10800000">
            <a:off x="4833294" y="125"/>
            <a:ext cx="3459900" cy="3459900"/>
          </a:xfrm>
          <a:prstGeom prst="flowChartDelay">
            <a:avLst/>
          </a:prstGeom>
          <a:solidFill>
            <a:srgbClr val="666666">
              <a:alpha val="28080"/>
            </a:srgbClr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6" name="Shape 56"/>
          <p:cNvSpPr/>
          <p:nvPr/>
        </p:nvSpPr>
        <p:spPr>
          <a:xfrm rot="10800000">
            <a:off x="5684100" y="125"/>
            <a:ext cx="3459900" cy="3459900"/>
          </a:xfrm>
          <a:prstGeom prst="flowChartDelay">
            <a:avLst/>
          </a:prstGeom>
          <a:solidFill>
            <a:srgbClr val="434343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title"/>
          </p:nvPr>
        </p:nvSpPr>
        <p:spPr>
          <a:xfrm>
            <a:off x="324475" y="465975"/>
            <a:ext cx="3568800" cy="2841600"/>
          </a:xfrm>
          <a:prstGeom prst="rect">
            <a:avLst/>
          </a:prstGeom>
          <a:noFill/>
        </p:spPr>
        <p:txBody>
          <a:bodyPr lIns="91425" tIns="91425" rIns="91425" bIns="91425" anchor="b" anchorCtr="0"/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rgbClr val="FFFFFF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rgbClr val="FFFFFF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rgbClr val="FFFFFF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rgbClr val="FFFFFF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rgbClr val="FFFFFF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rgbClr val="FFFFFF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rgbClr val="FFFFFF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rgbClr val="FFFFFF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200" b="1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58" name="Shape 58"/>
          <p:cNvSpPr txBox="1">
            <a:spLocks noGrp="1"/>
          </p:cNvSpPr>
          <p:nvPr>
            <p:ph type="subTitle" idx="1"/>
          </p:nvPr>
        </p:nvSpPr>
        <p:spPr>
          <a:xfrm>
            <a:off x="324475" y="3612601"/>
            <a:ext cx="5124300" cy="1302600"/>
          </a:xfrm>
          <a:prstGeom prst="rect">
            <a:avLst/>
          </a:prstGeom>
          <a:noFill/>
        </p:spPr>
        <p:txBody>
          <a:bodyPr lIns="91425" tIns="91425" rIns="91425" bIns="91425" anchor="t" anchorCtr="0"/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6161"/>
              </a:buClr>
              <a:buSzPct val="100000"/>
              <a:buNone/>
              <a:defRPr sz="1800">
                <a:solidFill>
                  <a:srgbClr val="61616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6161"/>
              </a:buClr>
              <a:buSzPct val="100000"/>
              <a:buNone/>
              <a:defRPr sz="1800">
                <a:solidFill>
                  <a:srgbClr val="61616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6161"/>
              </a:buClr>
              <a:buSzPct val="100000"/>
              <a:buNone/>
              <a:defRPr sz="1800">
                <a:solidFill>
                  <a:srgbClr val="61616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6161"/>
              </a:buClr>
              <a:buSzPct val="100000"/>
              <a:buNone/>
              <a:defRPr sz="1800">
                <a:solidFill>
                  <a:srgbClr val="61616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6161"/>
              </a:buClr>
              <a:buSzPct val="100000"/>
              <a:buNone/>
              <a:defRPr sz="1800">
                <a:solidFill>
                  <a:srgbClr val="61616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6161"/>
              </a:buClr>
              <a:buSzPct val="100000"/>
              <a:buNone/>
              <a:defRPr sz="1800">
                <a:solidFill>
                  <a:srgbClr val="61616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6161"/>
              </a:buClr>
              <a:buSzPct val="100000"/>
              <a:buNone/>
              <a:defRPr sz="1800">
                <a:solidFill>
                  <a:srgbClr val="61616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6161"/>
              </a:buClr>
              <a:buSzPct val="100000"/>
              <a:buNone/>
              <a:defRPr sz="1800">
                <a:solidFill>
                  <a:srgbClr val="61616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16161"/>
              </a:buClr>
              <a:buSzPct val="100000"/>
              <a:buNone/>
              <a:defRPr sz="1800">
                <a:solidFill>
                  <a:srgbClr val="616161"/>
                </a:solidFill>
              </a:defRPr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 sz="1000">
                <a:solidFill>
                  <a:srgbClr val="616161"/>
                </a:solidFill>
              </a:rPr>
              <a:t>‹#›</a:t>
            </a:fld>
            <a:endParaRPr lang="zh-TW" sz="1000">
              <a:solidFill>
                <a:srgbClr val="616161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自訂版面配置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6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69" name="Shape 69"/>
          <p:cNvCxnSpPr/>
          <p:nvPr/>
        </p:nvCxnSpPr>
        <p:spPr>
          <a:xfrm>
            <a:off x="831619" y="615325"/>
            <a:ext cx="5948700" cy="0"/>
          </a:xfrm>
          <a:prstGeom prst="straightConnector1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0" name="Shape 70"/>
          <p:cNvSpPr txBox="1">
            <a:spLocks noGrp="1"/>
          </p:cNvSpPr>
          <p:nvPr>
            <p:ph type="title"/>
          </p:nvPr>
        </p:nvSpPr>
        <p:spPr>
          <a:xfrm>
            <a:off x="832600" y="844000"/>
            <a:ext cx="5810400" cy="1550400"/>
          </a:xfrm>
          <a:prstGeom prst="rect">
            <a:avLst/>
          </a:prstGeom>
          <a:noFill/>
        </p:spPr>
        <p:txBody>
          <a:bodyPr lIns="91425" tIns="91425" rIns="91425" bIns="91425" anchor="t" anchorCtr="0"/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832600" y="2623080"/>
            <a:ext cx="5810400" cy="1738800"/>
          </a:xfrm>
          <a:prstGeom prst="rect">
            <a:avLst/>
          </a:prstGeom>
          <a:noFill/>
        </p:spPr>
        <p:txBody>
          <a:bodyPr lIns="91425" tIns="91425" rIns="91425" bIns="91425" anchor="t" anchorCtr="0"/>
          <a:lstStyle>
            <a:lvl1pPr lvl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buSzPct val="100000"/>
              <a:defRPr sz="1600">
                <a:solidFill>
                  <a:schemeClr val="lt1"/>
                </a:solidFill>
              </a:defRPr>
            </a:lvl1pPr>
            <a:lvl2pPr lvl="1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defRPr sz="1400">
                <a:solidFill>
                  <a:schemeClr val="lt1"/>
                </a:solidFill>
              </a:defRPr>
            </a:lvl2pPr>
            <a:lvl3pPr lvl="2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defRPr sz="1400">
                <a:solidFill>
                  <a:schemeClr val="lt1"/>
                </a:solidFill>
              </a:defRPr>
            </a:lvl3pPr>
            <a:lvl4pPr lvl="3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defRPr sz="1400">
                <a:solidFill>
                  <a:schemeClr val="lt1"/>
                </a:solidFill>
              </a:defRPr>
            </a:lvl4pPr>
            <a:lvl5pPr lvl="4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defRPr sz="1400">
                <a:solidFill>
                  <a:schemeClr val="lt1"/>
                </a:solidFill>
              </a:defRPr>
            </a:lvl5pPr>
            <a:lvl6pPr lvl="5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defRPr sz="1400">
                <a:solidFill>
                  <a:schemeClr val="lt1"/>
                </a:solidFill>
              </a:defRPr>
            </a:lvl6pPr>
            <a:lvl7pPr lvl="6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defRPr sz="1400">
                <a:solidFill>
                  <a:schemeClr val="lt1"/>
                </a:solidFill>
              </a:defRPr>
            </a:lvl7pPr>
            <a:lvl8pPr lvl="7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defRPr sz="1400">
                <a:solidFill>
                  <a:schemeClr val="lt1"/>
                </a:solidFill>
              </a:defRPr>
            </a:lvl8pPr>
            <a:lvl9pPr lvl="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2" name="Shape 7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 sz="1000">
                <a:solidFill>
                  <a:schemeClr val="lt1"/>
                </a:solidFill>
              </a:rPr>
              <a:t>‹#›</a:t>
            </a:fld>
            <a:endParaRPr lang="zh-TW" sz="1000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自訂版面配置 3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Shape 7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75" name="Shape 75"/>
          <p:cNvCxnSpPr/>
          <p:nvPr/>
        </p:nvCxnSpPr>
        <p:spPr>
          <a:xfrm>
            <a:off x="831619" y="615325"/>
            <a:ext cx="5948700" cy="0"/>
          </a:xfrm>
          <a:prstGeom prst="straightConnector1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6" name="Shape 76"/>
          <p:cNvSpPr txBox="1">
            <a:spLocks noGrp="1"/>
          </p:cNvSpPr>
          <p:nvPr>
            <p:ph type="title"/>
          </p:nvPr>
        </p:nvSpPr>
        <p:spPr>
          <a:xfrm>
            <a:off x="832600" y="844000"/>
            <a:ext cx="5810400" cy="1550400"/>
          </a:xfrm>
          <a:prstGeom prst="rect">
            <a:avLst/>
          </a:prstGeom>
          <a:noFill/>
        </p:spPr>
        <p:txBody>
          <a:bodyPr lIns="91425" tIns="91425" rIns="91425" bIns="91425" anchor="t" anchorCtr="0"/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832600" y="2623080"/>
            <a:ext cx="5810400" cy="1738800"/>
          </a:xfrm>
          <a:prstGeom prst="rect">
            <a:avLst/>
          </a:prstGeom>
          <a:noFill/>
        </p:spPr>
        <p:txBody>
          <a:bodyPr lIns="91425" tIns="91425" rIns="91425" bIns="91425" anchor="t" anchorCtr="0"/>
          <a:lstStyle>
            <a:lvl1pPr lvl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buSzPct val="100000"/>
              <a:defRPr sz="1600">
                <a:solidFill>
                  <a:schemeClr val="lt1"/>
                </a:solidFill>
              </a:defRPr>
            </a:lvl1pPr>
            <a:lvl2pPr lvl="1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defRPr sz="1400">
                <a:solidFill>
                  <a:schemeClr val="lt1"/>
                </a:solidFill>
              </a:defRPr>
            </a:lvl2pPr>
            <a:lvl3pPr lvl="2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defRPr sz="1400">
                <a:solidFill>
                  <a:schemeClr val="lt1"/>
                </a:solidFill>
              </a:defRPr>
            </a:lvl3pPr>
            <a:lvl4pPr lvl="3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defRPr sz="1400">
                <a:solidFill>
                  <a:schemeClr val="lt1"/>
                </a:solidFill>
              </a:defRPr>
            </a:lvl4pPr>
            <a:lvl5pPr lvl="4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defRPr sz="1400">
                <a:solidFill>
                  <a:schemeClr val="lt1"/>
                </a:solidFill>
              </a:defRPr>
            </a:lvl5pPr>
            <a:lvl6pPr lvl="5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defRPr sz="1400">
                <a:solidFill>
                  <a:schemeClr val="lt1"/>
                </a:solidFill>
              </a:defRPr>
            </a:lvl6pPr>
            <a:lvl7pPr lvl="6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defRPr sz="1400">
                <a:solidFill>
                  <a:schemeClr val="lt1"/>
                </a:solidFill>
              </a:defRPr>
            </a:lvl7pPr>
            <a:lvl8pPr lvl="7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defRPr sz="1400">
                <a:solidFill>
                  <a:schemeClr val="lt1"/>
                </a:solidFill>
              </a:defRPr>
            </a:lvl8pPr>
            <a:lvl9pPr lvl="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 sz="1000">
                <a:solidFill>
                  <a:schemeClr val="lt1"/>
                </a:solidFill>
              </a:rPr>
              <a:t>‹#›</a:t>
            </a:fld>
            <a:endParaRPr lang="zh-TW" sz="1000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自訂版面配置 6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81" name="Shape 81"/>
          <p:cNvCxnSpPr/>
          <p:nvPr/>
        </p:nvCxnSpPr>
        <p:spPr>
          <a:xfrm>
            <a:off x="831619" y="615325"/>
            <a:ext cx="5948700" cy="0"/>
          </a:xfrm>
          <a:prstGeom prst="straightConnector1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2" name="Shape 82"/>
          <p:cNvSpPr txBox="1">
            <a:spLocks noGrp="1"/>
          </p:cNvSpPr>
          <p:nvPr>
            <p:ph type="title"/>
          </p:nvPr>
        </p:nvSpPr>
        <p:spPr>
          <a:xfrm>
            <a:off x="832600" y="844000"/>
            <a:ext cx="5810400" cy="1550400"/>
          </a:xfrm>
          <a:prstGeom prst="rect">
            <a:avLst/>
          </a:prstGeom>
          <a:noFill/>
        </p:spPr>
        <p:txBody>
          <a:bodyPr lIns="91425" tIns="91425" rIns="91425" bIns="91425" anchor="t" anchorCtr="0"/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body" idx="1"/>
          </p:nvPr>
        </p:nvSpPr>
        <p:spPr>
          <a:xfrm>
            <a:off x="832600" y="2623080"/>
            <a:ext cx="5810400" cy="1738800"/>
          </a:xfrm>
          <a:prstGeom prst="rect">
            <a:avLst/>
          </a:prstGeom>
          <a:noFill/>
        </p:spPr>
        <p:txBody>
          <a:bodyPr lIns="91425" tIns="91425" rIns="91425" bIns="91425" anchor="t" anchorCtr="0"/>
          <a:lstStyle>
            <a:lvl1pPr lvl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buSzPct val="100000"/>
              <a:defRPr sz="1600">
                <a:solidFill>
                  <a:schemeClr val="lt1"/>
                </a:solidFill>
              </a:defRPr>
            </a:lvl1pPr>
            <a:lvl2pPr lvl="1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defRPr sz="1400">
                <a:solidFill>
                  <a:schemeClr val="lt1"/>
                </a:solidFill>
              </a:defRPr>
            </a:lvl2pPr>
            <a:lvl3pPr lvl="2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defRPr sz="1400">
                <a:solidFill>
                  <a:schemeClr val="lt1"/>
                </a:solidFill>
              </a:defRPr>
            </a:lvl3pPr>
            <a:lvl4pPr lvl="3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defRPr sz="1400">
                <a:solidFill>
                  <a:schemeClr val="lt1"/>
                </a:solidFill>
              </a:defRPr>
            </a:lvl4pPr>
            <a:lvl5pPr lvl="4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defRPr sz="1400">
                <a:solidFill>
                  <a:schemeClr val="lt1"/>
                </a:solidFill>
              </a:defRPr>
            </a:lvl5pPr>
            <a:lvl6pPr lvl="5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defRPr sz="1400">
                <a:solidFill>
                  <a:schemeClr val="lt1"/>
                </a:solidFill>
              </a:defRPr>
            </a:lvl6pPr>
            <a:lvl7pPr lvl="6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defRPr sz="1400">
                <a:solidFill>
                  <a:schemeClr val="lt1"/>
                </a:solidFill>
              </a:defRPr>
            </a:lvl7pPr>
            <a:lvl8pPr lvl="7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defRPr sz="1400">
                <a:solidFill>
                  <a:schemeClr val="lt1"/>
                </a:solidFill>
              </a:defRPr>
            </a:lvl8pPr>
            <a:lvl9pPr lvl="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 sz="1000">
                <a:solidFill>
                  <a:schemeClr val="lt1"/>
                </a:solidFill>
              </a:rPr>
              <a:t>‹#›</a:t>
            </a:fld>
            <a:endParaRPr lang="zh-TW" sz="1000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自訂版面配置 9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87" name="Shape 87"/>
          <p:cNvCxnSpPr/>
          <p:nvPr/>
        </p:nvCxnSpPr>
        <p:spPr>
          <a:xfrm>
            <a:off x="831619" y="615325"/>
            <a:ext cx="5948700" cy="0"/>
          </a:xfrm>
          <a:prstGeom prst="straightConnector1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8" name="Shape 88"/>
          <p:cNvSpPr txBox="1">
            <a:spLocks noGrp="1"/>
          </p:cNvSpPr>
          <p:nvPr>
            <p:ph type="title"/>
          </p:nvPr>
        </p:nvSpPr>
        <p:spPr>
          <a:xfrm>
            <a:off x="832600" y="844000"/>
            <a:ext cx="5810400" cy="1550400"/>
          </a:xfrm>
          <a:prstGeom prst="rect">
            <a:avLst/>
          </a:prstGeom>
          <a:noFill/>
        </p:spPr>
        <p:txBody>
          <a:bodyPr lIns="91425" tIns="91425" rIns="91425" bIns="91425" anchor="t" anchorCtr="0"/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9" name="Shape 89"/>
          <p:cNvSpPr txBox="1">
            <a:spLocks noGrp="1"/>
          </p:cNvSpPr>
          <p:nvPr>
            <p:ph type="body" idx="1"/>
          </p:nvPr>
        </p:nvSpPr>
        <p:spPr>
          <a:xfrm>
            <a:off x="832600" y="2623080"/>
            <a:ext cx="5810400" cy="1738800"/>
          </a:xfrm>
          <a:prstGeom prst="rect">
            <a:avLst/>
          </a:prstGeom>
          <a:noFill/>
        </p:spPr>
        <p:txBody>
          <a:bodyPr lIns="91425" tIns="91425" rIns="91425" bIns="91425" anchor="t" anchorCtr="0"/>
          <a:lstStyle>
            <a:lvl1pPr lvl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buSzPct val="100000"/>
              <a:defRPr sz="1600">
                <a:solidFill>
                  <a:schemeClr val="lt1"/>
                </a:solidFill>
              </a:defRPr>
            </a:lvl1pPr>
            <a:lvl2pPr lvl="1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defRPr sz="1400">
                <a:solidFill>
                  <a:schemeClr val="lt1"/>
                </a:solidFill>
              </a:defRPr>
            </a:lvl2pPr>
            <a:lvl3pPr lvl="2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defRPr sz="1400">
                <a:solidFill>
                  <a:schemeClr val="lt1"/>
                </a:solidFill>
              </a:defRPr>
            </a:lvl3pPr>
            <a:lvl4pPr lvl="3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defRPr sz="1400">
                <a:solidFill>
                  <a:schemeClr val="lt1"/>
                </a:solidFill>
              </a:defRPr>
            </a:lvl4pPr>
            <a:lvl5pPr lvl="4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defRPr sz="1400">
                <a:solidFill>
                  <a:schemeClr val="lt1"/>
                </a:solidFill>
              </a:defRPr>
            </a:lvl5pPr>
            <a:lvl6pPr lvl="5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defRPr sz="1400">
                <a:solidFill>
                  <a:schemeClr val="lt1"/>
                </a:solidFill>
              </a:defRPr>
            </a:lvl6pPr>
            <a:lvl7pPr lvl="6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defRPr sz="1400">
                <a:solidFill>
                  <a:schemeClr val="lt1"/>
                </a:solidFill>
              </a:defRPr>
            </a:lvl7pPr>
            <a:lvl8pPr lvl="7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defRPr sz="1400">
                <a:solidFill>
                  <a:schemeClr val="lt1"/>
                </a:solidFill>
              </a:defRPr>
            </a:lvl8pPr>
            <a:lvl9pPr lvl="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0" name="Shape 9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 sz="1000">
                <a:solidFill>
                  <a:schemeClr val="lt1"/>
                </a:solidFill>
              </a:rPr>
              <a:t>‹#›</a:t>
            </a:fld>
            <a:endParaRPr lang="zh-TW" sz="1000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自訂版面配置 10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93" name="Shape 93"/>
          <p:cNvCxnSpPr/>
          <p:nvPr/>
        </p:nvCxnSpPr>
        <p:spPr>
          <a:xfrm>
            <a:off x="831619" y="615325"/>
            <a:ext cx="5948700" cy="0"/>
          </a:xfrm>
          <a:prstGeom prst="straightConnector1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4" name="Shape 94"/>
          <p:cNvSpPr txBox="1">
            <a:spLocks noGrp="1"/>
          </p:cNvSpPr>
          <p:nvPr>
            <p:ph type="title"/>
          </p:nvPr>
        </p:nvSpPr>
        <p:spPr>
          <a:xfrm>
            <a:off x="832600" y="844000"/>
            <a:ext cx="5810400" cy="1550400"/>
          </a:xfrm>
          <a:prstGeom prst="rect">
            <a:avLst/>
          </a:prstGeom>
          <a:noFill/>
        </p:spPr>
        <p:txBody>
          <a:bodyPr lIns="91425" tIns="91425" rIns="91425" bIns="91425" anchor="t" anchorCtr="0"/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5" name="Shape 95"/>
          <p:cNvSpPr txBox="1">
            <a:spLocks noGrp="1"/>
          </p:cNvSpPr>
          <p:nvPr>
            <p:ph type="body" idx="1"/>
          </p:nvPr>
        </p:nvSpPr>
        <p:spPr>
          <a:xfrm>
            <a:off x="832600" y="2623080"/>
            <a:ext cx="5810400" cy="1738800"/>
          </a:xfrm>
          <a:prstGeom prst="rect">
            <a:avLst/>
          </a:prstGeom>
          <a:noFill/>
        </p:spPr>
        <p:txBody>
          <a:bodyPr lIns="91425" tIns="91425" rIns="91425" bIns="91425" anchor="t" anchorCtr="0"/>
          <a:lstStyle>
            <a:lvl1pPr lvl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buSzPct val="100000"/>
              <a:defRPr sz="1600">
                <a:solidFill>
                  <a:schemeClr val="lt1"/>
                </a:solidFill>
              </a:defRPr>
            </a:lvl1pPr>
            <a:lvl2pPr lvl="1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defRPr sz="1400">
                <a:solidFill>
                  <a:schemeClr val="lt1"/>
                </a:solidFill>
              </a:defRPr>
            </a:lvl2pPr>
            <a:lvl3pPr lvl="2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defRPr sz="1400">
                <a:solidFill>
                  <a:schemeClr val="lt1"/>
                </a:solidFill>
              </a:defRPr>
            </a:lvl3pPr>
            <a:lvl4pPr lvl="3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defRPr sz="1400">
                <a:solidFill>
                  <a:schemeClr val="lt1"/>
                </a:solidFill>
              </a:defRPr>
            </a:lvl4pPr>
            <a:lvl5pPr lvl="4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defRPr sz="1400">
                <a:solidFill>
                  <a:schemeClr val="lt1"/>
                </a:solidFill>
              </a:defRPr>
            </a:lvl5pPr>
            <a:lvl6pPr lvl="5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defRPr sz="1400">
                <a:solidFill>
                  <a:schemeClr val="lt1"/>
                </a:solidFill>
              </a:defRPr>
            </a:lvl6pPr>
            <a:lvl7pPr lvl="6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defRPr sz="1400">
                <a:solidFill>
                  <a:schemeClr val="lt1"/>
                </a:solidFill>
              </a:defRPr>
            </a:lvl7pPr>
            <a:lvl8pPr lvl="7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defRPr sz="1400">
                <a:solidFill>
                  <a:schemeClr val="lt1"/>
                </a:solidFill>
              </a:defRPr>
            </a:lvl8pPr>
            <a:lvl9pPr lvl="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6" name="Shape 9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 sz="1000">
                <a:solidFill>
                  <a:schemeClr val="lt1"/>
                </a:solidFill>
              </a:rPr>
              <a:t>‹#›</a:t>
            </a:fld>
            <a:endParaRPr lang="zh-TW" sz="1000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自訂版面配置 11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cxnSp>
        <p:nvCxnSpPr>
          <p:cNvPr id="99" name="Shape 99"/>
          <p:cNvCxnSpPr/>
          <p:nvPr/>
        </p:nvCxnSpPr>
        <p:spPr>
          <a:xfrm>
            <a:off x="831619" y="615325"/>
            <a:ext cx="5948700" cy="0"/>
          </a:xfrm>
          <a:prstGeom prst="straightConnector1">
            <a:avLst/>
          </a:prstGeom>
          <a:noFill/>
          <a:ln w="76200" cap="flat" cmpd="sng">
            <a:solidFill>
              <a:schemeClr val="l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00" name="Shape 100"/>
          <p:cNvSpPr txBox="1">
            <a:spLocks noGrp="1"/>
          </p:cNvSpPr>
          <p:nvPr>
            <p:ph type="title"/>
          </p:nvPr>
        </p:nvSpPr>
        <p:spPr>
          <a:xfrm>
            <a:off x="832600" y="844000"/>
            <a:ext cx="5810400" cy="1550400"/>
          </a:xfrm>
          <a:prstGeom prst="rect">
            <a:avLst/>
          </a:prstGeom>
          <a:noFill/>
        </p:spPr>
        <p:txBody>
          <a:bodyPr lIns="91425" tIns="91425" rIns="91425" bIns="91425" anchor="t" anchorCtr="0"/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1000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1" name="Shape 101"/>
          <p:cNvSpPr txBox="1">
            <a:spLocks noGrp="1"/>
          </p:cNvSpPr>
          <p:nvPr>
            <p:ph type="body" idx="1"/>
          </p:nvPr>
        </p:nvSpPr>
        <p:spPr>
          <a:xfrm>
            <a:off x="832600" y="2623080"/>
            <a:ext cx="5810400" cy="1738800"/>
          </a:xfrm>
          <a:prstGeom prst="rect">
            <a:avLst/>
          </a:prstGeom>
          <a:noFill/>
        </p:spPr>
        <p:txBody>
          <a:bodyPr lIns="91425" tIns="91425" rIns="91425" bIns="91425" anchor="t" anchorCtr="0"/>
          <a:lstStyle>
            <a:lvl1pPr lvl="0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buSzPct val="100000"/>
              <a:defRPr sz="1600">
                <a:solidFill>
                  <a:schemeClr val="lt1"/>
                </a:solidFill>
              </a:defRPr>
            </a:lvl1pPr>
            <a:lvl2pPr lvl="1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defRPr sz="1400">
                <a:solidFill>
                  <a:schemeClr val="lt1"/>
                </a:solidFill>
              </a:defRPr>
            </a:lvl2pPr>
            <a:lvl3pPr lvl="2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defRPr sz="1400">
                <a:solidFill>
                  <a:schemeClr val="lt1"/>
                </a:solidFill>
              </a:defRPr>
            </a:lvl3pPr>
            <a:lvl4pPr lvl="3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defRPr sz="1400">
                <a:solidFill>
                  <a:schemeClr val="lt1"/>
                </a:solidFill>
              </a:defRPr>
            </a:lvl4pPr>
            <a:lvl5pPr lvl="4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defRPr sz="1400">
                <a:solidFill>
                  <a:schemeClr val="lt1"/>
                </a:solidFill>
              </a:defRPr>
            </a:lvl5pPr>
            <a:lvl6pPr lvl="5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defRPr sz="1400">
                <a:solidFill>
                  <a:schemeClr val="lt1"/>
                </a:solidFill>
              </a:defRPr>
            </a:lvl6pPr>
            <a:lvl7pPr lvl="6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defRPr sz="1400">
                <a:solidFill>
                  <a:schemeClr val="lt1"/>
                </a:solidFill>
              </a:defRPr>
            </a:lvl7pPr>
            <a:lvl8pPr lvl="7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defRPr sz="1400">
                <a:solidFill>
                  <a:schemeClr val="lt1"/>
                </a:solidFill>
              </a:defRPr>
            </a:lvl8pPr>
            <a:lvl9pPr lvl="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1"/>
              </a:buClr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2" name="Shape 102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 sz="1000">
                <a:solidFill>
                  <a:schemeClr val="lt1"/>
                </a:solidFill>
              </a:rPr>
              <a:t>‹#›</a:t>
            </a:fld>
            <a:endParaRPr lang="zh-TW" sz="1000">
              <a:solidFill>
                <a:schemeClr val="lt1"/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自訂版面配置 14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434343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5" name="Shape 105"/>
          <p:cNvSpPr/>
          <p:nvPr/>
        </p:nvSpPr>
        <p:spPr>
          <a:xfrm>
            <a:off x="2577075" y="125"/>
            <a:ext cx="5143500" cy="5143500"/>
          </a:xfrm>
          <a:prstGeom prst="flowChartDelay">
            <a:avLst/>
          </a:prstGeom>
          <a:solidFill>
            <a:srgbClr val="32323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6" name="Shape 106"/>
          <p:cNvSpPr/>
          <p:nvPr/>
        </p:nvSpPr>
        <p:spPr>
          <a:xfrm>
            <a:off x="1264807" y="125"/>
            <a:ext cx="5143500" cy="5143500"/>
          </a:xfrm>
          <a:prstGeom prst="flowChartDelay">
            <a:avLst/>
          </a:prstGeom>
          <a:solidFill>
            <a:srgbClr val="1E1E1E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7" name="Shape 107"/>
          <p:cNvSpPr/>
          <p:nvPr/>
        </p:nvSpPr>
        <p:spPr>
          <a:xfrm>
            <a:off x="0" y="0"/>
            <a:ext cx="5143500" cy="5143500"/>
          </a:xfrm>
          <a:prstGeom prst="flowChartDelay">
            <a:avLst/>
          </a:prstGeom>
          <a:solidFill>
            <a:srgbClr val="000000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8" name="Shape 108"/>
          <p:cNvSpPr txBox="1">
            <a:spLocks noGrp="1"/>
          </p:cNvSpPr>
          <p:nvPr>
            <p:ph type="title"/>
          </p:nvPr>
        </p:nvSpPr>
        <p:spPr>
          <a:xfrm>
            <a:off x="332325" y="1096874"/>
            <a:ext cx="4339200" cy="2949900"/>
          </a:xfrm>
          <a:prstGeom prst="rect">
            <a:avLst/>
          </a:prstGeom>
          <a:noFill/>
        </p:spPr>
        <p:txBody>
          <a:bodyPr lIns="91425" tIns="91425" rIns="91425" bIns="91425" anchor="ctr" anchorCtr="0"/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600" b="1">
                <a:solidFill>
                  <a:srgbClr val="FFFFFF"/>
                </a:solidFill>
              </a:defRPr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600" b="1">
                <a:solidFill>
                  <a:srgbClr val="FFFFFF"/>
                </a:solidFill>
              </a:defRPr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600" b="1">
                <a:solidFill>
                  <a:srgbClr val="FFFFFF"/>
                </a:solidFill>
              </a:defRPr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600" b="1">
                <a:solidFill>
                  <a:srgbClr val="FFFFFF"/>
                </a:solidFill>
              </a:defRPr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600" b="1">
                <a:solidFill>
                  <a:srgbClr val="FFFFFF"/>
                </a:solidFill>
              </a:defRPr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600" b="1">
                <a:solidFill>
                  <a:srgbClr val="FFFFFF"/>
                </a:solidFill>
              </a:defRPr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600" b="1">
                <a:solidFill>
                  <a:srgbClr val="FFFFFF"/>
                </a:solidFill>
              </a:defRPr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600" b="1">
                <a:solidFill>
                  <a:srgbClr val="FFFFFF"/>
                </a:solidFill>
              </a:defRPr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600" b="1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09" name="Shape 10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TW" sz="1000">
                <a:solidFill>
                  <a:srgbClr val="FFFFFF"/>
                </a:solidFill>
              </a:rPr>
              <a:t>‹#›</a:t>
            </a:fld>
            <a:endParaRPr lang="zh-TW" sz="100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algn="ctr" rtl="0">
              <a:spcBef>
                <a:spcPts val="0"/>
              </a:spcBef>
              <a:buSzPct val="100000"/>
              <a:defRPr sz="3600"/>
            </a:lvl1pPr>
            <a:lvl2pPr lvl="1" algn="ctr" rtl="0">
              <a:spcBef>
                <a:spcPts val="0"/>
              </a:spcBef>
              <a:buSzPct val="100000"/>
              <a:defRPr sz="3600"/>
            </a:lvl2pPr>
            <a:lvl3pPr lvl="2" algn="ctr" rtl="0">
              <a:spcBef>
                <a:spcPts val="0"/>
              </a:spcBef>
              <a:buSzPct val="100000"/>
              <a:defRPr sz="3600"/>
            </a:lvl3pPr>
            <a:lvl4pPr lvl="3" algn="ctr" rtl="0">
              <a:spcBef>
                <a:spcPts val="0"/>
              </a:spcBef>
              <a:buSzPct val="100000"/>
              <a:defRPr sz="3600"/>
            </a:lvl4pPr>
            <a:lvl5pPr lvl="4" algn="ctr" rtl="0">
              <a:spcBef>
                <a:spcPts val="0"/>
              </a:spcBef>
              <a:buSzPct val="100000"/>
              <a:defRPr sz="3600"/>
            </a:lvl5pPr>
            <a:lvl6pPr lvl="5" algn="ctr" rtl="0">
              <a:spcBef>
                <a:spcPts val="0"/>
              </a:spcBef>
              <a:buSzPct val="100000"/>
              <a:defRPr sz="3600"/>
            </a:lvl6pPr>
            <a:lvl7pPr lvl="6" algn="ctr" rtl="0">
              <a:spcBef>
                <a:spcPts val="0"/>
              </a:spcBef>
              <a:buSzPct val="100000"/>
              <a:defRPr sz="3600"/>
            </a:lvl7pPr>
            <a:lvl8pPr lvl="7" algn="ctr" rtl="0">
              <a:spcBef>
                <a:spcPts val="0"/>
              </a:spcBef>
              <a:buSzPct val="100000"/>
              <a:defRPr sz="3600"/>
            </a:lvl8pPr>
            <a:lvl9pPr lvl="8" algn="ctr" rtl="0">
              <a:spcBef>
                <a:spcPts val="0"/>
              </a:spcBef>
              <a:buSzPct val="100000"/>
              <a:defRPr sz="3600"/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zh-TW"/>
              <a:t>‹#›</a:t>
            </a:fld>
            <a:endParaRPr lang="zh-TW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8" name="Shape 1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19" name="Shape 19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zh-TW"/>
              <a:t>‹#›</a:t>
            </a:fld>
            <a:endParaRPr lang="zh-TW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400"/>
            </a:lvl1pPr>
            <a:lvl2pPr lvl="1" rtl="0">
              <a:spcBef>
                <a:spcPts val="0"/>
              </a:spcBef>
              <a:buSzPct val="100000"/>
              <a:defRPr sz="1200"/>
            </a:lvl2pPr>
            <a:lvl3pPr lvl="2" rtl="0">
              <a:spcBef>
                <a:spcPts val="0"/>
              </a:spcBef>
              <a:buSzPct val="100000"/>
              <a:defRPr sz="1200"/>
            </a:lvl3pPr>
            <a:lvl4pPr lvl="3" rtl="0">
              <a:spcBef>
                <a:spcPts val="0"/>
              </a:spcBef>
              <a:buSzPct val="100000"/>
              <a:defRPr sz="1200"/>
            </a:lvl4pPr>
            <a:lvl5pPr lvl="4" rtl="0">
              <a:spcBef>
                <a:spcPts val="0"/>
              </a:spcBef>
              <a:buSzPct val="100000"/>
              <a:defRPr sz="1200"/>
            </a:lvl5pPr>
            <a:lvl6pPr lvl="5" rtl="0">
              <a:spcBef>
                <a:spcPts val="0"/>
              </a:spcBef>
              <a:buSzPct val="100000"/>
              <a:defRPr sz="1200"/>
            </a:lvl6pPr>
            <a:lvl7pPr lvl="6" rtl="0">
              <a:spcBef>
                <a:spcPts val="0"/>
              </a:spcBef>
              <a:buSzPct val="100000"/>
              <a:defRPr sz="1200"/>
            </a:lvl7pPr>
            <a:lvl8pPr lvl="7" rtl="0">
              <a:spcBef>
                <a:spcPts val="0"/>
              </a:spcBef>
              <a:buSzPct val="100000"/>
              <a:defRPr sz="1200"/>
            </a:lvl8pPr>
            <a:lvl9pPr lvl="8" rtl="0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400"/>
            </a:lvl1pPr>
            <a:lvl2pPr lvl="1" rtl="0">
              <a:spcBef>
                <a:spcPts val="0"/>
              </a:spcBef>
              <a:buSzPct val="100000"/>
              <a:defRPr sz="1200"/>
            </a:lvl2pPr>
            <a:lvl3pPr lvl="2" rtl="0">
              <a:spcBef>
                <a:spcPts val="0"/>
              </a:spcBef>
              <a:buSzPct val="100000"/>
              <a:defRPr sz="1200"/>
            </a:lvl3pPr>
            <a:lvl4pPr lvl="3" rtl="0">
              <a:spcBef>
                <a:spcPts val="0"/>
              </a:spcBef>
              <a:buSzPct val="100000"/>
              <a:defRPr sz="1200"/>
            </a:lvl4pPr>
            <a:lvl5pPr lvl="4" rtl="0">
              <a:spcBef>
                <a:spcPts val="0"/>
              </a:spcBef>
              <a:buSzPct val="100000"/>
              <a:defRPr sz="1200"/>
            </a:lvl5pPr>
            <a:lvl6pPr lvl="5" rtl="0">
              <a:spcBef>
                <a:spcPts val="0"/>
              </a:spcBef>
              <a:buSzPct val="100000"/>
              <a:defRPr sz="1200"/>
            </a:lvl6pPr>
            <a:lvl7pPr lvl="6" rtl="0">
              <a:spcBef>
                <a:spcPts val="0"/>
              </a:spcBef>
              <a:buSzPct val="100000"/>
              <a:defRPr sz="1200"/>
            </a:lvl7pPr>
            <a:lvl8pPr lvl="7" rtl="0">
              <a:spcBef>
                <a:spcPts val="0"/>
              </a:spcBef>
              <a:buSzPct val="100000"/>
              <a:defRPr sz="1200"/>
            </a:lvl8pPr>
            <a:lvl9pPr lvl="8" rtl="0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zh-TW"/>
              <a:t>‹#›</a:t>
            </a:fld>
            <a:endParaRPr lang="zh-TW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defRPr/>
            </a:lvl1pPr>
            <a:lvl2pPr lvl="1" rtl="0">
              <a:spcBef>
                <a:spcPts val="0"/>
              </a:spcBef>
              <a:defRPr/>
            </a:lvl2pPr>
            <a:lvl3pPr lvl="2" rtl="0">
              <a:spcBef>
                <a:spcPts val="0"/>
              </a:spcBef>
              <a:defRPr/>
            </a:lvl3pPr>
            <a:lvl4pPr lvl="3" rtl="0">
              <a:spcBef>
                <a:spcPts val="0"/>
              </a:spcBef>
              <a:defRPr/>
            </a:lvl4pPr>
            <a:lvl5pPr lvl="4" rtl="0">
              <a:spcBef>
                <a:spcPts val="0"/>
              </a:spcBef>
              <a:defRPr/>
            </a:lvl5pPr>
            <a:lvl6pPr lvl="5" rtl="0">
              <a:spcBef>
                <a:spcPts val="0"/>
              </a:spcBef>
              <a:defRPr/>
            </a:lvl6pPr>
            <a:lvl7pPr lvl="6" rtl="0">
              <a:spcBef>
                <a:spcPts val="0"/>
              </a:spcBef>
              <a:defRPr/>
            </a:lvl7pPr>
            <a:lvl8pPr lvl="7" rtl="0">
              <a:spcBef>
                <a:spcPts val="0"/>
              </a:spcBef>
              <a:defRPr/>
            </a:lvl8pPr>
            <a:lvl9pPr lvl="8" rtl="0">
              <a:spcBef>
                <a:spcPts val="0"/>
              </a:spcBef>
              <a:defRPr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zh-TW"/>
              <a:t>‹#›</a:t>
            </a:fld>
            <a:endParaRPr lang="zh-TW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rtl="0">
              <a:spcBef>
                <a:spcPts val="0"/>
              </a:spcBef>
              <a:buSzPct val="100000"/>
              <a:defRPr sz="2400"/>
            </a:lvl1pPr>
            <a:lvl2pPr lvl="1" rtl="0">
              <a:spcBef>
                <a:spcPts val="0"/>
              </a:spcBef>
              <a:buSzPct val="100000"/>
              <a:defRPr sz="2400"/>
            </a:lvl2pPr>
            <a:lvl3pPr lvl="2" rtl="0">
              <a:spcBef>
                <a:spcPts val="0"/>
              </a:spcBef>
              <a:buSzPct val="100000"/>
              <a:defRPr sz="2400"/>
            </a:lvl3pPr>
            <a:lvl4pPr lvl="3" rtl="0">
              <a:spcBef>
                <a:spcPts val="0"/>
              </a:spcBef>
              <a:buSzPct val="100000"/>
              <a:defRPr sz="2400"/>
            </a:lvl4pPr>
            <a:lvl5pPr lvl="4" rtl="0">
              <a:spcBef>
                <a:spcPts val="0"/>
              </a:spcBef>
              <a:buSzPct val="100000"/>
              <a:defRPr sz="2400"/>
            </a:lvl5pPr>
            <a:lvl6pPr lvl="5" rtl="0">
              <a:spcBef>
                <a:spcPts val="0"/>
              </a:spcBef>
              <a:buSzPct val="100000"/>
              <a:defRPr sz="2400"/>
            </a:lvl6pPr>
            <a:lvl7pPr lvl="6" rtl="0">
              <a:spcBef>
                <a:spcPts val="0"/>
              </a:spcBef>
              <a:buSzPct val="100000"/>
              <a:defRPr sz="2400"/>
            </a:lvl7pPr>
            <a:lvl8pPr lvl="7" rtl="0">
              <a:spcBef>
                <a:spcPts val="0"/>
              </a:spcBef>
              <a:buSzPct val="100000"/>
              <a:defRPr sz="2400"/>
            </a:lvl8pPr>
            <a:lvl9pPr lvl="8" rtl="0">
              <a:spcBef>
                <a:spcPts val="0"/>
              </a:spcBef>
              <a:buSzPct val="100000"/>
              <a:defRPr sz="2400"/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SzPct val="100000"/>
              <a:defRPr sz="1200"/>
            </a:lvl1pPr>
            <a:lvl2pPr lvl="1" rtl="0">
              <a:spcBef>
                <a:spcPts val="0"/>
              </a:spcBef>
              <a:buSzPct val="100000"/>
              <a:defRPr sz="1200"/>
            </a:lvl2pPr>
            <a:lvl3pPr lvl="2" rtl="0">
              <a:spcBef>
                <a:spcPts val="0"/>
              </a:spcBef>
              <a:buSzPct val="100000"/>
              <a:defRPr sz="1200"/>
            </a:lvl3pPr>
            <a:lvl4pPr lvl="3" rtl="0">
              <a:spcBef>
                <a:spcPts val="0"/>
              </a:spcBef>
              <a:buSzPct val="100000"/>
              <a:defRPr sz="1200"/>
            </a:lvl4pPr>
            <a:lvl5pPr lvl="4" rtl="0">
              <a:spcBef>
                <a:spcPts val="0"/>
              </a:spcBef>
              <a:buSzPct val="100000"/>
              <a:defRPr sz="1200"/>
            </a:lvl5pPr>
            <a:lvl6pPr lvl="5" rtl="0">
              <a:spcBef>
                <a:spcPts val="0"/>
              </a:spcBef>
              <a:buSzPct val="100000"/>
              <a:defRPr sz="1200"/>
            </a:lvl6pPr>
            <a:lvl7pPr lvl="6" rtl="0">
              <a:spcBef>
                <a:spcPts val="0"/>
              </a:spcBef>
              <a:buSzPct val="100000"/>
              <a:defRPr sz="1200"/>
            </a:lvl7pPr>
            <a:lvl8pPr lvl="7" rtl="0">
              <a:spcBef>
                <a:spcPts val="0"/>
              </a:spcBef>
              <a:buSzPct val="100000"/>
              <a:defRPr sz="1200"/>
            </a:lvl8pPr>
            <a:lvl9pPr lvl="8" rtl="0">
              <a:spcBef>
                <a:spcPts val="0"/>
              </a:spcBef>
              <a:buSzPct val="100000"/>
              <a:defRPr sz="1200"/>
            </a:lvl9pPr>
          </a:lstStyle>
          <a:p>
            <a:endParaRPr/>
          </a:p>
        </p:txBody>
      </p:sp>
      <p:sp>
        <p:nvSpPr>
          <p:cNvPr id="31" name="Shape 31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zh-TW"/>
              <a:t>‹#›</a:t>
            </a:fld>
            <a:endParaRPr lang="zh-TW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rtl="0">
              <a:spcBef>
                <a:spcPts val="0"/>
              </a:spcBef>
              <a:buSzPct val="100000"/>
              <a:defRPr sz="4800"/>
            </a:lvl1pPr>
            <a:lvl2pPr lvl="1" rtl="0">
              <a:spcBef>
                <a:spcPts val="0"/>
              </a:spcBef>
              <a:buSzPct val="100000"/>
              <a:defRPr sz="4800"/>
            </a:lvl2pPr>
            <a:lvl3pPr lvl="2" rtl="0">
              <a:spcBef>
                <a:spcPts val="0"/>
              </a:spcBef>
              <a:buSzPct val="100000"/>
              <a:defRPr sz="4800"/>
            </a:lvl3pPr>
            <a:lvl4pPr lvl="3" rtl="0">
              <a:spcBef>
                <a:spcPts val="0"/>
              </a:spcBef>
              <a:buSzPct val="100000"/>
              <a:defRPr sz="4800"/>
            </a:lvl4pPr>
            <a:lvl5pPr lvl="4" rtl="0">
              <a:spcBef>
                <a:spcPts val="0"/>
              </a:spcBef>
              <a:buSzPct val="100000"/>
              <a:defRPr sz="4800"/>
            </a:lvl5pPr>
            <a:lvl6pPr lvl="5" rtl="0">
              <a:spcBef>
                <a:spcPts val="0"/>
              </a:spcBef>
              <a:buSzPct val="100000"/>
              <a:defRPr sz="4800"/>
            </a:lvl6pPr>
            <a:lvl7pPr lvl="6" rtl="0">
              <a:spcBef>
                <a:spcPts val="0"/>
              </a:spcBef>
              <a:buSzPct val="100000"/>
              <a:defRPr sz="4800"/>
            </a:lvl7pPr>
            <a:lvl8pPr lvl="7" rtl="0">
              <a:spcBef>
                <a:spcPts val="0"/>
              </a:spcBef>
              <a:buSzPct val="100000"/>
              <a:defRPr sz="4800"/>
            </a:lvl8pPr>
            <a:lvl9pPr lvl="8" rtl="0">
              <a:spcBef>
                <a:spcPts val="0"/>
              </a:spcBef>
              <a:buSzPct val="100000"/>
              <a:defRPr sz="4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zh-TW"/>
              <a:t>‹#›</a:t>
            </a:fld>
            <a:endParaRPr lang="zh-TW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lIns="91425" tIns="91425" rIns="91425" bIns="91425" anchor="b" anchorCtr="0"/>
          <a:lstStyle>
            <a:lvl1pPr lvl="0" algn="ctr" rtl="0">
              <a:spcBef>
                <a:spcPts val="0"/>
              </a:spcBef>
              <a:buSzPct val="100000"/>
              <a:defRPr sz="4200"/>
            </a:lvl1pPr>
            <a:lvl2pPr lvl="1" algn="ctr" rtl="0">
              <a:spcBef>
                <a:spcPts val="0"/>
              </a:spcBef>
              <a:buSzPct val="100000"/>
              <a:defRPr sz="4200"/>
            </a:lvl2pPr>
            <a:lvl3pPr lvl="2" algn="ctr" rtl="0">
              <a:spcBef>
                <a:spcPts val="0"/>
              </a:spcBef>
              <a:buSzPct val="100000"/>
              <a:defRPr sz="4200"/>
            </a:lvl3pPr>
            <a:lvl4pPr lvl="3" algn="ctr" rtl="0">
              <a:spcBef>
                <a:spcPts val="0"/>
              </a:spcBef>
              <a:buSzPct val="100000"/>
              <a:defRPr sz="4200"/>
            </a:lvl4pPr>
            <a:lvl5pPr lvl="4" algn="ctr" rtl="0">
              <a:spcBef>
                <a:spcPts val="0"/>
              </a:spcBef>
              <a:buSzPct val="100000"/>
              <a:defRPr sz="4200"/>
            </a:lvl5pPr>
            <a:lvl6pPr lvl="5" algn="ctr" rtl="0">
              <a:spcBef>
                <a:spcPts val="0"/>
              </a:spcBef>
              <a:buSzPct val="100000"/>
              <a:defRPr sz="4200"/>
            </a:lvl6pPr>
            <a:lvl7pPr lvl="6" algn="ctr" rtl="0">
              <a:spcBef>
                <a:spcPts val="0"/>
              </a:spcBef>
              <a:buSzPct val="100000"/>
              <a:defRPr sz="4200"/>
            </a:lvl7pPr>
            <a:lvl8pPr lvl="7" algn="ctr" rtl="0">
              <a:spcBef>
                <a:spcPts val="0"/>
              </a:spcBef>
              <a:buSzPct val="100000"/>
              <a:defRPr sz="4200"/>
            </a:lvl8pPr>
            <a:lvl9pPr lvl="8" algn="ctr" rtl="0">
              <a:spcBef>
                <a:spcPts val="0"/>
              </a:spcBef>
              <a:buSzPct val="100000"/>
              <a:defRPr sz="4200"/>
            </a:lvl9pPr>
          </a:lstStyle>
          <a:p>
            <a:endParaRPr/>
          </a:p>
        </p:txBody>
      </p:sp>
      <p:sp>
        <p:nvSpPr>
          <p:cNvPr id="38" name="Shape 38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rtl="0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buClr>
                <a:schemeClr val="dk1"/>
              </a:buClr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zh-TW"/>
              <a:t>‹#›</a:t>
            </a:fld>
            <a:endParaRPr 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lIns="91425" tIns="91425" rIns="91425" bIns="91425" anchor="ctr" anchorCtr="0"/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zh-TW"/>
              <a:t>‹#›</a:t>
            </a:fld>
            <a:endParaRPr lang="zh-TW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5350">
              <a:schemeClr val="bg1">
                <a:lumMod val="75000"/>
                <a:lumOff val="25000"/>
              </a:schemeClr>
            </a:gs>
            <a:gs pos="25000">
              <a:schemeClr val="bg1">
                <a:lumMod val="25000"/>
                <a:lumOff val="75000"/>
              </a:schemeClr>
            </a:gs>
            <a:gs pos="0">
              <a:schemeClr val="bg1">
                <a:lumMod val="10000"/>
                <a:lumOff val="90000"/>
              </a:schemeClr>
            </a:gs>
            <a:gs pos="50000">
              <a:schemeClr val="bg1">
                <a:lumMod val="50000"/>
                <a:lumOff val="50000"/>
              </a:schemeClr>
            </a:gs>
            <a:gs pos="100000">
              <a:schemeClr val="bg1">
                <a:lumMod val="90000"/>
                <a:lumOff val="1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/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buSzPct val="100000"/>
              <a:defRPr sz="1800">
                <a:solidFill>
                  <a:schemeClr val="lt2"/>
                </a:solidFill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defRPr>
                <a:solidFill>
                  <a:schemeClr val="lt2"/>
                </a:solidFill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defRPr>
                <a:solidFill>
                  <a:schemeClr val="lt2"/>
                </a:solidFill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defRPr>
                <a:solidFill>
                  <a:schemeClr val="lt2"/>
                </a:solidFill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defRPr>
                <a:solidFill>
                  <a:schemeClr val="lt2"/>
                </a:solidFill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defRPr>
                <a:solidFill>
                  <a:schemeClr val="lt2"/>
                </a:solidFill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defRPr>
                <a:solidFill>
                  <a:schemeClr val="lt2"/>
                </a:solidFill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defRPr>
                <a:solidFill>
                  <a:schemeClr val="lt2"/>
                </a:solidFill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lt2"/>
              </a:buClr>
              <a:defRPr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r" rtl="0">
              <a:spcBef>
                <a:spcPts val="0"/>
              </a:spcBef>
              <a:buNone/>
            </a:pPr>
            <a:fld id="{00000000-1234-1234-1234-123412341234}" type="slidenum">
              <a:rPr lang="zh-TW" sz="1000">
                <a:solidFill>
                  <a:schemeClr val="lt2"/>
                </a:solidFill>
              </a:rPr>
              <a:t>‹#›</a:t>
            </a:fld>
            <a:endParaRPr lang="zh-TW" sz="1000">
              <a:solidFill>
                <a:schemeClr val="lt2"/>
              </a:solidFill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.jp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2.png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4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6.png"/><Relationship Id="rId4" Type="http://schemas.openxmlformats.org/officeDocument/2006/relationships/image" Target="../media/image27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9.jp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 txBox="1">
            <a:spLocks noGrp="1"/>
          </p:cNvSpPr>
          <p:nvPr>
            <p:ph type="title"/>
          </p:nvPr>
        </p:nvSpPr>
        <p:spPr>
          <a:xfrm>
            <a:off x="153050" y="2411650"/>
            <a:ext cx="4106400" cy="762900"/>
          </a:xfrm>
          <a:prstGeom prst="rect">
            <a:avLst/>
          </a:prstGeom>
        </p:spPr>
        <p:txBody>
          <a:bodyPr lIns="91425" tIns="91425" rIns="91425" bIns="91425" anchor="b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sz="3400" dirty="0"/>
              <a:t>宜蘭區域性廣播電台</a:t>
            </a:r>
          </a:p>
        </p:txBody>
      </p:sp>
      <p:sp>
        <p:nvSpPr>
          <p:cNvPr id="115" name="Shape 115"/>
          <p:cNvSpPr txBox="1">
            <a:spLocks noGrp="1"/>
          </p:cNvSpPr>
          <p:nvPr>
            <p:ph type="subTitle" idx="1"/>
          </p:nvPr>
        </p:nvSpPr>
        <p:spPr>
          <a:xfrm>
            <a:off x="324475" y="3739326"/>
            <a:ext cx="5124300" cy="13026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>
                <a:solidFill>
                  <a:srgbClr val="000000"/>
                </a:solidFill>
              </a:rPr>
              <a:t>指導老師：鄭俊傑</a:t>
            </a:r>
          </a:p>
          <a:p>
            <a:pPr lvl="0">
              <a:spcBef>
                <a:spcPts val="0"/>
              </a:spcBef>
              <a:buNone/>
            </a:pPr>
            <a:endParaRPr>
              <a:solidFill>
                <a:srgbClr val="000000"/>
              </a:solidFill>
            </a:endParaRPr>
          </a:p>
          <a:p>
            <a:pPr lvl="0" rtl="0">
              <a:spcBef>
                <a:spcPts val="0"/>
              </a:spcBef>
              <a:buNone/>
            </a:pPr>
            <a:r>
              <a:rPr lang="zh-TW">
                <a:solidFill>
                  <a:srgbClr val="000000"/>
                </a:solidFill>
              </a:rPr>
              <a:t>小組成員：林文安、張芸淇、陳思予、潘令宸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09664"/>
            <a:ext cx="2449760" cy="1942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東方電台LOGO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2067694"/>
            <a:ext cx="2560286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圖片 5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555526"/>
            <a:ext cx="2520280" cy="1696985"/>
          </a:xfrm>
          <a:prstGeom prst="roundRect">
            <a:avLst>
              <a:gd name="adj" fmla="val 16667"/>
            </a:avLst>
          </a:prstGeom>
          <a:ln w="28575">
            <a:solidFill>
              <a:schemeClr val="accent2">
                <a:lumMod val="75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" name="地理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922117" y="4371950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1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 txBox="1">
            <a:spLocks noGrp="1"/>
          </p:cNvSpPr>
          <p:nvPr>
            <p:ph type="title"/>
          </p:nvPr>
        </p:nvSpPr>
        <p:spPr>
          <a:xfrm>
            <a:off x="832600" y="750475"/>
            <a:ext cx="5810400" cy="643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b="1" dirty="0"/>
              <a:t>廣播媒體</a:t>
            </a:r>
            <a:r>
              <a:rPr lang="zh-TW" b="1" dirty="0" smtClean="0"/>
              <a:t>型態</a:t>
            </a:r>
            <a:r>
              <a:rPr lang="en-US" altLang="zh-TW" b="1" dirty="0" smtClean="0"/>
              <a:t>--</a:t>
            </a:r>
            <a:r>
              <a:rPr lang="zh-TW" altLang="en-US" b="1" dirty="0" smtClean="0"/>
              <a:t>專業化</a:t>
            </a:r>
            <a:endParaRPr lang="zh-TW" b="1" dirty="0"/>
          </a:p>
        </p:txBody>
      </p:sp>
      <p:sp>
        <p:nvSpPr>
          <p:cNvPr id="165" name="Shape 165"/>
          <p:cNvSpPr txBox="1">
            <a:spLocks noGrp="1"/>
          </p:cNvSpPr>
          <p:nvPr>
            <p:ph type="body" idx="1"/>
          </p:nvPr>
        </p:nvSpPr>
        <p:spPr>
          <a:xfrm>
            <a:off x="1259632" y="1563638"/>
            <a:ext cx="6336704" cy="316835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spcAft>
                <a:spcPts val="0"/>
              </a:spcAft>
            </a:pPr>
            <a:r>
              <a:rPr lang="zh-TW" altLang="en-US" sz="2400" dirty="0" smtClean="0">
                <a:solidFill>
                  <a:srgbClr val="FF0000"/>
                </a:solidFill>
              </a:rPr>
              <a:t>電台專業化為區域電台另一種分類</a:t>
            </a:r>
            <a:r>
              <a:rPr lang="zh-TW" altLang="en-US" sz="2400" dirty="0" smtClean="0"/>
              <a:t>，類型如勞工</a:t>
            </a:r>
            <a:r>
              <a:rPr lang="en-US" altLang="zh-TW" sz="2400" dirty="0" smtClean="0"/>
              <a:t>.</a:t>
            </a:r>
            <a:r>
              <a:rPr lang="zh-TW" altLang="en-US" sz="2400" dirty="0" smtClean="0"/>
              <a:t>音樂</a:t>
            </a:r>
            <a:r>
              <a:rPr lang="en-US" altLang="zh-TW" sz="2400" dirty="0" smtClean="0"/>
              <a:t>.</a:t>
            </a:r>
            <a:r>
              <a:rPr lang="zh-TW" altLang="en-US" sz="2400" dirty="0" smtClean="0"/>
              <a:t>教育</a:t>
            </a:r>
            <a:r>
              <a:rPr lang="en-US" altLang="zh-TW" sz="2400" dirty="0" smtClean="0"/>
              <a:t>.</a:t>
            </a:r>
            <a:r>
              <a:rPr lang="zh-TW" altLang="en-US" sz="2400" dirty="0" smtClean="0"/>
              <a:t>原住民</a:t>
            </a:r>
            <a:r>
              <a:rPr lang="en-US" altLang="zh-TW" sz="2400" dirty="0" smtClean="0"/>
              <a:t>.</a:t>
            </a:r>
            <a:r>
              <a:rPr lang="zh-TW" altLang="en-US" sz="2400" dirty="0" smtClean="0"/>
              <a:t>客家</a:t>
            </a:r>
            <a:r>
              <a:rPr lang="en-US" altLang="zh-TW" sz="2400" dirty="0" smtClean="0"/>
              <a:t>……</a:t>
            </a:r>
            <a:r>
              <a:rPr lang="zh-TW" altLang="en-US" sz="2400" dirty="0" smtClean="0"/>
              <a:t>，依照服務對象提供區域民眾更切身關心的資訊。大眾傳播相對變成更趨近小眾傳播。</a:t>
            </a:r>
            <a:endParaRPr lang="en-US" altLang="zh-TW" sz="2400" dirty="0" smtClean="0"/>
          </a:p>
        </p:txBody>
      </p:sp>
      <p:pic>
        <p:nvPicPr>
          <p:cNvPr id="4" name="Picture 3" descr="C:\Users\genius\AppData\Local\Microsoft\Windows\Temporary Internet Files\Content.IE5\4DJ8MCP4\Exquisite-microphone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195486"/>
            <a:ext cx="975360" cy="975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1" y="3444420"/>
            <a:ext cx="3888432" cy="1266298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6627" y="3069314"/>
            <a:ext cx="3447781" cy="1935597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27584" y="1419622"/>
            <a:ext cx="6768752" cy="3384376"/>
          </a:xfrm>
        </p:spPr>
        <p:txBody>
          <a:bodyPr/>
          <a:lstStyle/>
          <a:p>
            <a:r>
              <a:rPr lang="zh-TW" altLang="en-US" sz="2400" dirty="0" smtClean="0"/>
              <a:t>為符合區域需求</a:t>
            </a:r>
            <a:r>
              <a:rPr lang="en-US" altLang="zh-TW" sz="2400" dirty="0" smtClean="0"/>
              <a:t>.</a:t>
            </a:r>
            <a:r>
              <a:rPr lang="zh-TW" altLang="en-US" sz="2400" dirty="0" smtClean="0"/>
              <a:t>區域特色發展。中小</a:t>
            </a:r>
            <a:r>
              <a:rPr lang="zh-TW" altLang="en-US" sz="2400" dirty="0"/>
              <a:t>功率</a:t>
            </a:r>
            <a:r>
              <a:rPr lang="zh-TW" altLang="en-US" sz="2400" dirty="0" smtClean="0"/>
              <a:t>電台</a:t>
            </a:r>
            <a:r>
              <a:rPr lang="zh-TW" altLang="en-US" sz="2400" dirty="0" smtClean="0">
                <a:solidFill>
                  <a:srgbClr val="FF0000"/>
                </a:solidFill>
              </a:rPr>
              <a:t>策畫節目</a:t>
            </a:r>
            <a:r>
              <a:rPr lang="zh-TW" altLang="en-US" sz="2400" dirty="0">
                <a:solidFill>
                  <a:srgbClr val="FF0000"/>
                </a:solidFill>
              </a:rPr>
              <a:t>及</a:t>
            </a:r>
            <a:r>
              <a:rPr lang="zh-TW" altLang="en-US" sz="2400" dirty="0" smtClean="0">
                <a:solidFill>
                  <a:srgbClr val="FF0000"/>
                </a:solidFill>
              </a:rPr>
              <a:t>活動，以符合經營方針和社區民眾喜好</a:t>
            </a:r>
            <a:r>
              <a:rPr lang="zh-TW" altLang="en-US" sz="2400" dirty="0" smtClean="0"/>
              <a:t>，期能增加收聽率達至廣播大眾傳播之責。</a:t>
            </a:r>
            <a:endParaRPr lang="zh-TW" altLang="en-US" sz="2400" dirty="0"/>
          </a:p>
        </p:txBody>
      </p:sp>
      <p:sp>
        <p:nvSpPr>
          <p:cNvPr id="4" name="Shape 170"/>
          <p:cNvSpPr txBox="1">
            <a:spLocks noGrp="1"/>
          </p:cNvSpPr>
          <p:nvPr>
            <p:ph type="title"/>
          </p:nvPr>
        </p:nvSpPr>
        <p:spPr>
          <a:xfrm>
            <a:off x="827584" y="627534"/>
            <a:ext cx="5810400" cy="64763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altLang="en-US" b="1" dirty="0" smtClean="0"/>
              <a:t>區域電台</a:t>
            </a:r>
            <a:r>
              <a:rPr lang="zh-TW" b="1" dirty="0" smtClean="0"/>
              <a:t>經營</a:t>
            </a:r>
            <a:r>
              <a:rPr lang="zh-TW" b="1" dirty="0"/>
              <a:t>方針</a:t>
            </a:r>
          </a:p>
        </p:txBody>
      </p:sp>
      <p:pic>
        <p:nvPicPr>
          <p:cNvPr id="5" name="Picture 3" descr="C:\Users\genius\AppData\Local\Microsoft\Windows\Temporary Internet Files\Content.IE5\4DJ8MCP4\Exquisite-microphone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4011910"/>
            <a:ext cx="975360" cy="975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7624" y="2769282"/>
            <a:ext cx="5616624" cy="2224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5643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Shape 170"/>
          <p:cNvSpPr txBox="1">
            <a:spLocks noGrp="1"/>
          </p:cNvSpPr>
          <p:nvPr>
            <p:ph type="title"/>
          </p:nvPr>
        </p:nvSpPr>
        <p:spPr>
          <a:xfrm>
            <a:off x="832600" y="707975"/>
            <a:ext cx="5810400" cy="826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altLang="en-US" b="1" dirty="0" smtClean="0"/>
              <a:t>區域電台</a:t>
            </a:r>
            <a:r>
              <a:rPr lang="zh-TW" b="1" dirty="0" smtClean="0"/>
              <a:t>經營</a:t>
            </a:r>
            <a:r>
              <a:rPr lang="zh-TW" b="1" dirty="0"/>
              <a:t>方針</a:t>
            </a:r>
          </a:p>
        </p:txBody>
      </p:sp>
      <p:sp>
        <p:nvSpPr>
          <p:cNvPr id="171" name="Shape 171"/>
          <p:cNvSpPr txBox="1">
            <a:spLocks noGrp="1"/>
          </p:cNvSpPr>
          <p:nvPr>
            <p:ph type="body" idx="1"/>
          </p:nvPr>
        </p:nvSpPr>
        <p:spPr>
          <a:xfrm>
            <a:off x="898950" y="1347615"/>
            <a:ext cx="6841402" cy="3469436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zh-TW" altLang="zh-TW" sz="2400" dirty="0" smtClean="0"/>
              <a:t>早期</a:t>
            </a:r>
            <a:r>
              <a:rPr lang="zh-TW" altLang="zh-TW" sz="2400" dirty="0"/>
              <a:t>尚未完全開放媒體自由市場之前，多數</a:t>
            </a:r>
            <a:r>
              <a:rPr lang="zh-TW" altLang="zh-TW" sz="2400" dirty="0">
                <a:solidFill>
                  <a:srgbClr val="0000FF"/>
                </a:solidFill>
              </a:rPr>
              <a:t>廣播電台屬國營方式，便不需負擔盈虧</a:t>
            </a:r>
            <a:r>
              <a:rPr lang="zh-TW" altLang="zh-TW" sz="2400" dirty="0" smtClean="0">
                <a:solidFill>
                  <a:srgbClr val="0000FF"/>
                </a:solidFill>
              </a:rPr>
              <a:t>。</a:t>
            </a:r>
            <a:endParaRPr lang="en-US" altLang="zh-TW" sz="2400" dirty="0" smtClean="0">
              <a:solidFill>
                <a:srgbClr val="0000FF"/>
              </a:solidFill>
            </a:endParaRPr>
          </a:p>
          <a:p>
            <a:pPr lvl="0"/>
            <a:r>
              <a:rPr lang="zh-TW" altLang="en-US" sz="2400" dirty="0" smtClean="0"/>
              <a:t>現今電台在</a:t>
            </a:r>
            <a:r>
              <a:rPr lang="zh-TW" altLang="en-US" sz="2400" dirty="0" smtClean="0">
                <a:solidFill>
                  <a:srgbClr val="FF0000"/>
                </a:solidFill>
              </a:rPr>
              <a:t>製播節目服務群眾</a:t>
            </a:r>
            <a:r>
              <a:rPr lang="zh-TW" altLang="en-US" sz="2400" dirty="0" smtClean="0"/>
              <a:t>和</a:t>
            </a:r>
            <a:r>
              <a:rPr lang="zh-TW" altLang="en-US" sz="2400" dirty="0" smtClean="0">
                <a:solidFill>
                  <a:srgbClr val="FF0000"/>
                </a:solidFill>
              </a:rPr>
              <a:t>取得經營利潤</a:t>
            </a:r>
            <a:r>
              <a:rPr lang="zh-TW" altLang="en-US" sz="2400" dirty="0" smtClean="0"/>
              <a:t>之間必須獲得平衡。</a:t>
            </a:r>
            <a:endParaRPr lang="zh-TW" sz="2400" dirty="0"/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  <p:pic>
        <p:nvPicPr>
          <p:cNvPr id="4" name="Picture 3" descr="C:\Users\genius\AppData\Local\Microsoft\Windows\Temporary Internet Files\Content.IE5\4DJ8MCP4\Exquisite-microphone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267494"/>
            <a:ext cx="975360" cy="975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Shape 176"/>
          <p:cNvSpPr txBox="1">
            <a:spLocks noGrp="1"/>
          </p:cNvSpPr>
          <p:nvPr>
            <p:ph type="title"/>
          </p:nvPr>
        </p:nvSpPr>
        <p:spPr>
          <a:xfrm>
            <a:off x="798600" y="758975"/>
            <a:ext cx="5810400" cy="1550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zh-TW" altLang="en-US" b="1" dirty="0"/>
              <a:t>區域電台</a:t>
            </a:r>
            <a:r>
              <a:rPr lang="zh-TW" altLang="zh-TW" b="1" dirty="0"/>
              <a:t>經營方針</a:t>
            </a:r>
            <a:endParaRPr lang="zh-TW" b="1" dirty="0"/>
          </a:p>
        </p:txBody>
      </p:sp>
      <p:sp>
        <p:nvSpPr>
          <p:cNvPr id="177" name="Shape 177"/>
          <p:cNvSpPr txBox="1">
            <a:spLocks noGrp="1"/>
          </p:cNvSpPr>
          <p:nvPr>
            <p:ph type="body" idx="1"/>
          </p:nvPr>
        </p:nvSpPr>
        <p:spPr>
          <a:xfrm>
            <a:off x="1043608" y="1491630"/>
            <a:ext cx="6840760" cy="324036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sz="2400" dirty="0" smtClean="0"/>
              <a:t>為了</a:t>
            </a:r>
            <a:r>
              <a:rPr lang="zh-TW" sz="2400" dirty="0"/>
              <a:t>增加收入</a:t>
            </a:r>
            <a:r>
              <a:rPr lang="zh-TW" sz="2400" dirty="0" smtClean="0"/>
              <a:t>，</a:t>
            </a:r>
            <a:r>
              <a:rPr lang="zh-TW" altLang="en-US" sz="2400" dirty="0" smtClean="0"/>
              <a:t>大部分節目多以廣告或置入行銷產品。因此，</a:t>
            </a:r>
            <a:r>
              <a:rPr lang="zh-TW" sz="2400" dirty="0" smtClean="0"/>
              <a:t>與</a:t>
            </a:r>
            <a:r>
              <a:rPr lang="zh-TW" sz="2400" dirty="0"/>
              <a:t>聽眾有更深的互動產生彼此</a:t>
            </a:r>
            <a:r>
              <a:rPr lang="zh-TW" sz="2400" dirty="0" smtClean="0"/>
              <a:t>信任</a:t>
            </a:r>
            <a:r>
              <a:rPr lang="zh-TW" altLang="en-US" sz="2400" dirty="0" smtClean="0"/>
              <a:t>為重要經營策略</a:t>
            </a:r>
            <a:r>
              <a:rPr lang="zh-TW" sz="2400" dirty="0" smtClean="0"/>
              <a:t>。</a:t>
            </a:r>
            <a:endParaRPr lang="en-US" altLang="zh-TW" sz="2400" dirty="0" smtClean="0"/>
          </a:p>
          <a:p>
            <a:pPr lvl="0">
              <a:spcBef>
                <a:spcPts val="0"/>
              </a:spcBef>
              <a:buNone/>
            </a:pPr>
            <a:r>
              <a:rPr lang="zh-TW" sz="2400" dirty="0" smtClean="0"/>
              <a:t>而</a:t>
            </a:r>
            <a:r>
              <a:rPr lang="zh-TW" sz="2400" dirty="0"/>
              <a:t>深入社區民眾的</a:t>
            </a:r>
            <a:r>
              <a:rPr lang="zh-TW" sz="2400" dirty="0" smtClean="0"/>
              <a:t>生活就</a:t>
            </a:r>
            <a:r>
              <a:rPr lang="zh-TW" sz="2400" dirty="0"/>
              <a:t>變成重要的方式。因此，舉凡社區各種活動都可見到社區電台的參與，藉此方式可</a:t>
            </a:r>
            <a:r>
              <a:rPr lang="zh-TW" sz="2400" dirty="0">
                <a:solidFill>
                  <a:srgbClr val="FF0000"/>
                </a:solidFill>
              </a:rPr>
              <a:t>凝聚社區意識</a:t>
            </a:r>
            <a:r>
              <a:rPr lang="zh-TW" sz="2400" dirty="0"/>
              <a:t>，亦可增加電台與社區民眾的黏著度，這就是企業的商機</a:t>
            </a:r>
            <a:r>
              <a:rPr lang="zh-TW" sz="2400" dirty="0" smtClean="0"/>
              <a:t>。</a:t>
            </a:r>
            <a:endParaRPr lang="en-US" altLang="zh-TW" sz="2400" dirty="0" smtClean="0"/>
          </a:p>
        </p:txBody>
      </p:sp>
      <p:pic>
        <p:nvPicPr>
          <p:cNvPr id="4" name="Picture 3" descr="C:\Users\genius\AppData\Local\Microsoft\Windows\Temporary Internet Files\Content.IE5\4DJ8MCP4\Exquisite-microphone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6920" y="195486"/>
            <a:ext cx="975360" cy="975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 txBox="1">
            <a:spLocks noGrp="1"/>
          </p:cNvSpPr>
          <p:nvPr>
            <p:ph type="title"/>
          </p:nvPr>
        </p:nvSpPr>
        <p:spPr>
          <a:xfrm>
            <a:off x="899592" y="915566"/>
            <a:ext cx="5311360" cy="728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r>
              <a:rPr lang="zh-TW" b="1" dirty="0">
                <a:solidFill>
                  <a:srgbClr val="000000"/>
                </a:solidFill>
              </a:rPr>
              <a:t>社區</a:t>
            </a:r>
            <a:r>
              <a:rPr lang="zh-TW" b="1" dirty="0" smtClean="0">
                <a:solidFill>
                  <a:srgbClr val="000000"/>
                </a:solidFill>
              </a:rPr>
              <a:t>互動</a:t>
            </a:r>
            <a:r>
              <a:rPr lang="en-US" altLang="zh-TW" b="1" dirty="0" smtClean="0">
                <a:solidFill>
                  <a:srgbClr val="000000"/>
                </a:solidFill>
              </a:rPr>
              <a:t>VS.</a:t>
            </a:r>
            <a:r>
              <a:rPr lang="zh-TW" altLang="en-US" b="1" dirty="0" smtClean="0">
                <a:solidFill>
                  <a:srgbClr val="000000"/>
                </a:solidFill>
              </a:rPr>
              <a:t>商業</a:t>
            </a:r>
            <a:r>
              <a:rPr lang="zh-TW" altLang="en-US" b="1" dirty="0" smtClean="0">
                <a:solidFill>
                  <a:srgbClr val="000000"/>
                </a:solidFill>
              </a:rPr>
              <a:t>利潤</a:t>
            </a:r>
            <a:endParaRPr lang="zh-TW" b="1" dirty="0">
              <a:solidFill>
                <a:srgbClr val="000000"/>
              </a:solidFill>
            </a:endParaRPr>
          </a:p>
        </p:txBody>
      </p:sp>
      <p:sp>
        <p:nvSpPr>
          <p:cNvPr id="183" name="Shape 183"/>
          <p:cNvSpPr txBox="1">
            <a:spLocks noGrp="1"/>
          </p:cNvSpPr>
          <p:nvPr>
            <p:ph type="body" idx="1"/>
          </p:nvPr>
        </p:nvSpPr>
        <p:spPr>
          <a:xfrm>
            <a:off x="1403648" y="1851670"/>
            <a:ext cx="6552728" cy="29130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zh-TW" altLang="en-US" sz="2400" dirty="0" smtClean="0"/>
              <a:t>節目</a:t>
            </a:r>
            <a:r>
              <a:rPr lang="zh-TW" altLang="en-US" sz="2400" dirty="0"/>
              <a:t>社區化，尤其在政府推動社區總體營造目標下，社區廣播電台參與社區</a:t>
            </a:r>
            <a:r>
              <a:rPr lang="zh-TW" altLang="en-US" sz="2400" dirty="0" smtClean="0"/>
              <a:t>活動</a:t>
            </a:r>
            <a:r>
              <a:rPr lang="zh-TW" altLang="en-US" sz="2400" dirty="0"/>
              <a:t>、製播關懷社區大小生活</a:t>
            </a:r>
            <a:r>
              <a:rPr lang="zh-TW" altLang="en-US" sz="2400" dirty="0" smtClean="0"/>
              <a:t>事節目之</a:t>
            </a:r>
            <a:r>
              <a:rPr lang="zh-TW" altLang="en-US" sz="2400" dirty="0"/>
              <a:t>多寡與</a:t>
            </a:r>
            <a:r>
              <a:rPr lang="zh-TW" altLang="en-US" sz="2400" dirty="0" smtClean="0"/>
              <a:t>深度，對</a:t>
            </a:r>
            <a:r>
              <a:rPr lang="zh-TW" altLang="en-US" sz="2400" dirty="0"/>
              <a:t>所在地區服務之</a:t>
            </a:r>
            <a:r>
              <a:rPr lang="zh-TW" altLang="en-US" sz="2400" dirty="0" smtClean="0"/>
              <a:t>績效往往</a:t>
            </a:r>
            <a:r>
              <a:rPr lang="zh-TW" altLang="en-US" sz="2400" dirty="0"/>
              <a:t>可判斷出該電台</a:t>
            </a:r>
            <a:r>
              <a:rPr lang="zh-TW" altLang="en-US" sz="2400" dirty="0" smtClean="0"/>
              <a:t>其所得商業之利潤。</a:t>
            </a:r>
            <a:endParaRPr lang="en-US" altLang="zh-TW" sz="2400" dirty="0" smtClean="0"/>
          </a:p>
          <a:p>
            <a:pPr lvl="0">
              <a:spcBef>
                <a:spcPts val="0"/>
              </a:spcBef>
              <a:buNone/>
            </a:pPr>
            <a:endParaRPr dirty="0"/>
          </a:p>
        </p:txBody>
      </p:sp>
      <p:pic>
        <p:nvPicPr>
          <p:cNvPr id="4" name="Picture 3" descr="C:\Users\genius\AppData\Local\Microsoft\Windows\Temporary Internet Files\Content.IE5\4DJ8MCP4\Exquisite-microphone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95486"/>
            <a:ext cx="975360" cy="975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>
            <a:spLocks noGrp="1"/>
          </p:cNvSpPr>
          <p:nvPr>
            <p:ph type="title"/>
          </p:nvPr>
        </p:nvSpPr>
        <p:spPr>
          <a:xfrm>
            <a:off x="827584" y="771550"/>
            <a:ext cx="7555824" cy="7032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altLang="en-US" b="1" dirty="0" smtClean="0"/>
              <a:t>社區互動</a:t>
            </a:r>
            <a:r>
              <a:rPr lang="en-US" altLang="zh-TW" b="1" dirty="0" smtClean="0"/>
              <a:t>--</a:t>
            </a:r>
            <a:r>
              <a:rPr lang="zh-TW" b="1" dirty="0" smtClean="0">
                <a:solidFill>
                  <a:srgbClr val="FF0000"/>
                </a:solidFill>
              </a:rPr>
              <a:t>走出</a:t>
            </a:r>
            <a:r>
              <a:rPr lang="zh-TW" b="1" dirty="0">
                <a:solidFill>
                  <a:srgbClr val="FF0000"/>
                </a:solidFill>
              </a:rPr>
              <a:t>播音室，走入鄉鄰里</a:t>
            </a:r>
          </a:p>
        </p:txBody>
      </p:sp>
      <p:sp>
        <p:nvSpPr>
          <p:cNvPr id="189" name="Shape 189"/>
          <p:cNvSpPr txBox="1">
            <a:spLocks noGrp="1"/>
          </p:cNvSpPr>
          <p:nvPr>
            <p:ph type="body" idx="1"/>
          </p:nvPr>
        </p:nvSpPr>
        <p:spPr>
          <a:xfrm>
            <a:off x="1043608" y="1635646"/>
            <a:ext cx="4369800" cy="2376263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sz="2400" dirty="0" smtClean="0"/>
              <a:t>地方性</a:t>
            </a:r>
            <a:r>
              <a:rPr lang="zh-TW" sz="2400" dirty="0"/>
              <a:t>廣播電台的角色，已</a:t>
            </a:r>
            <a:r>
              <a:rPr lang="zh-TW" sz="2400" dirty="0" smtClean="0"/>
              <a:t>逐漸</a:t>
            </a:r>
            <a:r>
              <a:rPr lang="zh-TW" altLang="en-US" sz="2400" dirty="0" smtClean="0"/>
              <a:t>走</a:t>
            </a:r>
            <a:r>
              <a:rPr lang="zh-TW" sz="2400" dirty="0" smtClean="0"/>
              <a:t>入</a:t>
            </a:r>
            <a:r>
              <a:rPr lang="zh-TW" sz="2400" dirty="0"/>
              <a:t>社區、深入人群，工作的空間已不再</a:t>
            </a:r>
            <a:r>
              <a:rPr lang="zh-TW" sz="2400" dirty="0" smtClean="0"/>
              <a:t>是</a:t>
            </a:r>
            <a:r>
              <a:rPr lang="zh-TW" altLang="en-US" sz="2400" dirty="0" smtClean="0"/>
              <a:t>播</a:t>
            </a:r>
            <a:r>
              <a:rPr lang="zh-TW" sz="2400" dirty="0" smtClean="0"/>
              <a:t>音</a:t>
            </a:r>
            <a:r>
              <a:rPr lang="zh-TW" sz="2400" dirty="0"/>
              <a:t>室而已，社區即是地方性廣播電台活動的舞台</a:t>
            </a:r>
            <a:r>
              <a:rPr lang="zh-TW" sz="2400" dirty="0" smtClean="0"/>
              <a:t>。</a:t>
            </a:r>
            <a:r>
              <a:rPr lang="zh-TW" altLang="en-US" sz="2400" dirty="0" smtClean="0"/>
              <a:t>                                            </a:t>
            </a:r>
            <a:endParaRPr lang="zh-TW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635646"/>
            <a:ext cx="2886323" cy="29955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 descr="C:\Users\genius\AppData\Local\Microsoft\Windows\Temporary Internet Files\Content.IE5\4DJ8MCP4\Exquisite-microphone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99" y="4011910"/>
            <a:ext cx="975360" cy="975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27584" y="699542"/>
            <a:ext cx="5810400" cy="791646"/>
          </a:xfrm>
        </p:spPr>
        <p:txBody>
          <a:bodyPr/>
          <a:lstStyle/>
          <a:p>
            <a:r>
              <a:rPr lang="zh-TW" altLang="zh-TW" b="1" dirty="0">
                <a:solidFill>
                  <a:srgbClr val="000000"/>
                </a:solidFill>
              </a:rPr>
              <a:t>社區互動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971600" y="1419622"/>
            <a:ext cx="7123776" cy="3168352"/>
          </a:xfrm>
        </p:spPr>
        <p:txBody>
          <a:bodyPr/>
          <a:lstStyle/>
          <a:p>
            <a:pPr lvl="0"/>
            <a:r>
              <a:rPr lang="zh-TW" altLang="en-US" sz="2400" dirty="0"/>
              <a:t>一</a:t>
            </a:r>
            <a:r>
              <a:rPr lang="zh-TW" altLang="zh-TW" sz="2400" dirty="0" smtClean="0"/>
              <a:t>.</a:t>
            </a:r>
            <a:r>
              <a:rPr lang="zh-TW" altLang="zh-TW" sz="2400" dirty="0"/>
              <a:t>以</a:t>
            </a:r>
            <a:r>
              <a:rPr lang="zh-TW" altLang="zh-TW" sz="2400" dirty="0">
                <a:solidFill>
                  <a:schemeClr val="bg1"/>
                </a:solidFill>
              </a:rPr>
              <a:t>報導地方人、事、物為節目製</a:t>
            </a:r>
            <a:r>
              <a:rPr lang="zh-TW" altLang="zh-TW" sz="2400" dirty="0"/>
              <a:t>播方向</a:t>
            </a:r>
          </a:p>
          <a:p>
            <a:pPr lvl="0"/>
            <a:r>
              <a:rPr lang="zh-TW" altLang="en-US" sz="2400" dirty="0"/>
              <a:t>二</a:t>
            </a:r>
            <a:r>
              <a:rPr lang="zh-TW" altLang="zh-TW" sz="2400" dirty="0" smtClean="0"/>
              <a:t>.</a:t>
            </a:r>
            <a:r>
              <a:rPr lang="zh-TW" altLang="zh-TW" sz="2400" dirty="0"/>
              <a:t>為社區民眾提供終身學習課程（介紹課程或於</a:t>
            </a:r>
            <a:r>
              <a:rPr lang="zh-TW" altLang="zh-TW" sz="2400" dirty="0" smtClean="0"/>
              <a:t>節</a:t>
            </a:r>
            <a:r>
              <a:rPr lang="zh-TW" altLang="en-US" sz="2400" dirty="0" smtClean="0"/>
              <a:t> </a:t>
            </a:r>
            <a:r>
              <a:rPr lang="zh-TW" altLang="zh-TW" sz="2400" dirty="0" smtClean="0"/>
              <a:t>目</a:t>
            </a:r>
            <a:r>
              <a:rPr lang="zh-TW" altLang="zh-TW" sz="2400" dirty="0"/>
              <a:t>中提倡知識學習）</a:t>
            </a:r>
          </a:p>
          <a:p>
            <a:pPr lvl="0"/>
            <a:r>
              <a:rPr lang="zh-TW" altLang="en-US" sz="2400" dirty="0" smtClean="0"/>
              <a:t>三</a:t>
            </a:r>
            <a:r>
              <a:rPr lang="zh-TW" altLang="zh-TW" sz="2400" dirty="0" smtClean="0"/>
              <a:t>.</a:t>
            </a:r>
            <a:r>
              <a:rPr lang="zh-TW" altLang="zh-TW" sz="2400" dirty="0"/>
              <a:t>配合</a:t>
            </a:r>
            <a:r>
              <a:rPr lang="zh-TW" altLang="zh-TW" sz="2400" dirty="0">
                <a:solidFill>
                  <a:schemeClr val="bg1"/>
                </a:solidFill>
              </a:rPr>
              <a:t>舉辦地方相關活動</a:t>
            </a:r>
          </a:p>
          <a:p>
            <a:pPr lvl="0"/>
            <a:r>
              <a:rPr lang="zh-TW" altLang="en-US" sz="2400" dirty="0"/>
              <a:t>四</a:t>
            </a:r>
            <a:r>
              <a:rPr lang="zh-TW" altLang="zh-TW" sz="2400" dirty="0" smtClean="0"/>
              <a:t>.</a:t>
            </a:r>
            <a:r>
              <a:rPr lang="zh-TW" altLang="zh-TW" sz="2400" dirty="0"/>
              <a:t>社區互動：深入社區發展協會、愛心志工隊、</a:t>
            </a:r>
            <a:r>
              <a:rPr lang="zh-TW" altLang="zh-TW" sz="2400" dirty="0" smtClean="0"/>
              <a:t>學校</a:t>
            </a:r>
            <a:r>
              <a:rPr lang="zh-TW" altLang="zh-TW" sz="2400" dirty="0"/>
              <a:t>、宗教團體、老人會、婦女會。</a:t>
            </a:r>
          </a:p>
          <a:p>
            <a:endParaRPr lang="zh-TW" altLang="en-US" dirty="0"/>
          </a:p>
        </p:txBody>
      </p:sp>
      <p:pic>
        <p:nvPicPr>
          <p:cNvPr id="4" name="Picture 3" descr="C:\Users\genius\AppData\Local\Microsoft\Windows\Temporary Internet Files\Content.IE5\4DJ8MCP4\Exquisite-microphone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195486"/>
            <a:ext cx="975360" cy="975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85270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 txBox="1">
            <a:spLocks noGrp="1"/>
          </p:cNvSpPr>
          <p:nvPr>
            <p:ph type="title"/>
          </p:nvPr>
        </p:nvSpPr>
        <p:spPr>
          <a:xfrm>
            <a:off x="827584" y="771550"/>
            <a:ext cx="5810400" cy="7119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b="1" dirty="0"/>
              <a:t>區域電台帶動社區意識</a:t>
            </a:r>
          </a:p>
        </p:txBody>
      </p:sp>
      <p:sp>
        <p:nvSpPr>
          <p:cNvPr id="195" name="Shape 195"/>
          <p:cNvSpPr txBox="1">
            <a:spLocks noGrp="1"/>
          </p:cNvSpPr>
          <p:nvPr>
            <p:ph type="body" idx="1"/>
          </p:nvPr>
        </p:nvSpPr>
        <p:spPr>
          <a:xfrm>
            <a:off x="755576" y="1687116"/>
            <a:ext cx="7200800" cy="345638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spcAft>
                <a:spcPts val="0"/>
              </a:spcAft>
            </a:pPr>
            <a:r>
              <a:rPr lang="en-US" altLang="zh-TW" sz="2200" dirty="0" smtClean="0"/>
              <a:t>   </a:t>
            </a:r>
            <a:r>
              <a:rPr lang="zh-TW" sz="2200" dirty="0" smtClean="0"/>
              <a:t>廣播</a:t>
            </a:r>
            <a:r>
              <a:rPr lang="zh-TW" sz="2200" dirty="0"/>
              <a:t>媒體</a:t>
            </a:r>
            <a:r>
              <a:rPr lang="zh-TW" sz="2200" dirty="0" smtClean="0"/>
              <a:t>較保守</a:t>
            </a:r>
            <a:r>
              <a:rPr lang="zh-TW" sz="2200" dirty="0"/>
              <a:t>，</a:t>
            </a:r>
            <a:r>
              <a:rPr lang="zh-TW" sz="2200" dirty="0" smtClean="0"/>
              <a:t>節目大都</a:t>
            </a:r>
            <a:r>
              <a:rPr lang="zh-TW" sz="2200" dirty="0"/>
              <a:t>制式化，而社區建設也只</a:t>
            </a:r>
            <a:r>
              <a:rPr lang="zh-TW" sz="2200" dirty="0" smtClean="0"/>
              <a:t>能</a:t>
            </a:r>
            <a:r>
              <a:rPr lang="en-US" altLang="zh-TW" sz="2200" dirty="0" smtClean="0"/>
              <a:t> </a:t>
            </a:r>
            <a:r>
              <a:rPr lang="zh-TW" sz="2200" dirty="0" smtClean="0"/>
              <a:t>在</a:t>
            </a:r>
            <a:r>
              <a:rPr lang="zh-TW" sz="2200" dirty="0">
                <a:solidFill>
                  <a:srgbClr val="0000FF"/>
                </a:solidFill>
              </a:rPr>
              <a:t>硬體環境</a:t>
            </a:r>
            <a:r>
              <a:rPr lang="zh-TW" sz="2200" dirty="0">
                <a:solidFill>
                  <a:srgbClr val="000000"/>
                </a:solidFill>
              </a:rPr>
              <a:t>上</a:t>
            </a:r>
            <a:r>
              <a:rPr lang="zh-TW" sz="2200" dirty="0"/>
              <a:t>的改善，對社區意識之影響有限！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</a:pPr>
            <a:r>
              <a:rPr lang="en-US" altLang="zh-TW" sz="2200" dirty="0" smtClean="0">
                <a:solidFill>
                  <a:srgbClr val="FF0000"/>
                </a:solidFill>
              </a:rPr>
              <a:t>  -------------------&lt;</a:t>
            </a:r>
            <a:r>
              <a:rPr lang="zh-TW" sz="2200" dirty="0" smtClean="0">
                <a:solidFill>
                  <a:srgbClr val="FF0000"/>
                </a:solidFill>
              </a:rPr>
              <a:t>民國82年</a:t>
            </a:r>
            <a:r>
              <a:rPr lang="en-US" altLang="zh-TW" sz="2200" dirty="0">
                <a:solidFill>
                  <a:srgbClr val="FF0000"/>
                </a:solidFill>
              </a:rPr>
              <a:t>&gt;</a:t>
            </a:r>
            <a:r>
              <a:rPr lang="zh-TW" sz="2200" dirty="0" smtClean="0">
                <a:solidFill>
                  <a:srgbClr val="FF0000"/>
                </a:solidFill>
              </a:rPr>
              <a:t>電台</a:t>
            </a:r>
            <a:r>
              <a:rPr lang="zh-TW" sz="2200" dirty="0">
                <a:solidFill>
                  <a:srgbClr val="FF0000"/>
                </a:solidFill>
              </a:rPr>
              <a:t>開放申</a:t>
            </a:r>
            <a:r>
              <a:rPr lang="zh-TW" sz="2200" dirty="0" smtClean="0">
                <a:solidFill>
                  <a:srgbClr val="FF0000"/>
                </a:solidFill>
              </a:rPr>
              <a:t>設</a:t>
            </a:r>
            <a:r>
              <a:rPr lang="en-US" altLang="zh-TW" sz="2200" dirty="0" smtClean="0">
                <a:solidFill>
                  <a:srgbClr val="FF0000"/>
                </a:solidFill>
              </a:rPr>
              <a:t>-------------------</a:t>
            </a:r>
          </a:p>
          <a:p>
            <a:pPr lvl="0" rtl="0">
              <a:spcBef>
                <a:spcPts val="0"/>
              </a:spcBef>
              <a:spcAft>
                <a:spcPts val="0"/>
              </a:spcAft>
            </a:pPr>
            <a:r>
              <a:rPr lang="zh-TW" altLang="en-US" sz="2200" dirty="0" smtClean="0"/>
              <a:t>  區域電台</a:t>
            </a:r>
            <a:r>
              <a:rPr lang="zh-TW" sz="2200" dirty="0" smtClean="0"/>
              <a:t>服務</a:t>
            </a:r>
            <a:r>
              <a:rPr lang="zh-TW" sz="2200" dirty="0"/>
              <a:t>含蓋面更廣</a:t>
            </a:r>
            <a:r>
              <a:rPr lang="zh-TW" sz="2200" dirty="0" smtClean="0"/>
              <a:t>，更</a:t>
            </a:r>
            <a:r>
              <a:rPr lang="zh-TW" sz="2200" dirty="0"/>
              <a:t>細</a:t>
            </a:r>
            <a:r>
              <a:rPr lang="zh-TW" sz="2200" dirty="0" smtClean="0"/>
              <a:t>，更</a:t>
            </a:r>
            <a:r>
              <a:rPr lang="zh-TW" sz="2200" dirty="0"/>
              <a:t>直接</a:t>
            </a:r>
            <a:r>
              <a:rPr lang="zh-TW" sz="2200" dirty="0" smtClean="0"/>
              <a:t>，對</a:t>
            </a:r>
            <a:r>
              <a:rPr lang="zh-TW" sz="2200" dirty="0">
                <a:solidFill>
                  <a:srgbClr val="0000FF"/>
                </a:solidFill>
              </a:rPr>
              <a:t>社區總體營造</a:t>
            </a:r>
            <a:r>
              <a:rPr lang="zh-TW" sz="2200" dirty="0"/>
              <a:t>功能更</a:t>
            </a:r>
            <a:r>
              <a:rPr lang="zh-TW" sz="2200" dirty="0" smtClean="0"/>
              <a:t>加強</a:t>
            </a:r>
            <a:r>
              <a:rPr lang="zh-TW" altLang="en-US" sz="2200" dirty="0" smtClean="0"/>
              <a:t>，</a:t>
            </a:r>
            <a:endParaRPr lang="en-US" altLang="zh-TW" sz="2200" dirty="0" smtClean="0"/>
          </a:p>
          <a:p>
            <a:pPr lvl="0" rtl="0">
              <a:spcBef>
                <a:spcPts val="0"/>
              </a:spcBef>
              <a:spcAft>
                <a:spcPts val="0"/>
              </a:spcAft>
            </a:pPr>
            <a:r>
              <a:rPr lang="zh-TW" sz="2200" dirty="0" smtClean="0"/>
              <a:t>主管</a:t>
            </a:r>
            <a:r>
              <a:rPr lang="zh-TW" sz="2200" dirty="0"/>
              <a:t>單位與廣播業者也更加重視，例如</a:t>
            </a:r>
            <a:r>
              <a:rPr lang="zh-TW" sz="2200" u="sng" dirty="0"/>
              <a:t>廣播金鐘獎獎項</a:t>
            </a:r>
            <a:r>
              <a:rPr lang="zh-TW" sz="2200" dirty="0"/>
              <a:t>也列有</a:t>
            </a:r>
            <a:r>
              <a:rPr lang="zh-TW" sz="2200" dirty="0">
                <a:solidFill>
                  <a:srgbClr val="FF0000"/>
                </a:solidFill>
              </a:rPr>
              <a:t>社區</a:t>
            </a:r>
            <a:r>
              <a:rPr lang="zh-TW" sz="2200" dirty="0"/>
              <a:t>節目獎、</a:t>
            </a:r>
            <a:r>
              <a:rPr lang="zh-TW" sz="2200" dirty="0">
                <a:solidFill>
                  <a:srgbClr val="FF0000"/>
                </a:solidFill>
              </a:rPr>
              <a:t>社區</a:t>
            </a:r>
            <a:r>
              <a:rPr lang="zh-TW" sz="2200" dirty="0"/>
              <a:t>節目</a:t>
            </a:r>
            <a:r>
              <a:rPr lang="zh-TW" sz="2200" dirty="0" smtClean="0"/>
              <a:t>主持</a:t>
            </a:r>
            <a:r>
              <a:rPr lang="zh-TW" altLang="en-US" sz="2200" dirty="0" smtClean="0"/>
              <a:t>人獎</a:t>
            </a:r>
            <a:endParaRPr lang="zh-TW" sz="2200" dirty="0"/>
          </a:p>
          <a:p>
            <a:pPr lvl="0">
              <a:spcBef>
                <a:spcPts val="0"/>
              </a:spcBef>
              <a:buNone/>
            </a:pPr>
            <a:endParaRPr sz="1200" dirty="0"/>
          </a:p>
        </p:txBody>
      </p:sp>
      <p:pic>
        <p:nvPicPr>
          <p:cNvPr id="4" name="Picture 3" descr="C:\Users\genius\AppData\Local\Microsoft\Windows\Temporary Internet Files\Content.IE5\4DJ8MCP4\Exquisite-microphone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7955" y="267494"/>
            <a:ext cx="975360" cy="975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23528" y="1309880"/>
            <a:ext cx="8424936" cy="3096344"/>
          </a:xfrm>
        </p:spPr>
        <p:txBody>
          <a:bodyPr/>
          <a:lstStyle/>
          <a:p>
            <a:r>
              <a:rPr lang="zh-TW" altLang="en-US" sz="2000" dirty="0" smtClean="0"/>
              <a:t>  每四</a:t>
            </a:r>
            <a:r>
              <a:rPr lang="zh-TW" altLang="en-US" sz="2000" dirty="0"/>
              <a:t>個月舉辦一次 </a:t>
            </a:r>
            <a:r>
              <a:rPr lang="zh-TW" altLang="en-US" sz="2000" dirty="0" smtClean="0"/>
              <a:t>        活動</a:t>
            </a:r>
            <a:r>
              <a:rPr lang="zh-TW" altLang="en-US" sz="2000" dirty="0"/>
              <a:t>地點：羅東民眾</a:t>
            </a:r>
            <a:r>
              <a:rPr lang="zh-TW" altLang="en-US" sz="2000" dirty="0" smtClean="0"/>
              <a:t>服務站</a:t>
            </a:r>
            <a:endParaRPr lang="en-US" altLang="zh-TW" sz="2000" dirty="0" smtClean="0"/>
          </a:p>
          <a:p>
            <a:r>
              <a:rPr lang="zh-TW" altLang="en-US" sz="2400" dirty="0"/>
              <a:t>活動內容與效益：致力於地方公務服務，透過媒體公器之社會責任，發起愛心捐血活動，邀請民眾共同響應，一齊做公益。</a:t>
            </a:r>
          </a:p>
          <a:p>
            <a:endParaRPr lang="zh-TW" altLang="en-US" dirty="0" smtClean="0"/>
          </a:p>
          <a:p>
            <a:r>
              <a:rPr lang="zh-TW" altLang="en-US" dirty="0" smtClean="0"/>
              <a:t>                                                        </a:t>
            </a:r>
            <a:endParaRPr lang="zh-TW" alt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802220"/>
            <a:ext cx="2880320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802220"/>
            <a:ext cx="2800350" cy="1973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標題 1"/>
          <p:cNvSpPr>
            <a:spLocks noGrp="1"/>
          </p:cNvSpPr>
          <p:nvPr>
            <p:ph type="title"/>
          </p:nvPr>
        </p:nvSpPr>
        <p:spPr>
          <a:xfrm>
            <a:off x="558416" y="683166"/>
            <a:ext cx="7325952" cy="791646"/>
          </a:xfrm>
        </p:spPr>
        <p:txBody>
          <a:bodyPr/>
          <a:lstStyle/>
          <a:p>
            <a:r>
              <a:rPr lang="zh-TW" altLang="zh-TW" b="1" dirty="0">
                <a:solidFill>
                  <a:srgbClr val="000000"/>
                </a:solidFill>
              </a:rPr>
              <a:t>社區</a:t>
            </a:r>
            <a:r>
              <a:rPr lang="zh-TW" altLang="zh-TW" b="1" dirty="0" smtClean="0">
                <a:solidFill>
                  <a:srgbClr val="000000"/>
                </a:solidFill>
              </a:rPr>
              <a:t>互動</a:t>
            </a:r>
            <a:r>
              <a:rPr lang="zh-TW" altLang="en-US" b="1" dirty="0" smtClean="0">
                <a:solidFill>
                  <a:srgbClr val="000000"/>
                </a:solidFill>
              </a:rPr>
              <a:t>實例一</a:t>
            </a:r>
            <a:r>
              <a:rPr lang="en-US" altLang="zh-TW" dirty="0"/>
              <a:t>【</a:t>
            </a:r>
            <a:r>
              <a:rPr lang="zh-TW" altLang="en-US" dirty="0"/>
              <a:t>愛心捐血活動</a:t>
            </a:r>
            <a:r>
              <a:rPr lang="en-US" altLang="zh-TW" dirty="0"/>
              <a:t>】</a:t>
            </a:r>
            <a:endParaRPr lang="zh-TW" altLang="en-US" dirty="0"/>
          </a:p>
        </p:txBody>
      </p:sp>
      <p:pic>
        <p:nvPicPr>
          <p:cNvPr id="6" name="Picture 3" descr="C:\Users\genius\AppData\Local\Microsoft\Windows\Temporary Internet Files\Content.IE5\4DJ8MCP4\Exquisite-microphone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195486"/>
            <a:ext cx="975360" cy="975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75366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661052" y="1185021"/>
            <a:ext cx="7128792" cy="2924820"/>
          </a:xfrm>
        </p:spPr>
        <p:txBody>
          <a:bodyPr/>
          <a:lstStyle/>
          <a:p>
            <a:r>
              <a:rPr lang="zh-TW" altLang="en-US" dirty="0" smtClean="0"/>
              <a:t>活動</a:t>
            </a:r>
            <a:r>
              <a:rPr lang="zh-TW" altLang="en-US" dirty="0"/>
              <a:t>地點：五結鄉指天宮廟前廣場</a:t>
            </a:r>
          </a:p>
          <a:p>
            <a:r>
              <a:rPr lang="zh-TW" altLang="en-US" sz="2000" dirty="0"/>
              <a:t>活動內容與效益：七月稻子熟成，利用脫殼後的稻稈做成手抄紙，體驗手做紙，同時也了解農家的辛勞，暫時遠離城市喧囂讓民眾可以體會在地濃厚的風土民情與文化</a:t>
            </a:r>
            <a:r>
              <a:rPr lang="zh-TW" altLang="en-US" sz="2000" dirty="0" smtClean="0"/>
              <a:t>。                                  </a:t>
            </a:r>
            <a:endParaRPr lang="en-US" altLang="zh-TW" sz="2000" dirty="0" smtClean="0"/>
          </a:p>
          <a:p>
            <a:endParaRPr lang="zh-TW" altLang="en-US" dirty="0"/>
          </a:p>
          <a:p>
            <a:endParaRPr lang="zh-TW" altLang="en-US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8970" y="2904047"/>
            <a:ext cx="2952328" cy="2085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708" y="2881382"/>
            <a:ext cx="2952328" cy="208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標題 1"/>
          <p:cNvSpPr>
            <a:spLocks noGrp="1"/>
          </p:cNvSpPr>
          <p:nvPr>
            <p:ph type="title"/>
          </p:nvPr>
        </p:nvSpPr>
        <p:spPr>
          <a:xfrm>
            <a:off x="647057" y="631432"/>
            <a:ext cx="7848872" cy="791646"/>
          </a:xfrm>
        </p:spPr>
        <p:txBody>
          <a:bodyPr/>
          <a:lstStyle/>
          <a:p>
            <a:r>
              <a:rPr lang="zh-TW" altLang="zh-TW" sz="3200" b="1" dirty="0">
                <a:solidFill>
                  <a:srgbClr val="000000"/>
                </a:solidFill>
              </a:rPr>
              <a:t>社區</a:t>
            </a:r>
            <a:r>
              <a:rPr lang="zh-TW" altLang="zh-TW" sz="3200" b="1" dirty="0" smtClean="0">
                <a:solidFill>
                  <a:srgbClr val="000000"/>
                </a:solidFill>
              </a:rPr>
              <a:t>互動</a:t>
            </a:r>
            <a:r>
              <a:rPr lang="zh-TW" altLang="en-US" sz="3200" b="1" dirty="0" smtClean="0">
                <a:solidFill>
                  <a:srgbClr val="000000"/>
                </a:solidFill>
              </a:rPr>
              <a:t>實例二</a:t>
            </a:r>
            <a:r>
              <a:rPr lang="en-US" altLang="zh-TW" sz="3200" dirty="0"/>
              <a:t>【</a:t>
            </a:r>
            <a:r>
              <a:rPr lang="zh-TW" altLang="en-US" sz="3200" dirty="0"/>
              <a:t>社區無米樂</a:t>
            </a:r>
            <a:r>
              <a:rPr lang="en-US" altLang="zh-TW" sz="3200" dirty="0"/>
              <a:t>-</a:t>
            </a:r>
            <a:r>
              <a:rPr lang="zh-TW" altLang="en-US" sz="3200" dirty="0"/>
              <a:t>手做紙活動</a:t>
            </a:r>
            <a:r>
              <a:rPr lang="en-US" altLang="zh-TW" sz="3200" dirty="0"/>
              <a:t>】</a:t>
            </a:r>
            <a:endParaRPr lang="zh-TW" altLang="en-US" sz="3200" dirty="0"/>
          </a:p>
        </p:txBody>
      </p:sp>
      <p:pic>
        <p:nvPicPr>
          <p:cNvPr id="6" name="Picture 3" descr="C:\Users\genius\AppData\Local\Microsoft\Windows\Temporary Internet Files\Content.IE5\4DJ8MCP4\Exquisite-microphone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2752" y="3924370"/>
            <a:ext cx="975360" cy="975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83023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524078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02247" y="339502"/>
            <a:ext cx="7416824" cy="572700"/>
          </a:xfrm>
        </p:spPr>
        <p:txBody>
          <a:bodyPr/>
          <a:lstStyle/>
          <a:p>
            <a:r>
              <a:rPr lang="zh-TW" altLang="en-US" sz="3200" b="1" dirty="0" smtClean="0">
                <a:solidFill>
                  <a:schemeClr val="bg1"/>
                </a:solidFill>
              </a:rPr>
              <a:t>                 </a:t>
            </a:r>
            <a:r>
              <a:rPr lang="zh-TW" altLang="en-US" sz="40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華康超明體" panose="02010609010101010101" pitchFamily="49" charset="-120"/>
                <a:ea typeface="華康超明體" panose="02010609010101010101" pitchFamily="49" charset="-120"/>
              </a:rPr>
              <a:t>目           錄</a:t>
            </a:r>
            <a:endParaRPr lang="zh-TW" altLang="en-US" sz="40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華康超明體" panose="02010609010101010101" pitchFamily="49" charset="-120"/>
              <a:ea typeface="華康超明體" panose="02010609010101010101" pitchFamily="49" charset="-120"/>
            </a:endParaRPr>
          </a:p>
        </p:txBody>
      </p:sp>
      <p:sp>
        <p:nvSpPr>
          <p:cNvPr id="7" name="文字版面配置區 6"/>
          <p:cNvSpPr>
            <a:spLocks noGrp="1"/>
          </p:cNvSpPr>
          <p:nvPr>
            <p:ph type="body" idx="1"/>
          </p:nvPr>
        </p:nvSpPr>
        <p:spPr>
          <a:xfrm>
            <a:off x="827584" y="1347614"/>
            <a:ext cx="8234475" cy="5369793"/>
          </a:xfrm>
        </p:spPr>
        <p:txBody>
          <a:bodyPr/>
          <a:lstStyle/>
          <a:p>
            <a:r>
              <a:rPr lang="zh-TW" altLang="en-US" sz="2400" b="1" dirty="0" smtClean="0">
                <a:solidFill>
                  <a:schemeClr val="bg1"/>
                </a:solidFill>
                <a:latin typeface="新細明體"/>
                <a:ea typeface="新細明體"/>
              </a:rPr>
              <a:t>˙</a:t>
            </a:r>
            <a:r>
              <a:rPr lang="zh-TW" altLang="en-US" sz="2400" b="1" dirty="0" smtClean="0">
                <a:solidFill>
                  <a:schemeClr val="bg1"/>
                </a:solidFill>
                <a:latin typeface="+mn-ea"/>
                <a:ea typeface="+mn-ea"/>
              </a:rPr>
              <a:t>動   機                         ˙</a:t>
            </a:r>
            <a:r>
              <a:rPr lang="zh-TW" altLang="en-US" sz="2400" b="1" dirty="0">
                <a:solidFill>
                  <a:schemeClr val="bg1"/>
                </a:solidFill>
                <a:latin typeface="+mn-ea"/>
                <a:ea typeface="+mn-ea"/>
              </a:rPr>
              <a:t>社區互動</a:t>
            </a:r>
            <a:endParaRPr lang="en-US" altLang="zh-TW" sz="2400" b="1" dirty="0">
              <a:solidFill>
                <a:schemeClr val="bg1"/>
              </a:solidFill>
              <a:latin typeface="+mn-ea"/>
              <a:ea typeface="+mn-ea"/>
            </a:endParaRPr>
          </a:p>
          <a:p>
            <a:r>
              <a:rPr lang="zh-TW" altLang="en-US" sz="2400" b="1" dirty="0" smtClean="0">
                <a:solidFill>
                  <a:schemeClr val="bg1"/>
                </a:solidFill>
                <a:latin typeface="+mn-ea"/>
                <a:ea typeface="+mn-ea"/>
              </a:rPr>
              <a:t>˙台灣廣播歷史沿革      ˙</a:t>
            </a:r>
            <a:r>
              <a:rPr lang="zh-TW" altLang="en-US" sz="2400" b="1" dirty="0">
                <a:solidFill>
                  <a:schemeClr val="bg1"/>
                </a:solidFill>
                <a:latin typeface="+mn-ea"/>
                <a:ea typeface="+mn-ea"/>
              </a:rPr>
              <a:t>社區</a:t>
            </a:r>
            <a:r>
              <a:rPr lang="zh-TW" altLang="en-US" sz="2400" b="1" dirty="0" smtClean="0">
                <a:solidFill>
                  <a:schemeClr val="bg1"/>
                </a:solidFill>
                <a:latin typeface="+mn-ea"/>
                <a:ea typeface="+mn-ea"/>
              </a:rPr>
              <a:t>互動實例</a:t>
            </a:r>
            <a:endParaRPr lang="en-US" altLang="zh-TW" sz="2400" b="1" dirty="0">
              <a:solidFill>
                <a:schemeClr val="bg1"/>
              </a:solidFill>
              <a:latin typeface="+mn-ea"/>
              <a:ea typeface="+mn-ea"/>
            </a:endParaRPr>
          </a:p>
          <a:p>
            <a:r>
              <a:rPr lang="zh-TW" altLang="en-US" sz="2400" b="1" dirty="0" smtClean="0">
                <a:solidFill>
                  <a:schemeClr val="bg1"/>
                </a:solidFill>
                <a:latin typeface="+mn-ea"/>
                <a:ea typeface="+mn-ea"/>
              </a:rPr>
              <a:t>˙廣播媒體型態              ˙區域</a:t>
            </a:r>
            <a:r>
              <a:rPr lang="zh-TW" altLang="en-US" sz="2400" b="1" dirty="0">
                <a:solidFill>
                  <a:schemeClr val="bg1"/>
                </a:solidFill>
                <a:latin typeface="+mn-ea"/>
                <a:ea typeface="+mn-ea"/>
              </a:rPr>
              <a:t>電台對</a:t>
            </a:r>
            <a:r>
              <a:rPr lang="zh-TW" altLang="zh-TW" sz="2400" b="1" dirty="0">
                <a:solidFill>
                  <a:schemeClr val="bg1"/>
                </a:solidFill>
                <a:latin typeface="+mn-ea"/>
                <a:ea typeface="+mn-ea"/>
              </a:rPr>
              <a:t>社區</a:t>
            </a:r>
            <a:r>
              <a:rPr lang="zh-TW" altLang="zh-TW" sz="2400" b="1" dirty="0" smtClean="0">
                <a:solidFill>
                  <a:schemeClr val="bg1"/>
                </a:solidFill>
                <a:latin typeface="+mn-ea"/>
                <a:ea typeface="+mn-ea"/>
              </a:rPr>
              <a:t>總體營造</a:t>
            </a:r>
            <a:r>
              <a:rPr lang="zh-TW" altLang="en-US" sz="2400" b="1" dirty="0" smtClean="0">
                <a:solidFill>
                  <a:schemeClr val="bg1"/>
                </a:solidFill>
                <a:latin typeface="+mn-ea"/>
                <a:ea typeface="+mn-ea"/>
              </a:rPr>
              <a:t>的貢獻</a:t>
            </a:r>
            <a:endParaRPr lang="en-US" altLang="zh-TW" sz="2400" b="1" dirty="0" smtClean="0">
              <a:solidFill>
                <a:schemeClr val="bg1"/>
              </a:solidFill>
              <a:latin typeface="+mn-ea"/>
              <a:ea typeface="+mn-ea"/>
            </a:endParaRPr>
          </a:p>
          <a:p>
            <a:r>
              <a:rPr lang="zh-TW" altLang="en-US" sz="2400" b="1" dirty="0" smtClean="0">
                <a:solidFill>
                  <a:schemeClr val="bg1"/>
                </a:solidFill>
                <a:latin typeface="+mn-ea"/>
                <a:ea typeface="+mn-ea"/>
              </a:rPr>
              <a:t>˙區域電台經營              ˙活動蹤影紀錄</a:t>
            </a:r>
            <a:endParaRPr lang="en-US" altLang="zh-TW" sz="2400" b="1" dirty="0" smtClean="0">
              <a:solidFill>
                <a:schemeClr val="bg1"/>
              </a:solidFill>
              <a:latin typeface="+mn-ea"/>
              <a:ea typeface="+mn-ea"/>
            </a:endParaRPr>
          </a:p>
          <a:p>
            <a:endParaRPr lang="en-US" altLang="zh-TW" sz="3200" b="1" dirty="0">
              <a:solidFill>
                <a:srgbClr val="0070C0"/>
              </a:solidFill>
              <a:ea typeface="新細明體"/>
            </a:endParaRPr>
          </a:p>
          <a:p>
            <a:endParaRPr lang="en-US" altLang="zh-TW" sz="3200" b="1" dirty="0">
              <a:solidFill>
                <a:srgbClr val="0070C0"/>
              </a:solidFill>
              <a:ea typeface="新細明體"/>
            </a:endParaRPr>
          </a:p>
          <a:p>
            <a:endParaRPr lang="en-US" altLang="zh-TW" sz="3200" b="1" dirty="0">
              <a:solidFill>
                <a:srgbClr val="0070C0"/>
              </a:solidFill>
            </a:endParaRPr>
          </a:p>
          <a:p>
            <a:endParaRPr lang="zh-TW" altLang="en-US" sz="3200" b="1" dirty="0">
              <a:solidFill>
                <a:srgbClr val="0070C0"/>
              </a:solidFill>
            </a:endParaRPr>
          </a:p>
        </p:txBody>
      </p:sp>
      <p:pic>
        <p:nvPicPr>
          <p:cNvPr id="4" name="Picture 3" descr="C:\Users\genius\AppData\Local\Microsoft\Windows\Temporary Internet Files\Content.IE5\4DJ8MCP4\Exquisite-microphone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339502"/>
            <a:ext cx="1440160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8407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>
            <a:spLocks noGrp="1"/>
          </p:cNvSpPr>
          <p:nvPr>
            <p:ph type="title"/>
          </p:nvPr>
        </p:nvSpPr>
        <p:spPr>
          <a:xfrm>
            <a:off x="849900" y="741975"/>
            <a:ext cx="7141594" cy="7119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altLang="en-US" b="1" dirty="0" smtClean="0"/>
              <a:t>區域電台對</a:t>
            </a:r>
            <a:r>
              <a:rPr lang="zh-TW" b="1" dirty="0" smtClean="0"/>
              <a:t>社區</a:t>
            </a:r>
            <a:r>
              <a:rPr lang="zh-TW" b="1" dirty="0"/>
              <a:t>總體</a:t>
            </a:r>
            <a:r>
              <a:rPr lang="zh-TW" b="1" dirty="0" smtClean="0"/>
              <a:t>營造</a:t>
            </a:r>
            <a:r>
              <a:rPr lang="zh-TW" altLang="en-US" b="1" dirty="0" smtClean="0"/>
              <a:t>的貢獻</a:t>
            </a:r>
            <a:endParaRPr lang="zh-TW" b="1" dirty="0"/>
          </a:p>
        </p:txBody>
      </p:sp>
      <p:sp>
        <p:nvSpPr>
          <p:cNvPr id="201" name="Shape 201"/>
          <p:cNvSpPr txBox="1"/>
          <p:nvPr/>
        </p:nvSpPr>
        <p:spPr>
          <a:xfrm>
            <a:off x="827584" y="1779661"/>
            <a:ext cx="7163910" cy="2736305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t" anchorCtr="0">
            <a:noAutofit/>
          </a:bodyPr>
          <a:lstStyle/>
          <a:p>
            <a:pPr marL="457200" lvl="0" indent="-381000">
              <a:buSzPct val="100000"/>
              <a:buChar char="●"/>
            </a:pPr>
            <a:r>
              <a:rPr lang="zh-TW" sz="2400" dirty="0">
                <a:solidFill>
                  <a:srgbClr val="0000FF"/>
                </a:solidFill>
              </a:rPr>
              <a:t>社區營造理念傳播者：</a:t>
            </a:r>
            <a:r>
              <a:rPr lang="zh-TW" sz="2400" dirty="0"/>
              <a:t>公共參與有助於社區成長，廣播媒體運用即時、無遠弗屆的</a:t>
            </a:r>
            <a:r>
              <a:rPr lang="zh-TW" sz="2400" dirty="0" smtClean="0"/>
              <a:t>傳播</a:t>
            </a:r>
            <a:r>
              <a:rPr lang="zh-TW" altLang="en-US" sz="2400" dirty="0"/>
              <a:t>力量</a:t>
            </a:r>
            <a:r>
              <a:rPr lang="zh-TW" sz="2400" dirty="0" smtClean="0"/>
              <a:t>、</a:t>
            </a:r>
            <a:r>
              <a:rPr lang="zh-TW" sz="2400" dirty="0"/>
              <a:t>資訊與價值觀念</a:t>
            </a:r>
            <a:r>
              <a:rPr lang="zh-TW" sz="2400" dirty="0" smtClean="0"/>
              <a:t>。</a:t>
            </a:r>
            <a:endParaRPr lang="en-US" altLang="zh-TW" sz="2400" dirty="0" smtClean="0"/>
          </a:p>
          <a:p>
            <a:pPr marL="457200" lvl="0" indent="-381000">
              <a:buSzPct val="100000"/>
              <a:buChar char="●"/>
            </a:pPr>
            <a:endParaRPr lang="zh-TW" sz="2400" dirty="0"/>
          </a:p>
          <a:p>
            <a:pPr marL="457200" lvl="0" indent="-381000" rtl="0">
              <a:spcBef>
                <a:spcPts val="0"/>
              </a:spcBef>
              <a:buSzPct val="100000"/>
              <a:buChar char="●"/>
            </a:pPr>
            <a:r>
              <a:rPr lang="zh-TW" sz="2400" dirty="0">
                <a:solidFill>
                  <a:srgbClr val="0000FF"/>
                </a:solidFill>
              </a:rPr>
              <a:t>鼓勵參與：</a:t>
            </a:r>
            <a:r>
              <a:rPr lang="zh-TW" sz="2400" dirty="0"/>
              <a:t>廣播媒體不斷提供資訊可連續、有效刺激更多成員參與社區各項活動，有效凝聚社會意識</a:t>
            </a:r>
            <a:r>
              <a:rPr lang="zh-TW" sz="2400" dirty="0" smtClean="0"/>
              <a:t>。</a:t>
            </a:r>
            <a:endParaRPr lang="zh-TW" sz="2400" dirty="0"/>
          </a:p>
        </p:txBody>
      </p:sp>
      <p:pic>
        <p:nvPicPr>
          <p:cNvPr id="4" name="Picture 3" descr="C:\Users\genius\AppData\Local\Microsoft\Windows\Temporary Internet Files\Content.IE5\4DJ8MCP4\Exquisite-microphone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1494" y="4028286"/>
            <a:ext cx="975360" cy="975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99592" y="1563638"/>
            <a:ext cx="7200800" cy="2582218"/>
          </a:xfrm>
        </p:spPr>
        <p:txBody>
          <a:bodyPr/>
          <a:lstStyle/>
          <a:p>
            <a:pPr marL="457200" lvl="0" indent="-381000">
              <a:buChar char="●"/>
            </a:pPr>
            <a:r>
              <a:rPr lang="zh-TW" altLang="zh-TW" sz="2400" dirty="0">
                <a:solidFill>
                  <a:srgbClr val="0000FF"/>
                </a:solidFill>
              </a:rPr>
              <a:t>強化溝通橋樑：</a:t>
            </a:r>
            <a:r>
              <a:rPr lang="zh-TW" altLang="zh-TW" sz="2400" dirty="0"/>
              <a:t>廣播媒體</a:t>
            </a:r>
            <a:r>
              <a:rPr lang="zh-TW" altLang="zh-TW" sz="2400" dirty="0" smtClean="0"/>
              <a:t>可</a:t>
            </a:r>
            <a:r>
              <a:rPr lang="zh-TW" altLang="en-US" sz="2400" dirty="0" smtClean="0">
                <a:solidFill>
                  <a:srgbClr val="FF0000"/>
                </a:solidFill>
              </a:rPr>
              <a:t>即</a:t>
            </a:r>
            <a:r>
              <a:rPr lang="zh-TW" altLang="zh-TW" sz="2400" dirty="0" smtClean="0">
                <a:solidFill>
                  <a:srgbClr val="FF0000"/>
                </a:solidFill>
              </a:rPr>
              <a:t>時</a:t>
            </a:r>
            <a:r>
              <a:rPr lang="zh-TW" altLang="zh-TW" sz="2400" dirty="0"/>
              <a:t>提供相關資訊，報導當地</a:t>
            </a:r>
            <a:r>
              <a:rPr lang="zh-TW" altLang="zh-TW" sz="2400" dirty="0" smtClean="0"/>
              <a:t>社區公共</a:t>
            </a:r>
            <a:r>
              <a:rPr lang="zh-TW" altLang="zh-TW" sz="2400" dirty="0"/>
              <a:t>議題，</a:t>
            </a:r>
            <a:r>
              <a:rPr lang="zh-TW" altLang="zh-TW" sz="2400" dirty="0">
                <a:solidFill>
                  <a:srgbClr val="FF0000"/>
                </a:solidFill>
              </a:rPr>
              <a:t>引領社區居民參與相關議題討論</a:t>
            </a:r>
            <a:r>
              <a:rPr lang="zh-TW" altLang="zh-TW" sz="2400" dirty="0"/>
              <a:t>，形成社區共識，無形中扮演人際溝通者的角色。</a:t>
            </a:r>
          </a:p>
          <a:p>
            <a:pPr marL="457200" lvl="0" indent="-381000">
              <a:buChar char="●"/>
            </a:pPr>
            <a:r>
              <a:rPr lang="zh-TW" altLang="zh-TW" sz="2400" dirty="0">
                <a:solidFill>
                  <a:srgbClr val="0000FF"/>
                </a:solidFill>
              </a:rPr>
              <a:t>社區資源的整合與交換平台：</a:t>
            </a:r>
            <a:r>
              <a:rPr lang="zh-TW" altLang="zh-TW" sz="2400" dirty="0"/>
              <a:t>社區資源透過廣播媒體之</a:t>
            </a:r>
            <a:r>
              <a:rPr lang="zh-TW" altLang="zh-TW" sz="2400" dirty="0" smtClean="0"/>
              <a:t>傳播在</a:t>
            </a:r>
            <a:r>
              <a:rPr lang="zh-TW" altLang="zh-TW" sz="2400" dirty="0"/>
              <a:t>無形中進行整合與交換，因此</a:t>
            </a:r>
            <a:r>
              <a:rPr lang="zh-TW" altLang="zh-TW" sz="2400" dirty="0" smtClean="0"/>
              <a:t>廣播</a:t>
            </a:r>
            <a:r>
              <a:rPr lang="zh-TW" altLang="en-US" sz="2400" dirty="0"/>
              <a:t>媒體</a:t>
            </a:r>
            <a:r>
              <a:rPr lang="zh-TW" altLang="zh-TW" sz="2400" dirty="0" smtClean="0"/>
              <a:t>隱約</a:t>
            </a:r>
            <a:r>
              <a:rPr lang="zh-TW" altLang="zh-TW" sz="2400" dirty="0"/>
              <a:t>也將成為另類平台。</a:t>
            </a:r>
          </a:p>
          <a:p>
            <a:endParaRPr lang="zh-TW" altLang="en-US" dirty="0"/>
          </a:p>
        </p:txBody>
      </p:sp>
      <p:sp>
        <p:nvSpPr>
          <p:cNvPr id="4" name="Shape 200"/>
          <p:cNvSpPr txBox="1">
            <a:spLocks noGrp="1"/>
          </p:cNvSpPr>
          <p:nvPr>
            <p:ph type="title"/>
          </p:nvPr>
        </p:nvSpPr>
        <p:spPr>
          <a:xfrm>
            <a:off x="827584" y="699542"/>
            <a:ext cx="6768752" cy="86365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altLang="en-US" b="1" dirty="0" smtClean="0"/>
              <a:t>區域電台對</a:t>
            </a:r>
            <a:r>
              <a:rPr lang="zh-TW" b="1" dirty="0" smtClean="0"/>
              <a:t>社區</a:t>
            </a:r>
            <a:r>
              <a:rPr lang="zh-TW" b="1" dirty="0"/>
              <a:t>總體</a:t>
            </a:r>
            <a:r>
              <a:rPr lang="zh-TW" b="1" dirty="0" smtClean="0"/>
              <a:t>營造</a:t>
            </a:r>
            <a:r>
              <a:rPr lang="zh-TW" altLang="en-US" b="1" dirty="0" smtClean="0"/>
              <a:t>的貢獻</a:t>
            </a:r>
            <a:endParaRPr lang="zh-TW" b="1" dirty="0"/>
          </a:p>
        </p:txBody>
      </p:sp>
      <p:pic>
        <p:nvPicPr>
          <p:cNvPr id="5" name="Picture 3" descr="C:\Users\genius\AppData\Local\Microsoft\Windows\Temporary Internet Files\Content.IE5\4DJ8MCP4\Exquisite-microphone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267494"/>
            <a:ext cx="975360" cy="975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944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Shape 206"/>
          <p:cNvSpPr txBox="1">
            <a:spLocks noGrp="1"/>
          </p:cNvSpPr>
          <p:nvPr>
            <p:ph type="title"/>
          </p:nvPr>
        </p:nvSpPr>
        <p:spPr>
          <a:xfrm>
            <a:off x="971600" y="746747"/>
            <a:ext cx="3545700" cy="6609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b="1" dirty="0"/>
              <a:t>活動蹤影紀錄</a:t>
            </a:r>
          </a:p>
        </p:txBody>
      </p:sp>
      <p:sp>
        <p:nvSpPr>
          <p:cNvPr id="207" name="Shape 207"/>
          <p:cNvSpPr txBox="1">
            <a:spLocks noGrp="1"/>
          </p:cNvSpPr>
          <p:nvPr>
            <p:ph type="body" idx="1"/>
          </p:nvPr>
        </p:nvSpPr>
        <p:spPr>
          <a:xfrm>
            <a:off x="611560" y="1482450"/>
            <a:ext cx="4526239" cy="2482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sz="2400" dirty="0" smtClean="0"/>
              <a:t>享受</a:t>
            </a:r>
            <a:r>
              <a:rPr lang="zh-TW" sz="2400" dirty="0"/>
              <a:t>戴上耳機後</a:t>
            </a:r>
            <a:r>
              <a:rPr lang="zh-TW" sz="2400" dirty="0" smtClean="0"/>
              <a:t>的立體</a:t>
            </a:r>
            <a:r>
              <a:rPr lang="zh-TW" sz="2400" dirty="0"/>
              <a:t>音效和體驗錄音室內的錄音系統。</a:t>
            </a:r>
          </a:p>
          <a:p>
            <a:pPr lvl="0" algn="ctr">
              <a:spcBef>
                <a:spcPts val="0"/>
              </a:spcBef>
              <a:buNone/>
            </a:pPr>
            <a:r>
              <a:rPr lang="zh-TW" sz="1800" dirty="0"/>
              <a:t>(首頁標題上的音檔是這在這裡錄製的～）</a:t>
            </a:r>
          </a:p>
        </p:txBody>
      </p:sp>
      <p:pic>
        <p:nvPicPr>
          <p:cNvPr id="208" name="Shape 208" descr="IMG_0348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36096" y="746747"/>
            <a:ext cx="3428064" cy="227456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genius\AppData\Local\Microsoft\Windows\Temporary Internet Files\Content.IE5\4DJ8MCP4\Exquisite-microphone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819470"/>
            <a:ext cx="975360" cy="975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D:\Users\genius\Desktop\地理實察\20170219電臺參訪_170227_001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427734"/>
            <a:ext cx="3651410" cy="25952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 txBox="1">
            <a:spLocks noGrp="1"/>
          </p:cNvSpPr>
          <p:nvPr>
            <p:ph type="title"/>
          </p:nvPr>
        </p:nvSpPr>
        <p:spPr>
          <a:xfrm>
            <a:off x="832600" y="724975"/>
            <a:ext cx="4506600" cy="737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b="1"/>
              <a:t>電台經營設備-播音室</a:t>
            </a:r>
          </a:p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214" name="Shape 214"/>
          <p:cNvSpPr txBox="1">
            <a:spLocks noGrp="1"/>
          </p:cNvSpPr>
          <p:nvPr>
            <p:ph type="body" idx="1"/>
          </p:nvPr>
        </p:nvSpPr>
        <p:spPr>
          <a:xfrm>
            <a:off x="467544" y="1462375"/>
            <a:ext cx="3186080" cy="34431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sz="2400" dirty="0" smtClean="0">
                <a:solidFill>
                  <a:srgbClr val="000000"/>
                </a:solidFill>
              </a:rPr>
              <a:t>基本</a:t>
            </a:r>
            <a:r>
              <a:rPr lang="zh-TW" sz="2400" dirty="0">
                <a:solidFill>
                  <a:srgbClr val="000000"/>
                </a:solidFill>
              </a:rPr>
              <a:t>結構上須滿足隔音、吸音、無回音等良好的音響效果。為</a:t>
            </a:r>
            <a:r>
              <a:rPr lang="zh-TW" sz="2400" dirty="0" smtClean="0">
                <a:solidFill>
                  <a:srgbClr val="000000"/>
                </a:solidFill>
              </a:rPr>
              <a:t>直接</a:t>
            </a:r>
            <a:r>
              <a:rPr lang="zh-TW" altLang="en-US" sz="2400" dirty="0" smtClean="0">
                <a:solidFill>
                  <a:srgbClr val="000000"/>
                </a:solidFill>
              </a:rPr>
              <a:t>播</a:t>
            </a:r>
            <a:r>
              <a:rPr lang="zh-TW" sz="2400" dirty="0" smtClean="0">
                <a:solidFill>
                  <a:srgbClr val="000000"/>
                </a:solidFill>
              </a:rPr>
              <a:t>送</a:t>
            </a:r>
            <a:r>
              <a:rPr lang="zh-TW" sz="2400" dirty="0">
                <a:solidFill>
                  <a:srgbClr val="000000"/>
                </a:solidFill>
              </a:rPr>
              <a:t>節目與主持人聲音的</a:t>
            </a:r>
            <a:r>
              <a:rPr lang="zh-TW" sz="2400" dirty="0" smtClean="0">
                <a:solidFill>
                  <a:srgbClr val="000000"/>
                </a:solidFill>
              </a:rPr>
              <a:t>播音</a:t>
            </a:r>
            <a:r>
              <a:rPr lang="zh-TW" altLang="en-US" sz="2400" dirty="0" smtClean="0">
                <a:solidFill>
                  <a:srgbClr val="000000"/>
                </a:solidFill>
              </a:rPr>
              <a:t>空間及</a:t>
            </a:r>
            <a:r>
              <a:rPr lang="zh-TW" sz="2400" dirty="0" smtClean="0">
                <a:solidFill>
                  <a:srgbClr val="000000"/>
                </a:solidFill>
              </a:rPr>
              <a:t>器材</a:t>
            </a:r>
            <a:r>
              <a:rPr lang="zh-TW" sz="2400" dirty="0">
                <a:solidFill>
                  <a:srgbClr val="000000"/>
                </a:solidFill>
              </a:rPr>
              <a:t>。</a:t>
            </a:r>
          </a:p>
          <a:p>
            <a:pPr lvl="0">
              <a:spcBef>
                <a:spcPts val="0"/>
              </a:spcBef>
              <a:buNone/>
            </a:pPr>
            <a:r>
              <a:rPr lang="zh-TW" sz="2400" dirty="0">
                <a:solidFill>
                  <a:srgbClr val="000000"/>
                </a:solidFill>
              </a:rPr>
              <a:t> </a:t>
            </a:r>
          </a:p>
        </p:txBody>
      </p:sp>
      <p:pic>
        <p:nvPicPr>
          <p:cNvPr id="216" name="Shape 216" descr="IMG_0299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04256" y="824324"/>
            <a:ext cx="3073714" cy="238697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5" name="Shape 215" descr="IMG_0300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58386" y="3014097"/>
            <a:ext cx="2530821" cy="1898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Shape 221"/>
          <p:cNvSpPr txBox="1">
            <a:spLocks noGrp="1"/>
          </p:cNvSpPr>
          <p:nvPr>
            <p:ph type="title"/>
          </p:nvPr>
        </p:nvSpPr>
        <p:spPr>
          <a:xfrm>
            <a:off x="765700" y="741975"/>
            <a:ext cx="5810400" cy="782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b="1"/>
              <a:t>電台經營設備-錄音室</a:t>
            </a:r>
          </a:p>
          <a:p>
            <a:pPr lvl="0">
              <a:spcBef>
                <a:spcPts val="0"/>
              </a:spcBef>
              <a:buNone/>
            </a:pPr>
            <a:endParaRPr b="1"/>
          </a:p>
        </p:txBody>
      </p:sp>
      <p:sp>
        <p:nvSpPr>
          <p:cNvPr id="222" name="Shape 222"/>
          <p:cNvSpPr txBox="1">
            <a:spLocks noGrp="1"/>
          </p:cNvSpPr>
          <p:nvPr>
            <p:ph type="body" idx="1"/>
          </p:nvPr>
        </p:nvSpPr>
        <p:spPr>
          <a:xfrm>
            <a:off x="539552" y="1553641"/>
            <a:ext cx="4943700" cy="3155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sz="2400" dirty="0" smtClean="0"/>
              <a:t>為</a:t>
            </a:r>
            <a:r>
              <a:rPr lang="zh-TW" sz="2400" dirty="0"/>
              <a:t>錄製幕後節目的錄音設備，與播音室不同之處為間接與直接的與民眾接觸的地方。 </a:t>
            </a:r>
          </a:p>
          <a:p>
            <a:pPr lvl="0" rtl="0">
              <a:spcBef>
                <a:spcPts val="0"/>
              </a:spcBef>
              <a:buNone/>
            </a:pPr>
            <a:r>
              <a:rPr lang="zh-TW" sz="2400" dirty="0" smtClean="0"/>
              <a:t>另外</a:t>
            </a:r>
            <a:r>
              <a:rPr lang="zh-TW" sz="2400" dirty="0"/>
              <a:t>圖中橘色的麥克風包套為過濾雜音的泡棉。</a:t>
            </a:r>
          </a:p>
        </p:txBody>
      </p:sp>
      <p:pic>
        <p:nvPicPr>
          <p:cNvPr id="223" name="Shape 223" descr="IMG_0266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08104" y="987574"/>
            <a:ext cx="3387048" cy="2540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genius\AppData\Local\Microsoft\Windows\Temporary Internet Files\Content.IE5\4DJ8MCP4\Exquisite-microphone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916" y="4011910"/>
            <a:ext cx="975360" cy="975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Shape 230" descr="IMG_0396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71248" y="915566"/>
            <a:ext cx="4192840" cy="316835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4099" name="Picture 3" descr="D:\Users\genius\Desktop\地理實察\20170219電臺參訪_170227_000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3" y="1203598"/>
            <a:ext cx="2507222" cy="359123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genius\AppData\Local\Microsoft\Windows\Temporary Internet Files\Content.IE5\4DJ8MCP4\Exquisite-microphone[1]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888" y="3819470"/>
            <a:ext cx="975360" cy="975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35" name="Shape 235"/>
          <p:cNvSpPr txBox="1">
            <a:spLocks noGrp="1"/>
          </p:cNvSpPr>
          <p:nvPr>
            <p:ph type="title"/>
          </p:nvPr>
        </p:nvSpPr>
        <p:spPr>
          <a:xfrm>
            <a:off x="858100" y="724975"/>
            <a:ext cx="5810400" cy="847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sz="3200" b="1" dirty="0"/>
              <a:t>結語</a:t>
            </a:r>
          </a:p>
        </p:txBody>
      </p:sp>
      <p:sp>
        <p:nvSpPr>
          <p:cNvPr id="236" name="Shape 236"/>
          <p:cNvSpPr txBox="1">
            <a:spLocks noGrp="1"/>
          </p:cNvSpPr>
          <p:nvPr>
            <p:ph type="body" idx="1"/>
          </p:nvPr>
        </p:nvSpPr>
        <p:spPr>
          <a:xfrm>
            <a:off x="557038" y="1500989"/>
            <a:ext cx="7632848" cy="3312368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indent="457200">
              <a:spcAft>
                <a:spcPts val="0"/>
              </a:spcAft>
            </a:pPr>
            <a:r>
              <a:rPr 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大眾傳播不僅</a:t>
            </a:r>
            <a:r>
              <a:rPr 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只是傳遞訊息的</a:t>
            </a:r>
            <a:r>
              <a:rPr 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媒介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而</a:t>
            </a:r>
            <a:r>
              <a:rPr lang="zh-TW" altLang="en-US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是</a:t>
            </a:r>
            <a:r>
              <a:rPr lang="zh-TW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更</a:t>
            </a:r>
            <a:r>
              <a:rPr lang="zh-TW" alt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精緻</a:t>
            </a:r>
            <a:r>
              <a:rPr lang="zh-TW" alt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深入</a:t>
            </a:r>
            <a:r>
              <a:rPr lang="zh-TW" altLang="en-US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的進入社區與人民生活</a:t>
            </a:r>
            <a:r>
              <a:rPr 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32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 indent="457200">
              <a:spcAft>
                <a:spcPts val="0"/>
              </a:spcAft>
            </a:pPr>
            <a:r>
              <a:rPr 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相信</a:t>
            </a:r>
            <a:r>
              <a:rPr 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在未來，這些區域</a:t>
            </a:r>
            <a:r>
              <a:rPr lang="zh-TW" sz="32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媒體勢必</a:t>
            </a:r>
            <a:r>
              <a:rPr lang="zh-TW" sz="32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能共同為這片土地創造不一樣的廣播天空。</a:t>
            </a:r>
          </a:p>
          <a:p>
            <a:pPr lvl="0">
              <a:spcBef>
                <a:spcPts val="0"/>
              </a:spcBef>
              <a:buNone/>
            </a:pPr>
            <a:endParaRPr sz="1800" dirty="0"/>
          </a:p>
        </p:txBody>
      </p:sp>
      <p:pic>
        <p:nvPicPr>
          <p:cNvPr id="4" name="Picture 3" descr="C:\Users\genius\AppData\Local\Microsoft\Windows\Temporary Internet Files\Content.IE5\4DJ8MCP4\Exquisite-microphone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2206" y="195486"/>
            <a:ext cx="975360" cy="975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87624" y="1131590"/>
            <a:ext cx="6192688" cy="3240360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pPr>
              <a:spcBef>
                <a:spcPts val="1800"/>
              </a:spcBef>
            </a:pPr>
            <a:r>
              <a:rPr lang="zh-TW" altLang="en-US" sz="2800" dirty="0" smtClean="0"/>
              <a:t>              感謝</a:t>
            </a:r>
            <a:r>
              <a:rPr lang="zh-TW" altLang="en-US" sz="2800" dirty="0"/>
              <a:t>下列單位提供</a:t>
            </a:r>
            <a:r>
              <a:rPr lang="zh-TW" altLang="en-US" sz="2800" dirty="0" smtClean="0"/>
              <a:t>資料</a:t>
            </a:r>
            <a:r>
              <a:rPr lang="en-US" altLang="zh-TW" dirty="0" smtClean="0"/>
              <a:t>:</a:t>
            </a:r>
            <a:br>
              <a:rPr lang="en-US" altLang="zh-TW" dirty="0" smtClean="0"/>
            </a:br>
            <a:r>
              <a:rPr lang="zh-TW" altLang="en-US" dirty="0" smtClean="0"/>
              <a:t>        </a:t>
            </a:r>
            <a:r>
              <a:rPr lang="zh-TW" altLang="en-US" sz="2800" dirty="0" smtClean="0">
                <a:solidFill>
                  <a:srgbClr val="0070C0"/>
                </a:solidFill>
              </a:rPr>
              <a:t>中華民國</a:t>
            </a:r>
            <a:r>
              <a:rPr lang="zh-TW" altLang="en-US" sz="2800" dirty="0">
                <a:solidFill>
                  <a:srgbClr val="0070C0"/>
                </a:solidFill>
              </a:rPr>
              <a:t>廣播電台聯合</a:t>
            </a:r>
            <a:r>
              <a:rPr lang="zh-TW" altLang="en-US" sz="2800" dirty="0" smtClean="0">
                <a:solidFill>
                  <a:srgbClr val="0070C0"/>
                </a:solidFill>
              </a:rPr>
              <a:t>總會</a:t>
            </a:r>
            <a:r>
              <a:rPr lang="en-US" altLang="zh-TW" sz="2800" dirty="0">
                <a:solidFill>
                  <a:srgbClr val="0070C0"/>
                </a:solidFill>
              </a:rPr>
              <a:t/>
            </a:r>
            <a:br>
              <a:rPr lang="en-US" altLang="zh-TW" sz="2800" dirty="0">
                <a:solidFill>
                  <a:srgbClr val="0070C0"/>
                </a:solidFill>
              </a:rPr>
            </a:br>
            <a:r>
              <a:rPr lang="zh-TW" altLang="en-US" sz="2800" dirty="0" smtClean="0">
                <a:solidFill>
                  <a:srgbClr val="0070C0"/>
                </a:solidFill>
              </a:rPr>
              <a:t>          冬</a:t>
            </a:r>
            <a:r>
              <a:rPr lang="zh-TW" altLang="en-US" sz="2800" dirty="0">
                <a:solidFill>
                  <a:srgbClr val="0070C0"/>
                </a:solidFill>
              </a:rPr>
              <a:t>山河</a:t>
            </a:r>
            <a:r>
              <a:rPr lang="zh-TW" altLang="en-US" sz="2800" dirty="0" smtClean="0">
                <a:solidFill>
                  <a:srgbClr val="0070C0"/>
                </a:solidFill>
              </a:rPr>
              <a:t>廣播電台</a:t>
            </a:r>
            <a:r>
              <a:rPr lang="en-US" altLang="zh-TW" sz="2800" dirty="0" smtClean="0">
                <a:solidFill>
                  <a:srgbClr val="0070C0"/>
                </a:solidFill>
              </a:rPr>
              <a:t/>
            </a:r>
            <a:br>
              <a:rPr lang="en-US" altLang="zh-TW" sz="2800" dirty="0" smtClean="0">
                <a:solidFill>
                  <a:srgbClr val="0070C0"/>
                </a:solidFill>
              </a:rPr>
            </a:br>
            <a:r>
              <a:rPr lang="zh-TW" altLang="en-US" sz="2800" dirty="0" smtClean="0">
                <a:solidFill>
                  <a:srgbClr val="0070C0"/>
                </a:solidFill>
              </a:rPr>
              <a:t>          中    原廣播電台</a:t>
            </a:r>
            <a:r>
              <a:rPr lang="en-US" altLang="zh-TW" sz="2800" dirty="0" smtClean="0">
                <a:solidFill>
                  <a:srgbClr val="0070C0"/>
                </a:solidFill>
              </a:rPr>
              <a:t/>
            </a:r>
            <a:br>
              <a:rPr lang="en-US" altLang="zh-TW" sz="2800" dirty="0" smtClean="0">
                <a:solidFill>
                  <a:srgbClr val="0070C0"/>
                </a:solidFill>
              </a:rPr>
            </a:br>
            <a:r>
              <a:rPr lang="zh-TW" altLang="en-US" sz="2800" dirty="0" smtClean="0">
                <a:solidFill>
                  <a:srgbClr val="0070C0"/>
                </a:solidFill>
              </a:rPr>
              <a:t>          東    方廣播電台</a:t>
            </a:r>
            <a:r>
              <a:rPr lang="en-US" altLang="zh-TW" sz="2800" dirty="0" smtClean="0">
                <a:solidFill>
                  <a:srgbClr val="0070C0"/>
                </a:solidFill>
              </a:rPr>
              <a:t/>
            </a:r>
            <a:br>
              <a:rPr lang="en-US" altLang="zh-TW" sz="2800" dirty="0" smtClean="0">
                <a:solidFill>
                  <a:srgbClr val="0070C0"/>
                </a:solidFill>
              </a:rPr>
            </a:br>
            <a:endParaRPr lang="zh-TW" altLang="en-US" sz="2800" dirty="0">
              <a:solidFill>
                <a:srgbClr val="0070C0"/>
              </a:solidFill>
            </a:endParaRPr>
          </a:p>
        </p:txBody>
      </p:sp>
      <p:pic>
        <p:nvPicPr>
          <p:cNvPr id="3" name="Picture 3" descr="C:\Users\genius\AppData\Local\Microsoft\Windows\Temporary Internet Files\Content.IE5\4DJ8MCP4\Exquisite-microphone[1]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3003798"/>
            <a:ext cx="1800200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417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 txBox="1">
            <a:spLocks noGrp="1"/>
          </p:cNvSpPr>
          <p:nvPr>
            <p:ph type="title"/>
          </p:nvPr>
        </p:nvSpPr>
        <p:spPr>
          <a:xfrm>
            <a:off x="1259632" y="1275606"/>
            <a:ext cx="3388592" cy="2304256"/>
          </a:xfrm>
          <a:prstGeom prst="rect">
            <a:avLst/>
          </a:prstGeom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sz="4800" dirty="0">
                <a:solidFill>
                  <a:schemeClr val="accent4">
                    <a:lumMod val="75000"/>
                  </a:schemeClr>
                </a:solidFill>
                <a:effectLst>
                  <a:reflection blurRad="6350" stA="55000" endA="50" endPos="85000" dir="5400000" sy="-100000" algn="bl" rotWithShape="0"/>
                </a:effectLst>
              </a:rPr>
              <a:t>謝謝觀賞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 txBox="1">
            <a:spLocks noGrp="1"/>
          </p:cNvSpPr>
          <p:nvPr>
            <p:ph type="title"/>
          </p:nvPr>
        </p:nvSpPr>
        <p:spPr>
          <a:xfrm>
            <a:off x="827584" y="627534"/>
            <a:ext cx="2664296" cy="648072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b="1" dirty="0"/>
              <a:t>動機</a:t>
            </a:r>
          </a:p>
        </p:txBody>
      </p:sp>
      <p:sp>
        <p:nvSpPr>
          <p:cNvPr id="128" name="Shape 128"/>
          <p:cNvSpPr txBox="1">
            <a:spLocks noGrp="1"/>
          </p:cNvSpPr>
          <p:nvPr>
            <p:ph type="body" idx="1"/>
          </p:nvPr>
        </p:nvSpPr>
        <p:spPr>
          <a:xfrm>
            <a:off x="4427984" y="1659409"/>
            <a:ext cx="4515000" cy="261117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/>
            <a:r>
              <a:rPr lang="zh-TW" sz="2400" dirty="0" smtClean="0"/>
              <a:t>高一</a:t>
            </a:r>
            <a:r>
              <a:rPr lang="zh-TW" sz="2400" dirty="0"/>
              <a:t>上</a:t>
            </a:r>
            <a:r>
              <a:rPr lang="zh-TW" sz="2400" dirty="0" smtClean="0"/>
              <a:t>學期公民</a:t>
            </a:r>
            <a:r>
              <a:rPr lang="zh-TW" sz="2400" dirty="0"/>
              <a:t>課程</a:t>
            </a:r>
            <a:r>
              <a:rPr lang="zh-TW" sz="2400" dirty="0" smtClean="0"/>
              <a:t>裡接觸到</a:t>
            </a:r>
            <a:r>
              <a:rPr lang="zh-TW" altLang="en-US" sz="2400" dirty="0" smtClean="0">
                <a:latin typeface="新細明體"/>
                <a:ea typeface="新細明體"/>
              </a:rPr>
              <a:t>「</a:t>
            </a:r>
            <a:r>
              <a:rPr lang="zh-TW" altLang="zh-TW" sz="2400" dirty="0"/>
              <a:t>媒體識讀</a:t>
            </a:r>
            <a:r>
              <a:rPr lang="zh-TW" altLang="en-US" sz="2400" dirty="0" smtClean="0">
                <a:latin typeface="新細明體"/>
                <a:ea typeface="新細明體"/>
              </a:rPr>
              <a:t>」</a:t>
            </a:r>
            <a:r>
              <a:rPr lang="zh-TW" altLang="en-US" sz="2400" dirty="0" smtClean="0"/>
              <a:t>課程，從中認識媒體的功能，並</a:t>
            </a:r>
            <a:r>
              <a:rPr lang="zh-TW" sz="2400" dirty="0" smtClean="0"/>
              <a:t>想</a:t>
            </a:r>
            <a:r>
              <a:rPr lang="zh-TW" sz="2400" dirty="0"/>
              <a:t>藉由此地理實察的</a:t>
            </a:r>
            <a:r>
              <a:rPr lang="zh-TW" sz="2400" dirty="0" smtClean="0"/>
              <a:t>機會</a:t>
            </a:r>
            <a:r>
              <a:rPr lang="zh-TW" altLang="en-US" sz="2400" dirty="0"/>
              <a:t>，</a:t>
            </a:r>
            <a:r>
              <a:rPr lang="zh-TW" sz="2400" dirty="0" smtClean="0"/>
              <a:t>更加</a:t>
            </a:r>
            <a:r>
              <a:rPr lang="zh-TW" sz="2400" dirty="0"/>
              <a:t>探索並了解宜蘭家鄉中地方性的傳播媒體。</a:t>
            </a:r>
          </a:p>
        </p:txBody>
      </p:sp>
      <p:pic>
        <p:nvPicPr>
          <p:cNvPr id="129" name="Shape 129" descr="IMG_0258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17296" y="1449482"/>
            <a:ext cx="3816424" cy="280831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</p:spPr>
      </p:pic>
      <p:pic>
        <p:nvPicPr>
          <p:cNvPr id="5" name="Picture 3" descr="C:\Users\genius\AppData\Local\Microsoft\Windows\Temporary Internet Files\Content.IE5\4DJ8MCP4\Exquisite-microphone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195486"/>
            <a:ext cx="975360" cy="975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236712" y="1563638"/>
            <a:ext cx="4852924" cy="3384376"/>
          </a:xfrm>
        </p:spPr>
        <p:txBody>
          <a:bodyPr/>
          <a:lstStyle/>
          <a:p>
            <a:pPr lvl="0">
              <a:spcAft>
                <a:spcPts val="0"/>
              </a:spcAft>
            </a:pPr>
            <a:r>
              <a:rPr lang="zh-TW" altLang="zh-TW" sz="2400" b="1" dirty="0">
                <a:solidFill>
                  <a:srgbClr val="FF0000"/>
                </a:solidFill>
              </a:rPr>
              <a:t>民國</a:t>
            </a:r>
            <a:r>
              <a:rPr lang="zh-TW" altLang="zh-TW" sz="2400" b="1" dirty="0" smtClean="0">
                <a:solidFill>
                  <a:srgbClr val="FF0000"/>
                </a:solidFill>
              </a:rPr>
              <a:t>82年以前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的台灣廣播天空</a:t>
            </a:r>
            <a:r>
              <a:rPr lang="en-US" altLang="zh-TW" sz="2400" b="1" dirty="0" smtClean="0">
                <a:solidFill>
                  <a:srgbClr val="FF0000"/>
                </a:solidFill>
              </a:rPr>
              <a:t>------</a:t>
            </a:r>
          </a:p>
          <a:p>
            <a:pPr lvl="0">
              <a:spcAft>
                <a:spcPts val="0"/>
              </a:spcAft>
            </a:pPr>
            <a:r>
              <a:rPr lang="zh-TW" altLang="en-US" sz="2400" dirty="0"/>
              <a:t>台灣早期</a:t>
            </a:r>
            <a:r>
              <a:rPr lang="zh-TW" altLang="zh-TW" sz="2400" dirty="0"/>
              <a:t>廣播頻率尚未開放</a:t>
            </a:r>
            <a:r>
              <a:rPr lang="zh-TW" altLang="en-US" sz="2400" dirty="0" smtClean="0"/>
              <a:t>民營</a:t>
            </a:r>
            <a:r>
              <a:rPr lang="zh-TW" altLang="en-US" sz="2400" dirty="0"/>
              <a:t>，</a:t>
            </a:r>
            <a:r>
              <a:rPr lang="zh-TW" altLang="zh-TW" sz="2400" dirty="0" smtClean="0"/>
              <a:t>舊電台</a:t>
            </a:r>
            <a:r>
              <a:rPr lang="zh-TW" altLang="en-US" sz="2400" dirty="0" smtClean="0"/>
              <a:t>大多</a:t>
            </a:r>
            <a:r>
              <a:rPr lang="zh-TW" altLang="zh-TW" sz="2400" dirty="0" smtClean="0"/>
              <a:t>以</a:t>
            </a:r>
            <a:r>
              <a:rPr lang="zh-TW" altLang="zh-TW" sz="2400" dirty="0">
                <a:solidFill>
                  <a:srgbClr val="0000FF"/>
                </a:solidFill>
              </a:rPr>
              <a:t>黨政軍系統</a:t>
            </a:r>
            <a:r>
              <a:rPr lang="zh-TW" altLang="zh-TW" sz="2400" dirty="0"/>
              <a:t>為經營的主流</a:t>
            </a:r>
            <a:r>
              <a:rPr lang="zh-TW" altLang="zh-TW" sz="2400" dirty="0" smtClean="0"/>
              <a:t>。</a:t>
            </a:r>
            <a:endParaRPr lang="en-US" altLang="zh-TW" sz="2400" dirty="0" smtClean="0"/>
          </a:p>
          <a:p>
            <a:pPr>
              <a:spcAft>
                <a:spcPts val="0"/>
              </a:spcAft>
            </a:pPr>
            <a:r>
              <a:rPr lang="zh-TW" altLang="en-US" sz="2400" dirty="0" smtClean="0"/>
              <a:t>民意</a:t>
            </a:r>
            <a:r>
              <a:rPr lang="zh-TW" altLang="en-US" sz="2400" dirty="0"/>
              <a:t>與言論發聲的空間相對緊縮、既有媒體的內容過於都會化、中心</a:t>
            </a:r>
            <a:r>
              <a:rPr lang="zh-TW" altLang="en-US" sz="2400" dirty="0" smtClean="0"/>
              <a:t>化。</a:t>
            </a:r>
            <a:endParaRPr lang="zh-TW" altLang="en-US" sz="2400" dirty="0"/>
          </a:p>
          <a:p>
            <a:pPr lvl="0">
              <a:spcAft>
                <a:spcPts val="0"/>
              </a:spcAft>
            </a:pPr>
            <a:endParaRPr lang="en-US" altLang="zh-TW" sz="2400" dirty="0" smtClean="0"/>
          </a:p>
          <a:p>
            <a:pPr lvl="0">
              <a:spcAft>
                <a:spcPts val="0"/>
              </a:spcAft>
            </a:pPr>
            <a:endParaRPr lang="en-US" altLang="zh-TW" sz="2400" b="1" dirty="0" smtClean="0">
              <a:solidFill>
                <a:srgbClr val="FF000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124" y="806304"/>
            <a:ext cx="7035800" cy="963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 descr="C:\Users\genius\AppData\Local\Microsoft\Windows\Temporary Internet Files\Content.IE5\4DJ8MCP4\Exquisite-microphone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270320"/>
            <a:ext cx="975360" cy="975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372" y="1688566"/>
            <a:ext cx="3811364" cy="3134519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943106" y="4273520"/>
            <a:ext cx="25351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(</a:t>
            </a:r>
            <a:r>
              <a:rPr lang="zh-TW" altLang="en-US" dirty="0" smtClean="0"/>
              <a:t>出自 有效</a:t>
            </a:r>
            <a:r>
              <a:rPr lang="zh-TW" altLang="en-US" dirty="0"/>
              <a:t>解決非法廣播電台問題之研究  </a:t>
            </a:r>
            <a:r>
              <a:rPr lang="en-US" altLang="zh-TW" dirty="0" smtClean="0"/>
              <a:t>-</a:t>
            </a:r>
            <a:r>
              <a:rPr lang="zh-TW" altLang="en-US" dirty="0" smtClean="0"/>
              <a:t>世</a:t>
            </a:r>
            <a:r>
              <a:rPr lang="zh-TW" altLang="en-US" dirty="0"/>
              <a:t>新大學 </a:t>
            </a:r>
            <a:r>
              <a:rPr lang="en-US" altLang="zh-TW" dirty="0" smtClean="0"/>
              <a:t>)</a:t>
            </a:r>
            <a:endParaRPr lang="zh-TW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54870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title"/>
          </p:nvPr>
        </p:nvSpPr>
        <p:spPr>
          <a:xfrm>
            <a:off x="683568" y="771550"/>
            <a:ext cx="6852900" cy="6975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b="1" dirty="0"/>
              <a:t>臺灣民營廣播產業的歷史沿革</a:t>
            </a:r>
          </a:p>
        </p:txBody>
      </p:sp>
      <p:sp>
        <p:nvSpPr>
          <p:cNvPr id="135" name="Shape 135"/>
          <p:cNvSpPr txBox="1">
            <a:spLocks noGrp="1"/>
          </p:cNvSpPr>
          <p:nvPr>
            <p:ph type="body" idx="1"/>
          </p:nvPr>
        </p:nvSpPr>
        <p:spPr>
          <a:xfrm>
            <a:off x="571562" y="1446552"/>
            <a:ext cx="5726330" cy="3456384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Aft>
                <a:spcPts val="0"/>
              </a:spcAft>
            </a:pPr>
            <a:r>
              <a:rPr lang="zh-TW" altLang="zh-TW" sz="2400" b="1" dirty="0" smtClean="0">
                <a:solidFill>
                  <a:srgbClr val="FF0000"/>
                </a:solidFill>
              </a:rPr>
              <a:t>民國</a:t>
            </a:r>
            <a:r>
              <a:rPr lang="zh-TW" altLang="zh-TW" sz="2400" b="1" dirty="0">
                <a:solidFill>
                  <a:srgbClr val="FF0000"/>
                </a:solidFill>
              </a:rPr>
              <a:t>82</a:t>
            </a:r>
            <a:r>
              <a:rPr lang="zh-TW" altLang="zh-TW" sz="2400" b="1" dirty="0" smtClean="0">
                <a:solidFill>
                  <a:srgbClr val="FF0000"/>
                </a:solidFill>
              </a:rPr>
              <a:t>年</a:t>
            </a:r>
            <a:r>
              <a:rPr lang="zh-TW" altLang="en-US" sz="2400" b="1" dirty="0" smtClean="0">
                <a:solidFill>
                  <a:srgbClr val="FF0000"/>
                </a:solidFill>
              </a:rPr>
              <a:t>後的</a:t>
            </a:r>
            <a:r>
              <a:rPr lang="zh-TW" altLang="en-US" sz="2400" b="1" dirty="0">
                <a:solidFill>
                  <a:srgbClr val="FF0000"/>
                </a:solidFill>
              </a:rPr>
              <a:t>台灣廣播天空</a:t>
            </a:r>
            <a:r>
              <a:rPr lang="en-US" altLang="zh-TW" sz="2400" b="1" dirty="0" smtClean="0">
                <a:solidFill>
                  <a:srgbClr val="FF0000"/>
                </a:solidFill>
              </a:rPr>
              <a:t>----</a:t>
            </a:r>
            <a:r>
              <a:rPr lang="zh-TW" altLang="zh-TW" sz="2400" b="1" dirty="0" smtClean="0">
                <a:solidFill>
                  <a:srgbClr val="FF0000"/>
                </a:solidFill>
              </a:rPr>
              <a:t>民營</a:t>
            </a:r>
            <a:r>
              <a:rPr lang="zh-TW" altLang="zh-TW" sz="2400" b="1" dirty="0">
                <a:solidFill>
                  <a:srgbClr val="FF0000"/>
                </a:solidFill>
              </a:rPr>
              <a:t>電台成為廣播的主體</a:t>
            </a:r>
            <a:endParaRPr lang="en-US" altLang="zh-TW" sz="2400" b="1" dirty="0">
              <a:solidFill>
                <a:srgbClr val="FF0000"/>
              </a:solidFill>
            </a:endParaRPr>
          </a:p>
          <a:p>
            <a:pPr lvl="0">
              <a:spcAft>
                <a:spcPts val="0"/>
              </a:spcAft>
            </a:pPr>
            <a:r>
              <a:rPr lang="zh-TW" altLang="en-US" sz="2400" dirty="0" smtClean="0"/>
              <a:t>由於</a:t>
            </a:r>
            <a:r>
              <a:rPr lang="zh-TW" altLang="en-US" sz="2400" dirty="0"/>
              <a:t>地方事務經常不受主流媒體重視</a:t>
            </a:r>
            <a:r>
              <a:rPr lang="zh-TW" altLang="en-US" sz="2400" dirty="0" smtClean="0"/>
              <a:t>，無法充分滿足民眾</a:t>
            </a:r>
            <a:r>
              <a:rPr lang="zh-TW" altLang="en-US" sz="2400" dirty="0"/>
              <a:t>知的</a:t>
            </a:r>
            <a:r>
              <a:rPr lang="zh-TW" altLang="en-US" sz="2400" dirty="0" smtClean="0"/>
              <a:t>權利，</a:t>
            </a:r>
            <a:r>
              <a:rPr lang="zh-TW" altLang="en-US" sz="2400" dirty="0"/>
              <a:t>廣播</a:t>
            </a:r>
            <a:r>
              <a:rPr lang="zh-TW" altLang="en-US" sz="2400" dirty="0" smtClean="0"/>
              <a:t>頻道最終</a:t>
            </a:r>
            <a:r>
              <a:rPr lang="zh-TW" altLang="en-US" sz="2400" dirty="0"/>
              <a:t>在民國</a:t>
            </a:r>
            <a:r>
              <a:rPr lang="en-US" altLang="zh-TW" sz="2400" dirty="0"/>
              <a:t>82</a:t>
            </a:r>
            <a:r>
              <a:rPr lang="zh-TW" altLang="en-US" sz="2400" dirty="0" smtClean="0"/>
              <a:t>年開放民營。</a:t>
            </a:r>
            <a:endParaRPr lang="en-US" altLang="zh-TW" sz="2400" dirty="0" smtClean="0"/>
          </a:p>
          <a:p>
            <a:pPr lvl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dirty="0" smtClean="0">
                <a:solidFill>
                  <a:schemeClr val="bg1"/>
                </a:solidFill>
              </a:rPr>
              <a:t>目前為</a:t>
            </a:r>
            <a:r>
              <a:rPr lang="zh-TW" sz="2400" dirty="0" smtClean="0">
                <a:solidFill>
                  <a:schemeClr val="bg1"/>
                </a:solidFill>
              </a:rPr>
              <a:t>止，</a:t>
            </a:r>
            <a:r>
              <a:rPr lang="zh-TW" altLang="en-US" sz="2400" dirty="0"/>
              <a:t>已</a:t>
            </a:r>
            <a:r>
              <a:rPr lang="zh-TW" sz="2400" dirty="0" smtClean="0"/>
              <a:t>有161家</a:t>
            </a:r>
            <a:r>
              <a:rPr lang="zh-TW" sz="2400" dirty="0" smtClean="0">
                <a:solidFill>
                  <a:srgbClr val="0000FF"/>
                </a:solidFill>
              </a:rPr>
              <a:t>民營電台</a:t>
            </a:r>
            <a:r>
              <a:rPr lang="zh-TW" sz="2400" dirty="0" smtClean="0"/>
              <a:t>，而公營電台只佔了10家。</a:t>
            </a:r>
            <a:br>
              <a:rPr lang="zh-TW" sz="2400" dirty="0" smtClean="0"/>
            </a:br>
            <a:endParaRPr lang="zh-TW" sz="2400" dirty="0" smtClean="0"/>
          </a:p>
          <a:p>
            <a:pPr lvl="0">
              <a:spcBef>
                <a:spcPts val="0"/>
              </a:spcBef>
              <a:buNone/>
            </a:pPr>
            <a:endParaRPr sz="2400" dirty="0"/>
          </a:p>
        </p:txBody>
      </p:sp>
      <p:pic>
        <p:nvPicPr>
          <p:cNvPr id="2051" name="Picture 3" descr="C:\Users\genius\AppData\Local\Microsoft\Windows\Temporary Internet Files\Content.IE5\4DJ8MCP4\Exquisite-microphone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123478"/>
            <a:ext cx="975360" cy="975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字方塊 6"/>
          <p:cNvSpPr txBox="1"/>
          <p:nvPr/>
        </p:nvSpPr>
        <p:spPr>
          <a:xfrm>
            <a:off x="1979712" y="4507109"/>
            <a:ext cx="3794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(</a:t>
            </a:r>
            <a:r>
              <a:rPr lang="zh-TW" altLang="en-US" dirty="0" smtClean="0"/>
              <a:t>出自 有效</a:t>
            </a:r>
            <a:r>
              <a:rPr lang="zh-TW" altLang="en-US" dirty="0"/>
              <a:t>解決非法廣播電台問題之研究期末報告 </a:t>
            </a:r>
            <a:r>
              <a:rPr lang="en-US" altLang="zh-TW" dirty="0"/>
              <a:t>- </a:t>
            </a:r>
            <a:r>
              <a:rPr lang="zh-TW" altLang="en-US" dirty="0"/>
              <a:t>國家通訊傳播</a:t>
            </a:r>
            <a:r>
              <a:rPr lang="zh-TW" altLang="en-US" dirty="0" smtClean="0"/>
              <a:t>委員會</a:t>
            </a:r>
            <a:r>
              <a:rPr lang="en-US" altLang="zh-TW" dirty="0" smtClean="0"/>
              <a:t>)</a:t>
            </a:r>
            <a:endParaRPr lang="zh-TW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4"/>
          <a:srcRect l="-1" r="36672"/>
          <a:stretch/>
        </p:blipFill>
        <p:spPr>
          <a:xfrm>
            <a:off x="6444208" y="1446552"/>
            <a:ext cx="1870389" cy="3276000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6465002" y="4722552"/>
            <a:ext cx="206743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400" b="0" i="0" u="none" strike="noStrike" cap="none" dirty="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圖為  宜蘭縣之民營電台</a:t>
            </a:r>
            <a:endParaRPr lang="zh-TW" alt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 txBox="1">
            <a:spLocks noGrp="1"/>
          </p:cNvSpPr>
          <p:nvPr>
            <p:ph type="body" idx="1"/>
          </p:nvPr>
        </p:nvSpPr>
        <p:spPr>
          <a:xfrm>
            <a:off x="652500" y="1766008"/>
            <a:ext cx="5115208" cy="2961615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Aft>
                <a:spcPts val="0"/>
              </a:spcAft>
            </a:pPr>
            <a:r>
              <a:rPr lang="en-US" altLang="zh-TW" sz="2400" dirty="0" smtClean="0"/>
              <a:t>(A)</a:t>
            </a:r>
            <a:r>
              <a:rPr lang="zh-TW" altLang="en-US" sz="2400" dirty="0" smtClean="0">
                <a:solidFill>
                  <a:srgbClr val="FF0000"/>
                </a:solidFill>
              </a:rPr>
              <a:t>民營化</a:t>
            </a:r>
            <a:r>
              <a:rPr lang="zh-TW" altLang="en-US" sz="2400" dirty="0" smtClean="0"/>
              <a:t>造就媒體數瞬時大量增多</a:t>
            </a:r>
            <a:endParaRPr lang="en-US" altLang="zh-TW" sz="2400" dirty="0" smtClean="0"/>
          </a:p>
          <a:p>
            <a:pPr lvl="0">
              <a:spcBef>
                <a:spcPts val="0"/>
              </a:spcBef>
              <a:spcAft>
                <a:spcPts val="0"/>
              </a:spcAft>
              <a:buNone/>
            </a:pPr>
            <a:endParaRPr lang="en-US" altLang="zh-TW" sz="2400" dirty="0" smtClean="0"/>
          </a:p>
          <a:p>
            <a:pPr lvl="0">
              <a:spcAft>
                <a:spcPts val="0"/>
              </a:spcAft>
            </a:pPr>
            <a:r>
              <a:rPr lang="zh-TW" sz="2400" dirty="0" smtClean="0"/>
              <a:t>(</a:t>
            </a:r>
            <a:r>
              <a:rPr lang="zh-TW" sz="2400" dirty="0"/>
              <a:t>B)</a:t>
            </a:r>
            <a:r>
              <a:rPr lang="zh-TW" sz="2400" dirty="0">
                <a:solidFill>
                  <a:srgbClr val="FF0000"/>
                </a:solidFill>
              </a:rPr>
              <a:t>地方性特色</a:t>
            </a:r>
            <a:r>
              <a:rPr lang="zh-TW" sz="2400" dirty="0"/>
              <a:t>的強調</a:t>
            </a:r>
            <a:r>
              <a:rPr lang="zh-TW" sz="2400" dirty="0" smtClean="0"/>
              <a:t>，促成廣播</a:t>
            </a:r>
            <a:r>
              <a:rPr lang="zh-TW" altLang="zh-TW" sz="2400" dirty="0" smtClean="0"/>
              <a:t>媒</a:t>
            </a:r>
            <a:r>
              <a:rPr lang="zh-TW" altLang="en-US" sz="2400" dirty="0" smtClean="0"/>
              <a:t> </a:t>
            </a:r>
            <a:endParaRPr lang="en-US" altLang="zh-TW" sz="2400" dirty="0" smtClean="0"/>
          </a:p>
          <a:p>
            <a:pPr lvl="0">
              <a:spcAft>
                <a:spcPts val="0"/>
              </a:spcAft>
            </a:pPr>
            <a:r>
              <a:rPr lang="zh-TW" altLang="en-US" sz="2400" dirty="0"/>
              <a:t> </a:t>
            </a:r>
            <a:r>
              <a:rPr lang="zh-TW" altLang="en-US" sz="2400" dirty="0" smtClean="0"/>
              <a:t>   </a:t>
            </a:r>
            <a:r>
              <a:rPr lang="zh-TW" altLang="zh-TW" sz="2400" dirty="0" smtClean="0"/>
              <a:t>介</a:t>
            </a:r>
            <a:r>
              <a:rPr lang="zh-TW" sz="2400" dirty="0" smtClean="0"/>
              <a:t>地方性</a:t>
            </a:r>
            <a:r>
              <a:rPr lang="zh-TW" sz="2400" dirty="0"/>
              <a:t>的再造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2400" dirty="0" smtClean="0"/>
              <a:t>(C</a:t>
            </a:r>
            <a:r>
              <a:rPr lang="zh-TW" sz="2400" dirty="0"/>
              <a:t>)</a:t>
            </a:r>
            <a:r>
              <a:rPr lang="zh-TW" sz="2400" dirty="0">
                <a:solidFill>
                  <a:srgbClr val="FF0000"/>
                </a:solidFill>
              </a:rPr>
              <a:t>多元化</a:t>
            </a:r>
            <a:r>
              <a:rPr lang="zh-TW" sz="2400" dirty="0"/>
              <a:t>的發展</a:t>
            </a:r>
            <a:r>
              <a:rPr lang="zh-TW" sz="2400" dirty="0" smtClean="0"/>
              <a:t>，打破</a:t>
            </a:r>
            <a:r>
              <a:rPr lang="zh-TW" sz="2400" dirty="0"/>
              <a:t>同質性</a:t>
            </a:r>
            <a:r>
              <a:rPr lang="zh-TW" sz="2400" dirty="0" smtClean="0"/>
              <a:t>過高</a:t>
            </a:r>
            <a:endParaRPr lang="en-US" altLang="zh-TW" sz="2400" dirty="0" smtClean="0"/>
          </a:p>
          <a:p>
            <a:pPr lv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2400" dirty="0" smtClean="0"/>
              <a:t>   </a:t>
            </a:r>
            <a:r>
              <a:rPr lang="zh-TW" sz="2400" dirty="0" smtClean="0"/>
              <a:t>的</a:t>
            </a:r>
            <a:r>
              <a:rPr lang="zh-TW" sz="2400" dirty="0"/>
              <a:t>生態</a:t>
            </a:r>
          </a:p>
        </p:txBody>
      </p:sp>
      <p:sp>
        <p:nvSpPr>
          <p:cNvPr id="141" name="Shape 141"/>
          <p:cNvSpPr txBox="1"/>
          <p:nvPr/>
        </p:nvSpPr>
        <p:spPr>
          <a:xfrm>
            <a:off x="652500" y="768150"/>
            <a:ext cx="6639900" cy="8067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sz="3600" b="1" dirty="0">
                <a:solidFill>
                  <a:schemeClr val="lt1"/>
                </a:solidFill>
              </a:rPr>
              <a:t>臺灣民營廣播產業的歷史沿革</a:t>
            </a:r>
          </a:p>
        </p:txBody>
      </p:sp>
      <p:sp>
        <p:nvSpPr>
          <p:cNvPr id="142" name="Shape 142"/>
          <p:cNvSpPr/>
          <p:nvPr/>
        </p:nvSpPr>
        <p:spPr>
          <a:xfrm>
            <a:off x="6444208" y="1788898"/>
            <a:ext cx="1317900" cy="1258200"/>
          </a:xfrm>
          <a:prstGeom prst="ellipse">
            <a:avLst/>
          </a:prstGeom>
          <a:solidFill>
            <a:srgbClr val="FF0000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sz="3200"/>
              <a:t> </a:t>
            </a:r>
            <a:r>
              <a:rPr lang="zh-TW" sz="2400"/>
              <a:t>民營</a:t>
            </a:r>
          </a:p>
        </p:txBody>
      </p:sp>
      <p:sp>
        <p:nvSpPr>
          <p:cNvPr id="143" name="Shape 143"/>
          <p:cNvSpPr/>
          <p:nvPr/>
        </p:nvSpPr>
        <p:spPr>
          <a:xfrm>
            <a:off x="5767708" y="2889630"/>
            <a:ext cx="1353000" cy="1300800"/>
          </a:xfrm>
          <a:prstGeom prst="ellipse">
            <a:avLst/>
          </a:prstGeom>
          <a:solidFill>
            <a:srgbClr val="FFFF00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sz="3200"/>
              <a:t> </a:t>
            </a:r>
            <a:r>
              <a:rPr lang="zh-TW" sz="2400"/>
              <a:t>地方</a:t>
            </a:r>
          </a:p>
        </p:txBody>
      </p:sp>
      <p:sp>
        <p:nvSpPr>
          <p:cNvPr id="144" name="Shape 144"/>
          <p:cNvSpPr/>
          <p:nvPr/>
        </p:nvSpPr>
        <p:spPr>
          <a:xfrm>
            <a:off x="7103158" y="2869975"/>
            <a:ext cx="1317900" cy="1300800"/>
          </a:xfrm>
          <a:prstGeom prst="ellipse">
            <a:avLst/>
          </a:prstGeom>
          <a:solidFill>
            <a:srgbClr val="0000FF"/>
          </a:solidFill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  <p:txBody>
          <a:bodyPr lIns="91425" tIns="91425" rIns="91425" bIns="91425" anchor="ctr" anchorCtr="0">
            <a:noAutofit/>
          </a:bodyPr>
          <a:lstStyle/>
          <a:p>
            <a:pPr lvl="0" algn="ctr" rtl="0">
              <a:spcBef>
                <a:spcPts val="0"/>
              </a:spcBef>
              <a:buNone/>
            </a:pPr>
            <a:r>
              <a:rPr lang="zh-TW" sz="3200" dirty="0"/>
              <a:t> </a:t>
            </a:r>
            <a:r>
              <a:rPr lang="zh-TW" sz="2400" dirty="0"/>
              <a:t>多元</a:t>
            </a:r>
          </a:p>
        </p:txBody>
      </p:sp>
      <p:pic>
        <p:nvPicPr>
          <p:cNvPr id="7" name="Picture 3" descr="C:\Users\genius\AppData\Local\Microsoft\Windows\Temporary Internet Files\Content.IE5\4DJ8MCP4\Exquisite-microphone[1]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3378" y="167144"/>
            <a:ext cx="975360" cy="975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b="1" dirty="0"/>
              <a:t>廣播媒體</a:t>
            </a:r>
            <a:r>
              <a:rPr lang="zh-TW" altLang="zh-TW" b="1" dirty="0" smtClean="0"/>
              <a:t>型態</a:t>
            </a:r>
            <a:r>
              <a:rPr lang="en-US" altLang="zh-TW" b="1" dirty="0" smtClean="0"/>
              <a:t>—</a:t>
            </a:r>
            <a:r>
              <a:rPr lang="en-US" altLang="zh-TW" sz="2800" b="1" dirty="0" smtClean="0"/>
              <a:t/>
            </a:r>
            <a:br>
              <a:rPr lang="en-US" altLang="zh-TW" sz="2800" b="1" dirty="0" smtClean="0"/>
            </a:br>
            <a:r>
              <a:rPr lang="zh-TW" altLang="en-US" sz="2800" b="1" smtClean="0"/>
              <a:t>                 </a:t>
            </a:r>
            <a:r>
              <a:rPr lang="zh-TW" altLang="en-US" sz="2800" b="1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區域</a:t>
            </a:r>
            <a:r>
              <a:rPr lang="zh-TW" altLang="en-US" sz="2800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化 及</a:t>
            </a:r>
            <a:r>
              <a:rPr lang="zh-TW" altLang="en-US" sz="28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 </a:t>
            </a:r>
            <a:r>
              <a:rPr lang="zh-TW" altLang="en-US" sz="2800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專業</a:t>
            </a:r>
            <a:r>
              <a:rPr lang="zh-TW" altLang="en-US" sz="2800" b="1" dirty="0">
                <a:solidFill>
                  <a:schemeClr val="bg1">
                    <a:lumMod val="75000"/>
                    <a:lumOff val="25000"/>
                  </a:schemeClr>
                </a:solidFill>
              </a:rPr>
              <a:t>化</a:t>
            </a:r>
            <a:r>
              <a:rPr lang="en-US" altLang="zh-TW" sz="2800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/>
            </a:r>
            <a:br>
              <a:rPr lang="en-US" altLang="zh-TW" sz="2800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</a:br>
            <a:endParaRPr lang="zh-TW" altLang="en-US" sz="2800" dirty="0">
              <a:solidFill>
                <a:schemeClr val="bg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2216130"/>
            <a:ext cx="3629025" cy="2552700"/>
          </a:xfrm>
          <a:prstGeom prst="rect">
            <a:avLst/>
          </a:prstGeom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779" y="2216130"/>
            <a:ext cx="3384376" cy="26840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55223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>
            <a:spLocks noGrp="1"/>
          </p:cNvSpPr>
          <p:nvPr>
            <p:ph type="title"/>
          </p:nvPr>
        </p:nvSpPr>
        <p:spPr>
          <a:xfrm>
            <a:off x="832600" y="750475"/>
            <a:ext cx="5035544" cy="7629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b="1" dirty="0"/>
              <a:t>廣播媒體型態</a:t>
            </a:r>
            <a:r>
              <a:rPr lang="zh-TW" b="1" dirty="0" smtClean="0"/>
              <a:t>-</a:t>
            </a:r>
            <a:r>
              <a:rPr lang="en-US" altLang="zh-TW" b="1" dirty="0"/>
              <a:t>-</a:t>
            </a:r>
            <a:r>
              <a:rPr lang="zh-TW" altLang="en-US" b="1" dirty="0" smtClean="0"/>
              <a:t>區域化</a:t>
            </a:r>
            <a:endParaRPr lang="zh-TW" b="1" dirty="0"/>
          </a:p>
        </p:txBody>
      </p:sp>
      <p:sp>
        <p:nvSpPr>
          <p:cNvPr id="150" name="Shape 150"/>
          <p:cNvSpPr txBox="1">
            <a:spLocks noGrp="1"/>
          </p:cNvSpPr>
          <p:nvPr>
            <p:ph type="body" idx="1"/>
          </p:nvPr>
        </p:nvSpPr>
        <p:spPr>
          <a:xfrm>
            <a:off x="539552" y="1454428"/>
            <a:ext cx="4371207" cy="29757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>
              <a:spcAft>
                <a:spcPts val="0"/>
              </a:spcAft>
            </a:pPr>
            <a:r>
              <a:rPr lang="zh-TW" sz="2400" dirty="0" smtClean="0"/>
              <a:t>台灣</a:t>
            </a:r>
            <a:r>
              <a:rPr lang="zh-TW" altLang="en-US" sz="2400" dirty="0"/>
              <a:t>民營</a:t>
            </a:r>
            <a:r>
              <a:rPr lang="zh-TW" sz="2400" dirty="0" smtClean="0"/>
              <a:t>廣播電台</a:t>
            </a:r>
            <a:r>
              <a:rPr lang="zh-TW" altLang="en-US" sz="2400" dirty="0" smtClean="0"/>
              <a:t>以區域化的方式呈現，廣播內容多與當地生活與人民相關。 </a:t>
            </a:r>
            <a:endParaRPr lang="en-US" altLang="zh-TW" sz="2400" dirty="0" smtClean="0"/>
          </a:p>
          <a:p>
            <a:pPr lvl="0">
              <a:spcAft>
                <a:spcPts val="0"/>
              </a:spcAft>
            </a:pPr>
            <a:r>
              <a:rPr lang="zh-TW" altLang="en-US" sz="2400" dirty="0">
                <a:solidFill>
                  <a:schemeClr val="bg1"/>
                </a:solidFill>
              </a:rPr>
              <a:t>如：桃園廣播電台</a:t>
            </a:r>
            <a:r>
              <a:rPr lang="zh-TW" altLang="en-US" sz="2400" dirty="0" smtClean="0">
                <a:solidFill>
                  <a:schemeClr val="bg1"/>
                </a:solidFill>
              </a:rPr>
              <a:t>，是</a:t>
            </a:r>
            <a:r>
              <a:rPr lang="zh-TW" altLang="en-US" sz="2400" dirty="0">
                <a:solidFill>
                  <a:schemeClr val="bg1"/>
                </a:solidFill>
              </a:rPr>
              <a:t>桃園地區第</a:t>
            </a:r>
            <a:r>
              <a:rPr lang="zh-TW" altLang="en-US" sz="2400" dirty="0" smtClean="0">
                <a:solidFill>
                  <a:schemeClr val="bg1"/>
                </a:solidFill>
              </a:rPr>
              <a:t>一家區域性</a:t>
            </a:r>
            <a:r>
              <a:rPr lang="zh-TW" altLang="en-US" sz="2400" dirty="0">
                <a:solidFill>
                  <a:schemeClr val="bg1"/>
                </a:solidFill>
              </a:rPr>
              <a:t>電台</a:t>
            </a:r>
            <a:r>
              <a:rPr lang="zh-TW" altLang="en-US" sz="2400" dirty="0" smtClean="0">
                <a:solidFill>
                  <a:schemeClr val="bg1"/>
                </a:solidFill>
              </a:rPr>
              <a:t>，利用</a:t>
            </a:r>
            <a:r>
              <a:rPr lang="zh-TW" altLang="en-US" sz="2400" dirty="0">
                <a:solidFill>
                  <a:schemeClr val="bg1"/>
                </a:solidFill>
              </a:rPr>
              <a:t>桃園</a:t>
            </a:r>
            <a:r>
              <a:rPr lang="zh-TW" altLang="en-US" sz="2400" dirty="0" smtClean="0">
                <a:solidFill>
                  <a:schemeClr val="bg1"/>
                </a:solidFill>
              </a:rPr>
              <a:t>地區的資源</a:t>
            </a:r>
            <a:r>
              <a:rPr lang="zh-TW" altLang="en-US" sz="2400" dirty="0">
                <a:solidFill>
                  <a:schemeClr val="bg1"/>
                </a:solidFill>
              </a:rPr>
              <a:t>，青商會、獅子會、學校等，彼此互相</a:t>
            </a:r>
            <a:r>
              <a:rPr lang="zh-TW" altLang="en-US" sz="2400" dirty="0" smtClean="0">
                <a:solidFill>
                  <a:schemeClr val="bg1"/>
                </a:solidFill>
              </a:rPr>
              <a:t>搭配創造</a:t>
            </a:r>
            <a:r>
              <a:rPr lang="zh-TW" altLang="en-US" sz="2400" dirty="0">
                <a:solidFill>
                  <a:schemeClr val="bg1"/>
                </a:solidFill>
              </a:rPr>
              <a:t>佳績。 </a:t>
            </a:r>
            <a:endParaRPr lang="zh-TW" sz="2400" dirty="0">
              <a:solidFill>
                <a:schemeClr val="bg1"/>
              </a:solidFill>
            </a:endParaRPr>
          </a:p>
        </p:txBody>
      </p:sp>
      <p:pic>
        <p:nvPicPr>
          <p:cNvPr id="151" name="Shape 151" descr="IMG_0336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95700" y="1649325"/>
            <a:ext cx="3357132" cy="2517849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genius\AppData\Local\Microsoft\Windows\Temporary Internet Files\Content.IE5\4DJ8MCP4\Exquisite-microphone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7472" y="123478"/>
            <a:ext cx="975360" cy="975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2195736" y="4563772"/>
            <a:ext cx="374333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dirty="0" smtClean="0"/>
              <a:t>(</a:t>
            </a:r>
            <a:r>
              <a:rPr lang="zh-TW" altLang="en-US" dirty="0" smtClean="0"/>
              <a:t>出自 夏智瑜 </a:t>
            </a:r>
            <a:r>
              <a:rPr lang="en-US" altLang="zh-TW" dirty="0" smtClean="0"/>
              <a:t>-</a:t>
            </a:r>
            <a:r>
              <a:rPr lang="zh-TW" altLang="en-US" dirty="0"/>
              <a:t>中小功率電台節目策略之</a:t>
            </a:r>
            <a:r>
              <a:rPr lang="zh-TW" altLang="en-US" dirty="0" smtClean="0"/>
              <a:t>探討 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 txBox="1">
            <a:spLocks noGrp="1"/>
          </p:cNvSpPr>
          <p:nvPr>
            <p:ph type="title"/>
          </p:nvPr>
        </p:nvSpPr>
        <p:spPr>
          <a:xfrm>
            <a:off x="832600" y="844000"/>
            <a:ext cx="5810400" cy="15504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sp>
        <p:nvSpPr>
          <p:cNvPr id="157" name="Shape 157"/>
          <p:cNvSpPr txBox="1">
            <a:spLocks noGrp="1"/>
          </p:cNvSpPr>
          <p:nvPr>
            <p:ph type="body" idx="1"/>
          </p:nvPr>
        </p:nvSpPr>
        <p:spPr>
          <a:xfrm>
            <a:off x="832600" y="2623080"/>
            <a:ext cx="5810400" cy="1738800"/>
          </a:xfrm>
          <a:prstGeom prst="rect">
            <a:avLst/>
          </a:prstGeom>
        </p:spPr>
        <p:txBody>
          <a:bodyPr lIns="91425" tIns="91425" rIns="91425" bIns="91425" anchor="t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endParaRPr/>
          </a:p>
        </p:txBody>
      </p:sp>
      <p:graphicFrame>
        <p:nvGraphicFramePr>
          <p:cNvPr id="158" name="Shape 158"/>
          <p:cNvGraphicFramePr/>
          <p:nvPr>
            <p:extLst>
              <p:ext uri="{D42A27DB-BD31-4B8C-83A1-F6EECF244321}">
                <p14:modId xmlns:p14="http://schemas.microsoft.com/office/powerpoint/2010/main" val="3873249428"/>
              </p:ext>
            </p:extLst>
          </p:nvPr>
        </p:nvGraphicFramePr>
        <p:xfrm>
          <a:off x="827584" y="915566"/>
          <a:ext cx="7704856" cy="3400004"/>
        </p:xfrm>
        <a:graphic>
          <a:graphicData uri="http://schemas.openxmlformats.org/drawingml/2006/table">
            <a:tbl>
              <a:tblPr>
                <a:noFill/>
                <a:tableStyleId>{B9D8BF13-B2FE-4C05-A547-2212E76779A2}</a:tableStyleId>
              </a:tblPr>
              <a:tblGrid>
                <a:gridCol w="1265525"/>
                <a:gridCol w="1519525"/>
                <a:gridCol w="1519525"/>
                <a:gridCol w="3400281"/>
              </a:tblGrid>
              <a:tr h="720080">
                <a:tc>
                  <a:txBody>
                    <a:bodyPr/>
                    <a:lstStyle/>
                    <a:p>
                      <a:pPr lvl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zh-TW" sz="2000" dirty="0">
                          <a:solidFill>
                            <a:schemeClr val="accent2">
                              <a:lumMod val="10000"/>
                            </a:schemeClr>
                          </a:solidFill>
                          <a:latin typeface="BiauKai"/>
                          <a:ea typeface="BiauKai"/>
                          <a:cs typeface="BiauKai"/>
                          <a:sym typeface="BiauKai"/>
                        </a:rPr>
                        <a:t>電 台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4817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zh-TW" sz="2000" dirty="0">
                          <a:solidFill>
                            <a:schemeClr val="accent2">
                              <a:lumMod val="10000"/>
                            </a:schemeClr>
                          </a:solidFill>
                          <a:latin typeface="BiauKai"/>
                          <a:ea typeface="BiauKai"/>
                          <a:cs typeface="BiauKai"/>
                          <a:sym typeface="BiauKai"/>
                        </a:rPr>
                        <a:t>大功率電台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4817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zh-TW" sz="2000" dirty="0">
                          <a:solidFill>
                            <a:schemeClr val="accent2">
                              <a:lumMod val="10000"/>
                            </a:schemeClr>
                          </a:solidFill>
                          <a:latin typeface="BiauKai"/>
                          <a:ea typeface="BiauKai"/>
                          <a:cs typeface="BiauKai"/>
                          <a:sym typeface="BiauKai"/>
                        </a:rPr>
                        <a:t>中功率電台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4817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zh-TW" sz="2000" dirty="0">
                          <a:solidFill>
                            <a:schemeClr val="accent2">
                              <a:lumMod val="10000"/>
                            </a:schemeClr>
                          </a:solidFill>
                          <a:latin typeface="BiauKai"/>
                          <a:ea typeface="BiauKai"/>
                          <a:cs typeface="BiauKai"/>
                          <a:sym typeface="BiauKai"/>
                        </a:rPr>
                        <a:t>小 功 率 電 台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4817"/>
                    </a:solidFill>
                  </a:tcPr>
                </a:tc>
              </a:tr>
              <a:tr h="1099034">
                <a:tc>
                  <a:txBody>
                    <a:bodyPr/>
                    <a:lstStyle/>
                    <a:p>
                      <a:pPr lvl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zh-TW" sz="2000" dirty="0">
                          <a:solidFill>
                            <a:schemeClr val="accent2">
                              <a:lumMod val="10000"/>
                            </a:schemeClr>
                          </a:solidFill>
                          <a:latin typeface="BiauKai"/>
                          <a:ea typeface="BiauKai"/>
                          <a:cs typeface="BiauKai"/>
                          <a:sym typeface="BiauKai"/>
                        </a:rPr>
                        <a:t>電波功率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zh-TW" sz="2000" dirty="0">
                          <a:solidFill>
                            <a:schemeClr val="accent2">
                              <a:lumMod val="10000"/>
                            </a:schemeClr>
                          </a:solidFill>
                          <a:latin typeface="BiauKai"/>
                          <a:ea typeface="BiauKai"/>
                          <a:cs typeface="BiauKai"/>
                          <a:sym typeface="BiauKai"/>
                        </a:rPr>
                        <a:t>30千瓦以下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zh-TW" sz="2000" dirty="0">
                          <a:solidFill>
                            <a:schemeClr val="accent2">
                              <a:lumMod val="10000"/>
                            </a:schemeClr>
                          </a:solidFill>
                          <a:latin typeface="BiauKai"/>
                          <a:ea typeface="BiauKai"/>
                          <a:cs typeface="BiauKai"/>
                          <a:sym typeface="BiauKai"/>
                        </a:rPr>
                        <a:t>3000瓦以下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lvl="0" algn="just" rtl="0">
                        <a:lnSpc>
                          <a:spcPct val="9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zh-TW" sz="2000" dirty="0">
                          <a:solidFill>
                            <a:schemeClr val="accent2">
                              <a:lumMod val="10000"/>
                            </a:schemeClr>
                          </a:solidFill>
                          <a:latin typeface="BiauKai"/>
                          <a:ea typeface="BiauKai"/>
                          <a:cs typeface="BiauKai"/>
                          <a:sym typeface="BiauKai"/>
                        </a:rPr>
                        <a:t>750瓦以下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CFCC"/>
                    </a:solidFill>
                  </a:tcPr>
                </a:tc>
              </a:tr>
              <a:tr h="1580890">
                <a:tc>
                  <a:txBody>
                    <a:bodyPr/>
                    <a:lstStyle/>
                    <a:p>
                      <a:pPr lvl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zh-TW" sz="2000">
                          <a:solidFill>
                            <a:schemeClr val="accent2">
                              <a:lumMod val="10000"/>
                            </a:schemeClr>
                          </a:solidFill>
                          <a:latin typeface="BiauKai"/>
                          <a:ea typeface="BiauKai"/>
                          <a:cs typeface="BiauKai"/>
                          <a:sym typeface="BiauKai"/>
                        </a:rPr>
                        <a:t>發射半徑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zh-TW" sz="2000" dirty="0">
                          <a:solidFill>
                            <a:schemeClr val="accent2">
                              <a:lumMod val="10000"/>
                            </a:schemeClr>
                          </a:solidFill>
                          <a:latin typeface="BiauKai"/>
                          <a:ea typeface="BiauKai"/>
                          <a:cs typeface="BiauKai"/>
                          <a:sym typeface="BiauKai"/>
                        </a:rPr>
                        <a:t>全國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E9E7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 rtl="0">
                        <a:lnSpc>
                          <a:spcPct val="9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zh-TW" sz="2000" dirty="0">
                          <a:solidFill>
                            <a:schemeClr val="accent2">
                              <a:lumMod val="10000"/>
                            </a:schemeClr>
                          </a:solidFill>
                          <a:latin typeface="BiauKai"/>
                          <a:ea typeface="BiauKai"/>
                          <a:cs typeface="BiauKai"/>
                          <a:sym typeface="BiauKai"/>
                        </a:rPr>
                        <a:t>20公里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CFCC"/>
                    </a:solidFill>
                  </a:tcPr>
                </a:tc>
                <a:tc>
                  <a:txBody>
                    <a:bodyPr/>
                    <a:lstStyle/>
                    <a:p>
                      <a:pPr lvl="0" algn="just" rtl="0">
                        <a:lnSpc>
                          <a:spcPct val="90000"/>
                        </a:lnSpc>
                        <a:spcBef>
                          <a:spcPts val="0"/>
                        </a:spcBef>
                        <a:buNone/>
                      </a:pPr>
                      <a:r>
                        <a:rPr lang="zh-TW" sz="2000" dirty="0">
                          <a:solidFill>
                            <a:schemeClr val="accent2">
                              <a:lumMod val="10000"/>
                            </a:schemeClr>
                          </a:solidFill>
                          <a:latin typeface="BiauKai"/>
                          <a:ea typeface="BiauKai"/>
                          <a:cs typeface="BiauKai"/>
                          <a:sym typeface="BiauKai"/>
                        </a:rPr>
                        <a:t>10公里至15公里（依87年1月1日起實施之小功率廣播電台服務區調整案，宜蘭、花蓮、台東及澎湖地區調整至15公里）</a:t>
                      </a:r>
                    </a:p>
                  </a:txBody>
                  <a:tcPr marL="91425" marR="91425" marT="91425" marB="91425">
                    <a:lnL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E9E7"/>
                    </a:solidFill>
                  </a:tcPr>
                </a:tc>
              </a:tr>
            </a:tbl>
          </a:graphicData>
        </a:graphic>
      </p:graphicFrame>
      <p:sp>
        <p:nvSpPr>
          <p:cNvPr id="159" name="Shape 159"/>
          <p:cNvSpPr txBox="1"/>
          <p:nvPr/>
        </p:nvSpPr>
        <p:spPr>
          <a:xfrm>
            <a:off x="607580" y="4594017"/>
            <a:ext cx="7941000" cy="320400"/>
          </a:xfrm>
          <a:prstGeom prst="rect">
            <a:avLst/>
          </a:prstGeom>
          <a:noFill/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zh-TW" sz="600" dirty="0"/>
              <a:t>參考資料https://www.google.com.tw/url?sa=t&amp;rct=j&amp;q=&amp;esrc=s&amp;source=web&amp;cd=6&amp;cad=rja&amp;uact=8&amp;ved=0ahUKEwiU9Yb39anSAhXDmZQKHScrDb4QFgg4MAU&amp;url=http%3A%2F%2Fccs.nccu.edu.tw%2Fword%2FHISTORY_PAPER_FILES%2F145_1.pdf&amp;usg=AFQjCNEBYo5iqmfUWIzaPCsj519TrO92mw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-dark-2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1179</TotalTime>
  <Words>2224</Words>
  <Application>Microsoft Office PowerPoint</Application>
  <PresentationFormat>如螢幕大小 (16:9)</PresentationFormat>
  <Paragraphs>121</Paragraphs>
  <Slides>28</Slides>
  <Notes>21</Notes>
  <HiddenSlides>0</HiddenSlides>
  <MMClips>1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28</vt:i4>
      </vt:variant>
    </vt:vector>
  </HeadingPairs>
  <TitlesOfParts>
    <vt:vector size="29" baseType="lpstr">
      <vt:lpstr>simple-dark-2</vt:lpstr>
      <vt:lpstr>宜蘭區域性廣播電台</vt:lpstr>
      <vt:lpstr>                 目           錄</vt:lpstr>
      <vt:lpstr>動機</vt:lpstr>
      <vt:lpstr>PowerPoint 簡報</vt:lpstr>
      <vt:lpstr>臺灣民營廣播產業的歷史沿革</vt:lpstr>
      <vt:lpstr>PowerPoint 簡報</vt:lpstr>
      <vt:lpstr>廣播媒體型態—                  區域化 及 專業化 </vt:lpstr>
      <vt:lpstr>廣播媒體型態--區域化</vt:lpstr>
      <vt:lpstr>PowerPoint 簡報</vt:lpstr>
      <vt:lpstr>廣播媒體型態--專業化</vt:lpstr>
      <vt:lpstr>區域電台經營方針</vt:lpstr>
      <vt:lpstr>區域電台經營方針</vt:lpstr>
      <vt:lpstr>區域電台經營方針</vt:lpstr>
      <vt:lpstr>社區互動VS.商業利潤</vt:lpstr>
      <vt:lpstr>社區互動--走出播音室，走入鄉鄰里</vt:lpstr>
      <vt:lpstr>社區互動</vt:lpstr>
      <vt:lpstr>區域電台帶動社區意識</vt:lpstr>
      <vt:lpstr>社區互動實例一【愛心捐血活動】</vt:lpstr>
      <vt:lpstr>社區互動實例二【社區無米樂-手做紙活動】</vt:lpstr>
      <vt:lpstr>區域電台對社區總體營造的貢獻</vt:lpstr>
      <vt:lpstr>區域電台對社區總體營造的貢獻</vt:lpstr>
      <vt:lpstr>活動蹤影紀錄</vt:lpstr>
      <vt:lpstr>電台經營設備-播音室 </vt:lpstr>
      <vt:lpstr>電台經營設備-錄音室 </vt:lpstr>
      <vt:lpstr>PowerPoint 簡報</vt:lpstr>
      <vt:lpstr>結語</vt:lpstr>
      <vt:lpstr>              感謝下列單位提供資料:         中華民國廣播電台聯合總會           冬山河廣播電台           中    原廣播電台           東    方廣播電台 </vt:lpstr>
      <vt:lpstr>謝謝觀賞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宜蘭區域性廣播電台</dc:title>
  <dc:creator>噶瑪蘭</dc:creator>
  <cp:lastModifiedBy>genius</cp:lastModifiedBy>
  <cp:revision>80</cp:revision>
  <dcterms:modified xsi:type="dcterms:W3CDTF">2017-05-30T14:12:44Z</dcterms:modified>
</cp:coreProperties>
</file>