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30"/>
  </p:notesMasterIdLst>
  <p:sldIdLst>
    <p:sldId id="256" r:id="rId2"/>
    <p:sldId id="281" r:id="rId3"/>
    <p:sldId id="258" r:id="rId4"/>
    <p:sldId id="278" r:id="rId5"/>
    <p:sldId id="259" r:id="rId6"/>
    <p:sldId id="260" r:id="rId7"/>
    <p:sldId id="284" r:id="rId8"/>
    <p:sldId id="261" r:id="rId9"/>
    <p:sldId id="262" r:id="rId10"/>
    <p:sldId id="263" r:id="rId11"/>
    <p:sldId id="283" r:id="rId12"/>
    <p:sldId id="264" r:id="rId13"/>
    <p:sldId id="265" r:id="rId14"/>
    <p:sldId id="266" r:id="rId15"/>
    <p:sldId id="267" r:id="rId16"/>
    <p:sldId id="279" r:id="rId17"/>
    <p:sldId id="268" r:id="rId18"/>
    <p:sldId id="276" r:id="rId19"/>
    <p:sldId id="277" r:id="rId20"/>
    <p:sldId id="269" r:id="rId21"/>
    <p:sldId id="280" r:id="rId22"/>
    <p:sldId id="270" r:id="rId23"/>
    <p:sldId id="271" r:id="rId24"/>
    <p:sldId id="272" r:id="rId25"/>
    <p:sldId id="273" r:id="rId26"/>
    <p:sldId id="274" r:id="rId27"/>
    <p:sldId id="282" r:id="rId28"/>
    <p:sldId id="275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9D8BF13-B2FE-4C05-A547-2212E76779A2}">
  <a:tblStyle styleId="{B9D8BF13-B2FE-4C05-A547-2212E76779A2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4041" autoAdjust="0"/>
  </p:normalViewPr>
  <p:slideViewPr>
    <p:cSldViewPr>
      <p:cViewPr>
        <p:scale>
          <a:sx n="70" d="100"/>
          <a:sy n="70" d="100"/>
        </p:scale>
        <p:origin x="-1572" y="-59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84" y="56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35989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898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zh-TW" sz="1100" dirty="0" smtClean="0"/>
              <a:t>電台需要有商業行為支撐經營。在台灣早期尚未完全開放媒體自由市場之前，多數</a:t>
            </a:r>
            <a:r>
              <a:rPr lang="zh-TW" altLang="zh-TW" sz="1100" dirty="0" smtClean="0">
                <a:solidFill>
                  <a:srgbClr val="0000FF"/>
                </a:solidFill>
              </a:rPr>
              <a:t>廣播電台屬國營方式，便不需負擔盈虧。</a:t>
            </a:r>
            <a:r>
              <a:rPr lang="zh-TW" altLang="zh-TW" sz="1100" dirty="0" smtClean="0"/>
              <a:t>而在政府開放民營化之後，區域電台如雨後春筍般林立，但商業市場規模依舊。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3083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7023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485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791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6134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政府宣導與宣傳廣告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7963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80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100" dirty="0" smtClean="0">
                <a:solidFill>
                  <a:srgbClr val="000000"/>
                </a:solidFill>
              </a:rPr>
              <a:t>右上照片中播音器的下排為調整聲音的推軸，紅色鈕為</a:t>
            </a:r>
            <a:r>
              <a:rPr lang="zh-TW" altLang="en-US" sz="1100" dirty="0" smtClean="0">
                <a:solidFill>
                  <a:srgbClr val="000000"/>
                </a:solidFill>
              </a:rPr>
              <a:t>麥克風推軸，具</a:t>
            </a:r>
            <a:r>
              <a:rPr lang="zh-TW" altLang="zh-TW" sz="1100" dirty="0" smtClean="0">
                <a:solidFill>
                  <a:srgbClr val="000000"/>
                </a:solidFill>
              </a:rPr>
              <a:t>危險性較高的</a:t>
            </a:r>
            <a:r>
              <a:rPr lang="zh-TW" altLang="en-US" sz="1100" dirty="0" smtClean="0">
                <a:solidFill>
                  <a:srgbClr val="000000"/>
                </a:solidFill>
              </a:rPr>
              <a:t>標示</a:t>
            </a:r>
            <a:r>
              <a:rPr lang="zh-TW" altLang="zh-TW" sz="1100" dirty="0" smtClean="0">
                <a:solidFill>
                  <a:srgbClr val="000000"/>
                </a:solidFill>
              </a:rPr>
              <a:t>。民眾call in則由右方三個白色的推軸調整聲音大小。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1687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照片*1</a:t>
            </a:r>
          </a:p>
        </p:txBody>
      </p:sp>
    </p:spTree>
    <p:extLst>
      <p:ext uri="{BB962C8B-B14F-4D97-AF65-F5344CB8AC3E}">
        <p14:creationId xmlns:p14="http://schemas.microsoft.com/office/powerpoint/2010/main" val="224460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5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399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因著這個專題，我們了解到了不同於以往認知中的廣播電台。原來在我們生活的這片蘭陽平原，竟然有超過</a:t>
            </a:r>
            <a:r>
              <a:rPr lang="en-US" altLang="zh-TW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zh-TW" altLang="zh-TW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家的區域電台，正在服務著不同的族群。以著社會公器之姿深入社區，不僅只是傳遞訊息的媒介</a:t>
            </a:r>
            <a:r>
              <a:rPr lang="zh-TW" altLang="en-US" sz="11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11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r>
              <a:rPr lang="zh-TW" altLang="en-US" sz="11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zh-TW" sz="11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更精緻深入</a:t>
            </a:r>
            <a:r>
              <a:rPr lang="zh-TW" altLang="en-US" sz="11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的進入社區與人民生活</a:t>
            </a:r>
            <a:r>
              <a:rPr lang="zh-TW" altLang="zh-TW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。相信在未來，這些區域媒體勢必能共同為這片土地創造不一樣的廣播天空。</a:t>
            </a:r>
          </a:p>
        </p:txBody>
      </p:sp>
    </p:spTree>
    <p:extLst>
      <p:ext uri="{BB962C8B-B14F-4D97-AF65-F5344CB8AC3E}">
        <p14:creationId xmlns:p14="http://schemas.microsoft.com/office/powerpoint/2010/main" val="2170120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22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100" dirty="0" smtClean="0"/>
              <a:t>台灣早期</a:t>
            </a:r>
            <a:r>
              <a:rPr lang="zh-TW" altLang="zh-TW" sz="1100" dirty="0" smtClean="0"/>
              <a:t>廣播頻率尚未開放</a:t>
            </a:r>
            <a:r>
              <a:rPr lang="zh-TW" altLang="en-US" sz="1100" dirty="0" smtClean="0"/>
              <a:t>民營</a:t>
            </a:r>
            <a:r>
              <a:rPr lang="zh-TW" altLang="zh-TW" sz="1100" dirty="0" smtClean="0"/>
              <a:t>，28家舊電台</a:t>
            </a:r>
            <a:r>
              <a:rPr lang="en-US" altLang="zh-TW" sz="1100" dirty="0" smtClean="0"/>
              <a:t>(</a:t>
            </a:r>
            <a:r>
              <a:rPr lang="zh-TW" altLang="en-US" sz="1100" dirty="0" smtClean="0"/>
              <a:t>如中廣</a:t>
            </a:r>
            <a:r>
              <a:rPr lang="en-US" altLang="zh-TW" sz="1100" dirty="0" smtClean="0"/>
              <a:t>.</a:t>
            </a:r>
            <a:r>
              <a:rPr lang="zh-TW" altLang="en-US" sz="1100" dirty="0" smtClean="0"/>
              <a:t>警廣</a:t>
            </a:r>
            <a:r>
              <a:rPr lang="en-US" altLang="zh-TW" sz="1100" dirty="0" smtClean="0"/>
              <a:t>…)</a:t>
            </a:r>
            <a:r>
              <a:rPr lang="zh-TW" altLang="en-US" sz="1100" dirty="0" smtClean="0"/>
              <a:t> </a:t>
            </a:r>
            <a:r>
              <a:rPr lang="zh-TW" altLang="zh-TW" sz="1100" dirty="0" smtClean="0"/>
              <a:t>，</a:t>
            </a:r>
            <a:r>
              <a:rPr lang="zh-TW" altLang="en-US" sz="1100" dirty="0" smtClean="0"/>
              <a:t>大多</a:t>
            </a:r>
            <a:r>
              <a:rPr lang="zh-TW" altLang="zh-TW" sz="1100" dirty="0" smtClean="0"/>
              <a:t>是以</a:t>
            </a:r>
            <a:r>
              <a:rPr lang="zh-TW" altLang="zh-TW" sz="1100" dirty="0" smtClean="0">
                <a:solidFill>
                  <a:srgbClr val="0000FF"/>
                </a:solidFill>
              </a:rPr>
              <a:t>黨政軍系統</a:t>
            </a:r>
            <a:r>
              <a:rPr lang="zh-TW" altLang="zh-TW" sz="1100" dirty="0" smtClean="0"/>
              <a:t>為經營的主流。</a:t>
            </a:r>
            <a:r>
              <a:rPr lang="zh-TW" altLang="en-US" sz="1100" dirty="0" smtClean="0"/>
              <a:t>在戒嚴時代媒體通路長年基於「非常時期」之背景，如抑制匪播干擾或政策使命需求的工具性用途 </a:t>
            </a:r>
            <a:r>
              <a:rPr lang="en-US" altLang="zh-TW" sz="1100" dirty="0" smtClean="0"/>
              <a:t>……</a:t>
            </a:r>
            <a:r>
              <a:rPr lang="zh-TW" altLang="en-US" sz="1100" dirty="0" smtClean="0"/>
              <a:t>，其營運模式與行為管理都受到限制，民意與言論發聲的空間相對緊縮、既有媒體的內容過於都會化、中心化的取向。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3136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0"/>
              </a:spcAft>
            </a:pPr>
            <a:r>
              <a:rPr lang="zh-TW" altLang="zh-TW" sz="1100" b="1" dirty="0" smtClean="0">
                <a:solidFill>
                  <a:srgbClr val="FF0000"/>
                </a:solidFill>
              </a:rPr>
              <a:t>民國82年</a:t>
            </a:r>
            <a:r>
              <a:rPr lang="zh-TW" altLang="en-US" sz="1100" b="1" dirty="0" smtClean="0">
                <a:solidFill>
                  <a:srgbClr val="FF0000"/>
                </a:solidFill>
              </a:rPr>
              <a:t>後的台灣廣播天空</a:t>
            </a:r>
            <a:r>
              <a:rPr lang="en-US" altLang="zh-TW" sz="1100" b="1" dirty="0" smtClean="0">
                <a:solidFill>
                  <a:srgbClr val="FF0000"/>
                </a:solidFill>
              </a:rPr>
              <a:t>---</a:t>
            </a:r>
            <a:r>
              <a:rPr lang="zh-TW" altLang="zh-TW" sz="1100" b="1" dirty="0" smtClean="0">
                <a:solidFill>
                  <a:srgbClr val="FF0000"/>
                </a:solidFill>
              </a:rPr>
              <a:t>民營電台成為廣播的主體</a:t>
            </a:r>
            <a:endParaRPr lang="en-US" altLang="zh-TW" sz="1100" b="1" dirty="0" smtClean="0">
              <a:solidFill>
                <a:srgbClr val="FF0000"/>
              </a:solidFill>
            </a:endParaRPr>
          </a:p>
          <a:p>
            <a:pPr lvl="0">
              <a:spcAft>
                <a:spcPts val="0"/>
              </a:spcAft>
            </a:pPr>
            <a:r>
              <a:rPr lang="zh-TW" altLang="en-US" sz="1100" dirty="0" smtClean="0"/>
              <a:t>由於地方事務經常不受主流媒體重視，在民眾知的權利無法充分獲得滿足的情境之下，廣播頻道最終在民國</a:t>
            </a:r>
            <a:r>
              <a:rPr lang="en-US" altLang="zh-TW" sz="1100" dirty="0" smtClean="0"/>
              <a:t>82</a:t>
            </a:r>
            <a:r>
              <a:rPr lang="zh-TW" altLang="en-US" sz="1100" dirty="0" smtClean="0"/>
              <a:t>年開放民營化。</a:t>
            </a:r>
            <a:endParaRPr lang="en-US" altLang="zh-TW" sz="1100" dirty="0" smtClean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1100" dirty="0" smtClean="0">
                <a:solidFill>
                  <a:schemeClr val="bg1"/>
                </a:solidFill>
              </a:rPr>
              <a:t>截至</a:t>
            </a:r>
            <a:r>
              <a:rPr lang="zh-TW" altLang="en-US" sz="1100" dirty="0" smtClean="0">
                <a:solidFill>
                  <a:schemeClr val="bg1"/>
                </a:solidFill>
              </a:rPr>
              <a:t>目前為</a:t>
            </a:r>
            <a:r>
              <a:rPr lang="zh-TW" altLang="zh-TW" sz="1100" dirty="0" smtClean="0">
                <a:solidFill>
                  <a:schemeClr val="bg1"/>
                </a:solidFill>
              </a:rPr>
              <a:t>止，</a:t>
            </a:r>
            <a:r>
              <a:rPr lang="zh-TW" altLang="zh-TW" sz="1100" dirty="0" smtClean="0"/>
              <a:t>已有143家獲得廣播執照，加上開放前己存在的28家，共有171家。其中取得營運執照的電台當中，有161家是屬於</a:t>
            </a:r>
            <a:r>
              <a:rPr lang="zh-TW" altLang="zh-TW" sz="1100" dirty="0" smtClean="0">
                <a:solidFill>
                  <a:srgbClr val="0000FF"/>
                </a:solidFill>
              </a:rPr>
              <a:t>民營電台</a:t>
            </a:r>
            <a:r>
              <a:rPr lang="zh-TW" altLang="zh-TW" sz="1100" dirty="0" smtClean="0"/>
              <a:t>，而公營電台只佔了10家。</a:t>
            </a:r>
            <a:br>
              <a:rPr lang="zh-TW" altLang="zh-TW" sz="1100" dirty="0" smtClean="0"/>
            </a:b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2065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照片*1（公司照）</a:t>
            </a:r>
          </a:p>
        </p:txBody>
      </p:sp>
    </p:spTree>
    <p:extLst>
      <p:ext uri="{BB962C8B-B14F-4D97-AF65-F5344CB8AC3E}">
        <p14:creationId xmlns:p14="http://schemas.microsoft.com/office/powerpoint/2010/main" val="3896385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dirty="0" smtClean="0">
                <a:solidFill>
                  <a:schemeClr val="bg1"/>
                </a:solidFill>
              </a:rPr>
              <a:t> 如：桃園廣播電台，就是桃園地區第一家播出的區域性電台，它利用桃園地區的每一項資 源，青商會、獅子會、學校等，彼此互相搭配、互相協調的方式運作，以便創造佳績。  又如創高收聽率的飛碟電台，強調「都會」的聲音，它提供許多都會的重要資訊，以此滿足 都會人的需求，藉此抓住都會的上班族和一般聽眾的心。 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dirty="0" smtClean="0">
                <a:solidFill>
                  <a:schemeClr val="bg1"/>
                </a:solidFill>
              </a:rPr>
              <a:t>另外像設立在新竹科學園區的小功率電台， 也以科技人的好朋友為訴求策略， 這些都是運 用當地的資源與人力相結的理念 </a:t>
            </a:r>
            <a:r>
              <a:rPr lang="en-US" altLang="zh-TW" sz="1100" dirty="0" smtClean="0">
                <a:solidFill>
                  <a:schemeClr val="bg1"/>
                </a:solidFill>
              </a:rPr>
              <a:t>(</a:t>
            </a:r>
            <a:endParaRPr lang="zh-TW" altLang="zh-TW" sz="1100" dirty="0" smtClean="0">
              <a:solidFill>
                <a:schemeClr val="bg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5681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1100" dirty="0" smtClean="0"/>
              <a:t>廣播電台透過</a:t>
            </a:r>
            <a:r>
              <a:rPr lang="zh-TW" altLang="zh-TW" sz="1100" dirty="0" smtClean="0">
                <a:solidFill>
                  <a:srgbClr val="FF0000"/>
                </a:solidFill>
              </a:rPr>
              <a:t>無線電波頻率</a:t>
            </a:r>
            <a:r>
              <a:rPr lang="zh-TW" altLang="zh-TW" sz="1100" dirty="0" smtClean="0"/>
              <a:t>，將節目順利播出並提供資訊以擴大影響。在台灣廣播電台區分為</a:t>
            </a:r>
            <a:r>
              <a:rPr lang="zh-TW" altLang="zh-TW" sz="1100" dirty="0" smtClean="0">
                <a:solidFill>
                  <a:srgbClr val="0000FF"/>
                </a:solidFill>
              </a:rPr>
              <a:t>調頻</a:t>
            </a:r>
            <a:r>
              <a:rPr lang="zh-TW" altLang="zh-TW" sz="1100" dirty="0" smtClean="0"/>
              <a:t>與</a:t>
            </a:r>
            <a:r>
              <a:rPr lang="zh-TW" altLang="zh-TW" sz="1100" dirty="0" smtClean="0">
                <a:solidFill>
                  <a:srgbClr val="0000FF"/>
                </a:solidFill>
              </a:rPr>
              <a:t>調幅</a:t>
            </a:r>
            <a:r>
              <a:rPr lang="zh-TW" altLang="zh-TW" sz="1100" dirty="0" smtClean="0"/>
              <a:t>，功率又區分為</a:t>
            </a:r>
            <a:r>
              <a:rPr lang="zh-TW" altLang="zh-TW" sz="1100" dirty="0" smtClean="0">
                <a:solidFill>
                  <a:srgbClr val="FF0000"/>
                </a:solidFill>
              </a:rPr>
              <a:t>大功率</a:t>
            </a:r>
            <a:r>
              <a:rPr lang="zh-TW" altLang="zh-TW" sz="1100" dirty="0" smtClean="0"/>
              <a:t>、</a:t>
            </a:r>
            <a:r>
              <a:rPr lang="zh-TW" altLang="zh-TW" sz="1100" dirty="0" smtClean="0">
                <a:solidFill>
                  <a:srgbClr val="FF0000"/>
                </a:solidFill>
              </a:rPr>
              <a:t>中功率</a:t>
            </a:r>
            <a:r>
              <a:rPr lang="zh-TW" altLang="zh-TW" sz="1100" dirty="0" smtClean="0"/>
              <a:t>及</a:t>
            </a:r>
            <a:r>
              <a:rPr lang="zh-TW" altLang="zh-TW" sz="1100" dirty="0" smtClean="0">
                <a:solidFill>
                  <a:srgbClr val="FF0000"/>
                </a:solidFill>
              </a:rPr>
              <a:t>小功率</a:t>
            </a:r>
            <a:r>
              <a:rPr lang="zh-TW" altLang="en-US" sz="1100" dirty="0" smtClean="0">
                <a:solidFill>
                  <a:srgbClr val="FF0000"/>
                </a:solidFill>
              </a:rPr>
              <a:t>，</a:t>
            </a:r>
            <a:r>
              <a:rPr lang="zh-TW" altLang="en-US" sz="1100" dirty="0" smtClean="0">
                <a:solidFill>
                  <a:schemeClr val="bg1"/>
                </a:solidFill>
              </a:rPr>
              <a:t>依照發射功率範圍決定服務區域大小</a:t>
            </a:r>
            <a:r>
              <a:rPr lang="zh-TW" altLang="zh-TW" sz="1100" dirty="0" smtClean="0">
                <a:solidFill>
                  <a:schemeClr val="bg1"/>
                </a:solidFill>
              </a:rPr>
              <a:t>。</a:t>
            </a:r>
            <a:endParaRPr lang="en-US" altLang="zh-TW" sz="1100" dirty="0" smtClean="0">
              <a:solidFill>
                <a:schemeClr val="bg1"/>
              </a:solidFill>
            </a:endParaRPr>
          </a:p>
          <a:p>
            <a:pPr lvl="0">
              <a:spcAft>
                <a:spcPts val="0"/>
              </a:spcAft>
            </a:pPr>
            <a:r>
              <a:rPr lang="zh-TW" altLang="zh-TW" sz="1100" dirty="0" smtClean="0"/>
              <a:t>由於政府沒有釋出可全台聯播的大功率電臺，因此一些中小功率電臺走上聯播之路，以擴大影響。</a:t>
            </a:r>
            <a:endParaRPr lang="en-US" altLang="zh-TW" sz="11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100" dirty="0" smtClean="0"/>
              <a:t>社區廣播電台在媒體功能上</a:t>
            </a:r>
            <a:r>
              <a:rPr lang="zh-TW" altLang="en-US" sz="1100" dirty="0" smtClean="0"/>
              <a:t>雖</a:t>
            </a:r>
            <a:r>
              <a:rPr lang="zh-TW" altLang="zh-TW" sz="1100" dirty="0" smtClean="0"/>
              <a:t>無法與電視媒體競爭，但發揮區域媒體之功能與特性是值得探討的</a:t>
            </a:r>
            <a:r>
              <a:rPr lang="zh-TW" altLang="en-US" sz="1100" dirty="0" smtClean="0"/>
              <a:t>。</a:t>
            </a:r>
            <a:endParaRPr lang="en-US" altLang="zh-TW" sz="1100" dirty="0" smtClean="0"/>
          </a:p>
          <a:p>
            <a:pPr lvl="0">
              <a:spcAft>
                <a:spcPts val="0"/>
              </a:spcAft>
            </a:pPr>
            <a:endParaRPr lang="zh-TW" altLang="zh-TW" sz="1100" dirty="0" smtClean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8456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4572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100" dirty="0" smtClean="0"/>
              <a:t>無線電波為公有財產，區域廣播電台所使用之頻率則應</a:t>
            </a:r>
            <a:r>
              <a:rPr lang="zh-TW" altLang="en-US" sz="11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本著社會公器的身分，盡公眾服務之事</a:t>
            </a:r>
            <a:r>
              <a:rPr lang="zh-TW" altLang="en-US" sz="1100" dirty="0" smtClean="0"/>
              <a:t>。</a:t>
            </a:r>
            <a:endParaRPr lang="en-US" altLang="zh-TW" sz="11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100" dirty="0" smtClean="0"/>
              <a:t>政府開放全台分區經營，實為符合區域需求</a:t>
            </a:r>
            <a:r>
              <a:rPr lang="en-US" altLang="zh-TW" sz="1100" dirty="0" smtClean="0"/>
              <a:t>.</a:t>
            </a:r>
            <a:r>
              <a:rPr lang="zh-TW" altLang="en-US" sz="1100" dirty="0" smtClean="0"/>
              <a:t>區域特色發展。因此，各中小功率電台無不竭盡心思</a:t>
            </a:r>
            <a:r>
              <a:rPr lang="zh-TW" altLang="en-US" sz="1100" dirty="0" smtClean="0">
                <a:solidFill>
                  <a:srgbClr val="FF0000"/>
                </a:solidFill>
              </a:rPr>
              <a:t>策畫節目及活動，以符合經營方針和社區民眾喜好</a:t>
            </a:r>
            <a:r>
              <a:rPr lang="zh-TW" altLang="en-US" sz="1100" dirty="0" smtClean="0"/>
              <a:t>，期能增加收聽率達至廣播大眾傳播之責。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243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200"/>
            </a:lvl1pPr>
            <a:lvl2pPr lvl="1" algn="ctr" rtl="0">
              <a:spcBef>
                <a:spcPts val="0"/>
              </a:spcBef>
              <a:buSzPct val="100000"/>
              <a:defRPr sz="5200"/>
            </a:lvl2pPr>
            <a:lvl3pPr lvl="2" algn="ctr" rtl="0">
              <a:spcBef>
                <a:spcPts val="0"/>
              </a:spcBef>
              <a:buSzPct val="100000"/>
              <a:defRPr sz="5200"/>
            </a:lvl3pPr>
            <a:lvl4pPr lvl="3" algn="ctr" rtl="0">
              <a:spcBef>
                <a:spcPts val="0"/>
              </a:spcBef>
              <a:buSzPct val="100000"/>
              <a:defRPr sz="5200"/>
            </a:lvl4pPr>
            <a:lvl5pPr lvl="4" algn="ctr" rtl="0">
              <a:spcBef>
                <a:spcPts val="0"/>
              </a:spcBef>
              <a:buSzPct val="100000"/>
              <a:defRPr sz="5200"/>
            </a:lvl5pPr>
            <a:lvl6pPr lvl="5" algn="ctr" rtl="0">
              <a:spcBef>
                <a:spcPts val="0"/>
              </a:spcBef>
              <a:buSzPct val="100000"/>
              <a:defRPr sz="5200"/>
            </a:lvl6pPr>
            <a:lvl7pPr lvl="6" algn="ctr" rtl="0">
              <a:spcBef>
                <a:spcPts val="0"/>
              </a:spcBef>
              <a:buSzPct val="100000"/>
              <a:defRPr sz="5200"/>
            </a:lvl7pPr>
            <a:lvl8pPr lvl="7" algn="ctr" rtl="0">
              <a:spcBef>
                <a:spcPts val="0"/>
              </a:spcBef>
              <a:buSzPct val="100000"/>
              <a:defRPr sz="5200"/>
            </a:lvl8pPr>
            <a:lvl9pPr lvl="8" algn="ctr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2000"/>
            </a:lvl1pPr>
            <a:lvl2pPr lvl="1" algn="ctr" rtl="0">
              <a:spcBef>
                <a:spcPts val="0"/>
              </a:spcBef>
              <a:buSzPct val="100000"/>
              <a:defRPr sz="12000"/>
            </a:lvl2pPr>
            <a:lvl3pPr lvl="2" algn="ctr" rtl="0">
              <a:spcBef>
                <a:spcPts val="0"/>
              </a:spcBef>
              <a:buSzPct val="100000"/>
              <a:defRPr sz="12000"/>
            </a:lvl3pPr>
            <a:lvl4pPr lvl="3" algn="ctr" rtl="0">
              <a:spcBef>
                <a:spcPts val="0"/>
              </a:spcBef>
              <a:buSzPct val="100000"/>
              <a:defRPr sz="12000"/>
            </a:lvl4pPr>
            <a:lvl5pPr lvl="4" algn="ctr" rtl="0">
              <a:spcBef>
                <a:spcPts val="0"/>
              </a:spcBef>
              <a:buSzPct val="100000"/>
              <a:defRPr sz="12000"/>
            </a:lvl5pPr>
            <a:lvl6pPr lvl="5" algn="ctr" rtl="0">
              <a:spcBef>
                <a:spcPts val="0"/>
              </a:spcBef>
              <a:buSzPct val="100000"/>
              <a:defRPr sz="12000"/>
            </a:lvl6pPr>
            <a:lvl7pPr lvl="6" algn="ctr" rtl="0">
              <a:spcBef>
                <a:spcPts val="0"/>
              </a:spcBef>
              <a:buSzPct val="100000"/>
              <a:defRPr sz="12000"/>
            </a:lvl7pPr>
            <a:lvl8pPr lvl="7" algn="ctr" rtl="0">
              <a:spcBef>
                <a:spcPts val="0"/>
              </a:spcBef>
              <a:buSzPct val="100000"/>
              <a:defRPr sz="12000"/>
            </a:lvl8pPr>
            <a:lvl9pPr lvl="8" algn="ctr" rtl="0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637950" y="0"/>
            <a:ext cx="4963515" cy="3460018"/>
          </a:xfrm>
          <a:prstGeom prst="flowChartOnlineStorage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0" y="0"/>
            <a:ext cx="3835200" cy="3460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>
            <a:off x="3950564" y="125"/>
            <a:ext cx="3459900" cy="3459900"/>
          </a:xfrm>
          <a:prstGeom prst="flowChartDelay">
            <a:avLst/>
          </a:prstGeom>
          <a:solidFill>
            <a:srgbClr val="434343">
              <a:alpha val="457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 rot="10800000">
            <a:off x="4833294" y="125"/>
            <a:ext cx="3459900" cy="3459900"/>
          </a:xfrm>
          <a:prstGeom prst="flowChartDelay">
            <a:avLst/>
          </a:prstGeom>
          <a:solidFill>
            <a:srgbClr val="666666">
              <a:alpha val="280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/>
          <p:nvPr/>
        </p:nvSpPr>
        <p:spPr>
          <a:xfrm rot="10800000">
            <a:off x="5684100" y="125"/>
            <a:ext cx="3459900" cy="3459900"/>
          </a:xfrm>
          <a:prstGeom prst="flowChartDelay">
            <a:avLst/>
          </a:prstGeom>
          <a:solidFill>
            <a:srgbClr val="43434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324475" y="465975"/>
            <a:ext cx="3568800" cy="28416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324475" y="3612601"/>
            <a:ext cx="5124300" cy="13026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000">
                <a:solidFill>
                  <a:srgbClr val="616161"/>
                </a:solidFill>
              </a:rPr>
              <a:t>‹#›</a:t>
            </a:fld>
            <a:endParaRPr lang="zh-TW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9" name="Shape 69"/>
          <p:cNvCxnSpPr/>
          <p:nvPr/>
        </p:nvCxnSpPr>
        <p:spPr>
          <a:xfrm>
            <a:off x="831619" y="615325"/>
            <a:ext cx="59487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32600" y="844000"/>
            <a:ext cx="5810400" cy="15504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832600" y="2623080"/>
            <a:ext cx="5810400" cy="17388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000">
                <a:solidFill>
                  <a:schemeClr val="lt1"/>
                </a:solidFill>
              </a:rPr>
              <a:t>‹#›</a:t>
            </a:fld>
            <a:endParaRPr lang="zh-TW"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 3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5" name="Shape 75"/>
          <p:cNvCxnSpPr/>
          <p:nvPr/>
        </p:nvCxnSpPr>
        <p:spPr>
          <a:xfrm>
            <a:off x="831619" y="615325"/>
            <a:ext cx="59487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832600" y="844000"/>
            <a:ext cx="5810400" cy="15504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832600" y="2623080"/>
            <a:ext cx="5810400" cy="17388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000">
                <a:solidFill>
                  <a:schemeClr val="lt1"/>
                </a:solidFill>
              </a:rPr>
              <a:t>‹#›</a:t>
            </a:fld>
            <a:endParaRPr lang="zh-TW"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 6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1" name="Shape 81"/>
          <p:cNvCxnSpPr/>
          <p:nvPr/>
        </p:nvCxnSpPr>
        <p:spPr>
          <a:xfrm>
            <a:off x="831619" y="615325"/>
            <a:ext cx="59487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832600" y="844000"/>
            <a:ext cx="5810400" cy="15504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832600" y="2623080"/>
            <a:ext cx="5810400" cy="17388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000">
                <a:solidFill>
                  <a:schemeClr val="lt1"/>
                </a:solidFill>
              </a:rPr>
              <a:t>‹#›</a:t>
            </a:fld>
            <a:endParaRPr lang="zh-TW"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 9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7" name="Shape 87"/>
          <p:cNvCxnSpPr/>
          <p:nvPr/>
        </p:nvCxnSpPr>
        <p:spPr>
          <a:xfrm>
            <a:off x="831619" y="615325"/>
            <a:ext cx="59487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832600" y="844000"/>
            <a:ext cx="5810400" cy="15504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832600" y="2623080"/>
            <a:ext cx="5810400" cy="17388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000">
                <a:solidFill>
                  <a:schemeClr val="lt1"/>
                </a:solidFill>
              </a:rPr>
              <a:t>‹#›</a:t>
            </a:fld>
            <a:endParaRPr lang="zh-TW"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 10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93" name="Shape 93"/>
          <p:cNvCxnSpPr/>
          <p:nvPr/>
        </p:nvCxnSpPr>
        <p:spPr>
          <a:xfrm>
            <a:off x="831619" y="615325"/>
            <a:ext cx="59487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832600" y="844000"/>
            <a:ext cx="5810400" cy="15504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832600" y="2623080"/>
            <a:ext cx="5810400" cy="17388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000">
                <a:solidFill>
                  <a:schemeClr val="lt1"/>
                </a:solidFill>
              </a:rPr>
              <a:t>‹#›</a:t>
            </a:fld>
            <a:endParaRPr lang="zh-TW"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 1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99" name="Shape 99"/>
          <p:cNvCxnSpPr/>
          <p:nvPr/>
        </p:nvCxnSpPr>
        <p:spPr>
          <a:xfrm>
            <a:off x="831619" y="615325"/>
            <a:ext cx="59487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832600" y="844000"/>
            <a:ext cx="5810400" cy="15504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832600" y="2623080"/>
            <a:ext cx="5810400" cy="17388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000">
                <a:solidFill>
                  <a:schemeClr val="lt1"/>
                </a:solidFill>
              </a:rPr>
              <a:t>‹#›</a:t>
            </a:fld>
            <a:endParaRPr lang="zh-TW"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 14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2577075" y="125"/>
            <a:ext cx="5143500" cy="5143500"/>
          </a:xfrm>
          <a:prstGeom prst="flowChartDelay">
            <a:avLst/>
          </a:prstGeom>
          <a:solidFill>
            <a:srgbClr val="32323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1264807" y="125"/>
            <a:ext cx="5143500" cy="5143500"/>
          </a:xfrm>
          <a:prstGeom prst="flowChartDelay">
            <a:avLst/>
          </a:prstGeom>
          <a:solidFill>
            <a:srgbClr val="1E1E1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0" y="0"/>
            <a:ext cx="5143500" cy="5143500"/>
          </a:xfrm>
          <a:prstGeom prst="flowChartDelay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32325" y="1096874"/>
            <a:ext cx="4339200" cy="2949900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000">
                <a:solidFill>
                  <a:srgbClr val="FFFFFF"/>
                </a:solidFill>
              </a:rPr>
              <a:t>‹#›</a:t>
            </a:fld>
            <a:endParaRPr lang="zh-TW"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350">
              <a:schemeClr val="bg1">
                <a:lumMod val="75000"/>
                <a:lumOff val="25000"/>
              </a:schemeClr>
            </a:gs>
            <a:gs pos="25000">
              <a:schemeClr val="bg1">
                <a:lumMod val="25000"/>
                <a:lumOff val="75000"/>
              </a:schemeClr>
            </a:gs>
            <a:gs pos="0">
              <a:schemeClr val="bg1">
                <a:lumMod val="10000"/>
                <a:lumOff val="90000"/>
              </a:schemeClr>
            </a:gs>
            <a:gs pos="50000">
              <a:schemeClr val="bg1">
                <a:lumMod val="50000"/>
                <a:lumOff val="5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zh-TW" sz="1000">
                <a:solidFill>
                  <a:schemeClr val="lt2"/>
                </a:solidFill>
              </a:rPr>
              <a:t>‹#›</a:t>
            </a:fld>
            <a:endParaRPr lang="zh-TW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53050" y="2411650"/>
            <a:ext cx="4106400" cy="762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400" dirty="0"/>
              <a:t>宜蘭區域性廣播電台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subTitle" idx="1"/>
          </p:nvPr>
        </p:nvSpPr>
        <p:spPr>
          <a:xfrm>
            <a:off x="324475" y="3739326"/>
            <a:ext cx="5124300" cy="130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rgbClr val="000000"/>
                </a:solidFill>
              </a:rPr>
              <a:t>指導老師：鄭俊傑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rgbClr val="000000"/>
                </a:solidFill>
              </a:rPr>
              <a:t>小組成員：林文安、張芸淇、陳思予、潘令宸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9664"/>
            <a:ext cx="2449760" cy="194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東方電台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7694"/>
            <a:ext cx="256028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55526"/>
            <a:ext cx="2520280" cy="1696985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地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2117" y="43719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832600" y="750475"/>
            <a:ext cx="5810400" cy="64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 dirty="0"/>
              <a:t>廣播媒體</a:t>
            </a:r>
            <a:r>
              <a:rPr lang="zh-TW" b="1" dirty="0" smtClean="0"/>
              <a:t>型態</a:t>
            </a:r>
            <a:r>
              <a:rPr lang="en-US" altLang="zh-TW" b="1" dirty="0" smtClean="0"/>
              <a:t>--</a:t>
            </a:r>
            <a:r>
              <a:rPr lang="zh-TW" altLang="en-US" b="1" dirty="0" smtClean="0"/>
              <a:t>專業化</a:t>
            </a:r>
            <a:endParaRPr lang="zh-TW" b="1" dirty="0"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1259632" y="1563638"/>
            <a:ext cx="6336704" cy="316835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zh-TW" altLang="en-US" sz="2400" dirty="0" smtClean="0">
                <a:solidFill>
                  <a:srgbClr val="FF0000"/>
                </a:solidFill>
              </a:rPr>
              <a:t>電台專業化為區域電台另一種分類</a:t>
            </a:r>
            <a:r>
              <a:rPr lang="zh-TW" altLang="en-US" sz="2400" dirty="0" smtClean="0"/>
              <a:t>，類型如勞工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音樂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教育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原住民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客家</a:t>
            </a:r>
            <a:r>
              <a:rPr lang="en-US" altLang="zh-TW" sz="2400" dirty="0" smtClean="0"/>
              <a:t>……</a:t>
            </a:r>
            <a:r>
              <a:rPr lang="zh-TW" altLang="en-US" sz="2400" dirty="0" smtClean="0"/>
              <a:t>，依照服務對象提供區域民眾更切身關心的資訊。大眾傳播相對變成更趨近小眾傳播。</a:t>
            </a:r>
            <a:endParaRPr lang="en-US" altLang="zh-TW" sz="2400" dirty="0" smtClean="0"/>
          </a:p>
        </p:txBody>
      </p:sp>
      <p:pic>
        <p:nvPicPr>
          <p:cNvPr id="4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95486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3444420"/>
            <a:ext cx="3888432" cy="126629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627" y="3069314"/>
            <a:ext cx="3447781" cy="19355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7584" y="1419622"/>
            <a:ext cx="6768752" cy="3384376"/>
          </a:xfrm>
        </p:spPr>
        <p:txBody>
          <a:bodyPr/>
          <a:lstStyle/>
          <a:p>
            <a:r>
              <a:rPr lang="zh-TW" altLang="en-US" sz="2400" dirty="0" smtClean="0"/>
              <a:t>為符合區域需求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區域特色發展。中小</a:t>
            </a:r>
            <a:r>
              <a:rPr lang="zh-TW" altLang="en-US" sz="2400" dirty="0"/>
              <a:t>功率</a:t>
            </a:r>
            <a:r>
              <a:rPr lang="zh-TW" altLang="en-US" sz="2400" dirty="0" smtClean="0"/>
              <a:t>電台</a:t>
            </a:r>
            <a:r>
              <a:rPr lang="zh-TW" altLang="en-US" sz="2400" dirty="0" smtClean="0">
                <a:solidFill>
                  <a:srgbClr val="FF0000"/>
                </a:solidFill>
              </a:rPr>
              <a:t>策畫節目</a:t>
            </a:r>
            <a:r>
              <a:rPr lang="zh-TW" altLang="en-US" sz="2400" dirty="0">
                <a:solidFill>
                  <a:srgbClr val="FF0000"/>
                </a:solidFill>
              </a:rPr>
              <a:t>及</a:t>
            </a:r>
            <a:r>
              <a:rPr lang="zh-TW" altLang="en-US" sz="2400" dirty="0" smtClean="0">
                <a:solidFill>
                  <a:srgbClr val="FF0000"/>
                </a:solidFill>
              </a:rPr>
              <a:t>活動，以符合經營方針和社區民眾喜好</a:t>
            </a:r>
            <a:r>
              <a:rPr lang="zh-TW" altLang="en-US" sz="2400" dirty="0" smtClean="0"/>
              <a:t>，期能增加收聽率達至廣播大眾傳播之責。</a:t>
            </a:r>
            <a:endParaRPr lang="zh-TW" altLang="en-US" sz="2400" dirty="0"/>
          </a:p>
        </p:txBody>
      </p:sp>
      <p:sp>
        <p:nvSpPr>
          <p:cNvPr id="4" name="Shape 170"/>
          <p:cNvSpPr txBox="1">
            <a:spLocks noGrp="1"/>
          </p:cNvSpPr>
          <p:nvPr>
            <p:ph type="title"/>
          </p:nvPr>
        </p:nvSpPr>
        <p:spPr>
          <a:xfrm>
            <a:off x="827584" y="627534"/>
            <a:ext cx="5810400" cy="6476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b="1" dirty="0" smtClean="0"/>
              <a:t>區域電台</a:t>
            </a:r>
            <a:r>
              <a:rPr lang="zh-TW" b="1" dirty="0" smtClean="0"/>
              <a:t>經營</a:t>
            </a:r>
            <a:r>
              <a:rPr lang="zh-TW" b="1" dirty="0"/>
              <a:t>方針</a:t>
            </a:r>
          </a:p>
        </p:txBody>
      </p:sp>
      <p:pic>
        <p:nvPicPr>
          <p:cNvPr id="5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01191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769282"/>
            <a:ext cx="5616624" cy="222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6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832600" y="707975"/>
            <a:ext cx="5810400" cy="82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b="1" dirty="0" smtClean="0"/>
              <a:t>區域電台</a:t>
            </a:r>
            <a:r>
              <a:rPr lang="zh-TW" b="1" dirty="0" smtClean="0"/>
              <a:t>經營</a:t>
            </a:r>
            <a:r>
              <a:rPr lang="zh-TW" b="1" dirty="0"/>
              <a:t>方針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898950" y="1347615"/>
            <a:ext cx="6841402" cy="34694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zh-TW" altLang="zh-TW" sz="2400" dirty="0" smtClean="0"/>
              <a:t>早期</a:t>
            </a:r>
            <a:r>
              <a:rPr lang="zh-TW" altLang="zh-TW" sz="2400" dirty="0"/>
              <a:t>尚未完全開放媒體自由市場之前，多數</a:t>
            </a:r>
            <a:r>
              <a:rPr lang="zh-TW" altLang="zh-TW" sz="2400" dirty="0">
                <a:solidFill>
                  <a:srgbClr val="0000FF"/>
                </a:solidFill>
              </a:rPr>
              <a:t>廣播電台屬國營方式，便不需負擔盈虧</a:t>
            </a:r>
            <a:r>
              <a:rPr lang="zh-TW" altLang="zh-TW" sz="2400" dirty="0" smtClean="0">
                <a:solidFill>
                  <a:srgbClr val="0000FF"/>
                </a:solidFill>
              </a:rPr>
              <a:t>。</a:t>
            </a:r>
            <a:endParaRPr lang="en-US" altLang="zh-TW" sz="2400" dirty="0" smtClean="0">
              <a:solidFill>
                <a:srgbClr val="0000FF"/>
              </a:solidFill>
            </a:endParaRPr>
          </a:p>
          <a:p>
            <a:pPr lvl="0"/>
            <a:r>
              <a:rPr lang="zh-TW" altLang="en-US" sz="2400" dirty="0" smtClean="0"/>
              <a:t>現今電台在</a:t>
            </a:r>
            <a:r>
              <a:rPr lang="zh-TW" altLang="en-US" sz="2400" dirty="0" smtClean="0">
                <a:solidFill>
                  <a:srgbClr val="FF0000"/>
                </a:solidFill>
              </a:rPr>
              <a:t>製播節目服務群眾</a:t>
            </a:r>
            <a:r>
              <a:rPr lang="zh-TW" altLang="en-US" sz="2400" dirty="0" smtClean="0"/>
              <a:t>和</a:t>
            </a:r>
            <a:r>
              <a:rPr lang="zh-TW" altLang="en-US" sz="2400" dirty="0" smtClean="0">
                <a:solidFill>
                  <a:srgbClr val="FF0000"/>
                </a:solidFill>
              </a:rPr>
              <a:t>取得經營利潤</a:t>
            </a:r>
            <a:r>
              <a:rPr lang="zh-TW" altLang="en-US" sz="2400" dirty="0" smtClean="0"/>
              <a:t>之間必須獲得平衡。</a:t>
            </a:r>
            <a:endParaRPr lang="zh-TW" sz="24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4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7494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798600" y="758975"/>
            <a:ext cx="5810400" cy="155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/>
              <a:t>區域電台</a:t>
            </a:r>
            <a:r>
              <a:rPr lang="zh-TW" altLang="zh-TW" b="1" dirty="0"/>
              <a:t>經營方針</a:t>
            </a:r>
            <a:endParaRPr lang="zh-TW" b="1" dirty="0"/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043608" y="1491630"/>
            <a:ext cx="6840760" cy="32403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 dirty="0" smtClean="0"/>
              <a:t>為了</a:t>
            </a:r>
            <a:r>
              <a:rPr lang="zh-TW" sz="2400" dirty="0"/>
              <a:t>增加收入</a:t>
            </a:r>
            <a:r>
              <a:rPr lang="zh-TW" sz="2400" dirty="0" smtClean="0"/>
              <a:t>，</a:t>
            </a:r>
            <a:r>
              <a:rPr lang="zh-TW" altLang="en-US" sz="2400" dirty="0" smtClean="0"/>
              <a:t>大部分節目多以廣告或置入行銷產品。因此，</a:t>
            </a:r>
            <a:r>
              <a:rPr lang="zh-TW" sz="2400" dirty="0" smtClean="0"/>
              <a:t>與</a:t>
            </a:r>
            <a:r>
              <a:rPr lang="zh-TW" sz="2400" dirty="0"/>
              <a:t>聽眾有更深的互動產生彼此</a:t>
            </a:r>
            <a:r>
              <a:rPr lang="zh-TW" sz="2400" dirty="0" smtClean="0"/>
              <a:t>信任</a:t>
            </a:r>
            <a:r>
              <a:rPr lang="zh-TW" altLang="en-US" sz="2400" dirty="0" smtClean="0"/>
              <a:t>為重要經營策略</a:t>
            </a:r>
            <a:r>
              <a:rPr lang="zh-TW" sz="2400" dirty="0" smtClean="0"/>
              <a:t>。</a:t>
            </a:r>
            <a:endParaRPr lang="en-US" altLang="zh-TW" sz="2400" dirty="0" smtClean="0"/>
          </a:p>
          <a:p>
            <a:pPr lvl="0">
              <a:spcBef>
                <a:spcPts val="0"/>
              </a:spcBef>
              <a:buNone/>
            </a:pPr>
            <a:r>
              <a:rPr lang="zh-TW" sz="2400" dirty="0" smtClean="0"/>
              <a:t>而</a:t>
            </a:r>
            <a:r>
              <a:rPr lang="zh-TW" sz="2400" dirty="0"/>
              <a:t>深入社區民眾的</a:t>
            </a:r>
            <a:r>
              <a:rPr lang="zh-TW" sz="2400" dirty="0" smtClean="0"/>
              <a:t>生活就</a:t>
            </a:r>
            <a:r>
              <a:rPr lang="zh-TW" sz="2400" dirty="0"/>
              <a:t>變成重要的方式。因此，舉凡社區各種活動都可見到社區電台的參與，藉此方式可</a:t>
            </a:r>
            <a:r>
              <a:rPr lang="zh-TW" sz="2400" dirty="0">
                <a:solidFill>
                  <a:srgbClr val="FF0000"/>
                </a:solidFill>
              </a:rPr>
              <a:t>凝聚社區意識</a:t>
            </a:r>
            <a:r>
              <a:rPr lang="zh-TW" sz="2400" dirty="0"/>
              <a:t>，亦可增加電台與社區民眾的黏著度，這就是企業的商機</a:t>
            </a:r>
            <a:r>
              <a:rPr lang="zh-TW" sz="2400" dirty="0" smtClean="0"/>
              <a:t>。</a:t>
            </a:r>
            <a:endParaRPr lang="en-US" altLang="zh-TW" sz="2400" dirty="0" smtClean="0"/>
          </a:p>
        </p:txBody>
      </p:sp>
      <p:pic>
        <p:nvPicPr>
          <p:cNvPr id="4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20" y="195486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899592" y="915566"/>
            <a:ext cx="5311360" cy="728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b="1" dirty="0">
                <a:solidFill>
                  <a:srgbClr val="000000"/>
                </a:solidFill>
              </a:rPr>
              <a:t>社區</a:t>
            </a:r>
            <a:r>
              <a:rPr lang="zh-TW" b="1" dirty="0" smtClean="0">
                <a:solidFill>
                  <a:srgbClr val="000000"/>
                </a:solidFill>
              </a:rPr>
              <a:t>互動</a:t>
            </a:r>
            <a:r>
              <a:rPr lang="en-US" altLang="zh-TW" b="1" dirty="0" smtClean="0">
                <a:solidFill>
                  <a:srgbClr val="000000"/>
                </a:solidFill>
              </a:rPr>
              <a:t>VS.</a:t>
            </a:r>
            <a:r>
              <a:rPr lang="zh-TW" altLang="en-US" b="1" dirty="0" smtClean="0">
                <a:solidFill>
                  <a:srgbClr val="000000"/>
                </a:solidFill>
              </a:rPr>
              <a:t>商業</a:t>
            </a:r>
            <a:r>
              <a:rPr lang="zh-TW" altLang="en-US" b="1" dirty="0" smtClean="0">
                <a:solidFill>
                  <a:srgbClr val="000000"/>
                </a:solidFill>
              </a:rPr>
              <a:t>利潤</a:t>
            </a:r>
            <a:endParaRPr lang="zh-TW" b="1" dirty="0">
              <a:solidFill>
                <a:srgbClr val="000000"/>
              </a:solidFill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1403648" y="1851670"/>
            <a:ext cx="6552728" cy="2913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zh-TW" altLang="en-US" sz="2400" dirty="0" smtClean="0"/>
              <a:t>節目</a:t>
            </a:r>
            <a:r>
              <a:rPr lang="zh-TW" altLang="en-US" sz="2400" dirty="0"/>
              <a:t>社區化，尤其在政府推動社區總體營造目標下，社區廣播電台參與社區</a:t>
            </a:r>
            <a:r>
              <a:rPr lang="zh-TW" altLang="en-US" sz="2400" dirty="0" smtClean="0"/>
              <a:t>活動</a:t>
            </a:r>
            <a:r>
              <a:rPr lang="zh-TW" altLang="en-US" sz="2400" dirty="0"/>
              <a:t>、製播關懷社區大小生活</a:t>
            </a:r>
            <a:r>
              <a:rPr lang="zh-TW" altLang="en-US" sz="2400" dirty="0" smtClean="0"/>
              <a:t>事節目之</a:t>
            </a:r>
            <a:r>
              <a:rPr lang="zh-TW" altLang="en-US" sz="2400" dirty="0"/>
              <a:t>多寡與</a:t>
            </a:r>
            <a:r>
              <a:rPr lang="zh-TW" altLang="en-US" sz="2400" dirty="0" smtClean="0"/>
              <a:t>深度，對</a:t>
            </a:r>
            <a:r>
              <a:rPr lang="zh-TW" altLang="en-US" sz="2400" dirty="0"/>
              <a:t>所在地區服務之</a:t>
            </a:r>
            <a:r>
              <a:rPr lang="zh-TW" altLang="en-US" sz="2400" dirty="0" smtClean="0"/>
              <a:t>績效往往</a:t>
            </a:r>
            <a:r>
              <a:rPr lang="zh-TW" altLang="en-US" sz="2400" dirty="0"/>
              <a:t>可判斷出該電台</a:t>
            </a:r>
            <a:r>
              <a:rPr lang="zh-TW" altLang="en-US" sz="2400" dirty="0" smtClean="0"/>
              <a:t>其所得商業之利潤。</a:t>
            </a:r>
            <a:endParaRPr lang="en-US" altLang="zh-TW" sz="2400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4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95486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827584" y="771550"/>
            <a:ext cx="7555824" cy="70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b="1" dirty="0" smtClean="0"/>
              <a:t>社區互動</a:t>
            </a:r>
            <a:r>
              <a:rPr lang="en-US" altLang="zh-TW" b="1" dirty="0" smtClean="0"/>
              <a:t>--</a:t>
            </a:r>
            <a:r>
              <a:rPr lang="zh-TW" b="1" dirty="0" smtClean="0">
                <a:solidFill>
                  <a:srgbClr val="FF0000"/>
                </a:solidFill>
              </a:rPr>
              <a:t>走出</a:t>
            </a:r>
            <a:r>
              <a:rPr lang="zh-TW" b="1" dirty="0">
                <a:solidFill>
                  <a:srgbClr val="FF0000"/>
                </a:solidFill>
              </a:rPr>
              <a:t>播音室，走入鄉鄰里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1043608" y="1635646"/>
            <a:ext cx="4369800" cy="23762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 dirty="0" smtClean="0"/>
              <a:t>地方性</a:t>
            </a:r>
            <a:r>
              <a:rPr lang="zh-TW" sz="2400" dirty="0"/>
              <a:t>廣播電台的角色，已</a:t>
            </a:r>
            <a:r>
              <a:rPr lang="zh-TW" sz="2400" dirty="0" smtClean="0"/>
              <a:t>逐漸</a:t>
            </a:r>
            <a:r>
              <a:rPr lang="zh-TW" altLang="en-US" sz="2400" dirty="0" smtClean="0"/>
              <a:t>走</a:t>
            </a:r>
            <a:r>
              <a:rPr lang="zh-TW" sz="2400" dirty="0" smtClean="0"/>
              <a:t>入</a:t>
            </a:r>
            <a:r>
              <a:rPr lang="zh-TW" sz="2400" dirty="0"/>
              <a:t>社區、深入人群，工作的空間已不再</a:t>
            </a:r>
            <a:r>
              <a:rPr lang="zh-TW" sz="2400" dirty="0" smtClean="0"/>
              <a:t>是</a:t>
            </a:r>
            <a:r>
              <a:rPr lang="zh-TW" altLang="en-US" sz="2400" dirty="0" smtClean="0"/>
              <a:t>播</a:t>
            </a:r>
            <a:r>
              <a:rPr lang="zh-TW" sz="2400" dirty="0" smtClean="0"/>
              <a:t>音</a:t>
            </a:r>
            <a:r>
              <a:rPr lang="zh-TW" sz="2400" dirty="0"/>
              <a:t>室而已，社區即是地方性廣播電台活動的舞台</a:t>
            </a:r>
            <a:r>
              <a:rPr lang="zh-TW" sz="2400" dirty="0" smtClean="0"/>
              <a:t>。</a:t>
            </a:r>
            <a:r>
              <a:rPr lang="zh-TW" altLang="en-US" sz="2400" dirty="0" smtClean="0"/>
              <a:t>                                            </a:t>
            </a:r>
            <a:endParaRPr lang="zh-TW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35646"/>
            <a:ext cx="2886323" cy="299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9" y="401191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699542"/>
            <a:ext cx="5810400" cy="791646"/>
          </a:xfrm>
        </p:spPr>
        <p:txBody>
          <a:bodyPr/>
          <a:lstStyle/>
          <a:p>
            <a:r>
              <a:rPr lang="zh-TW" altLang="zh-TW" b="1" dirty="0">
                <a:solidFill>
                  <a:srgbClr val="000000"/>
                </a:solidFill>
              </a:rPr>
              <a:t>社區互動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71600" y="1419622"/>
            <a:ext cx="7123776" cy="3168352"/>
          </a:xfrm>
        </p:spPr>
        <p:txBody>
          <a:bodyPr/>
          <a:lstStyle/>
          <a:p>
            <a:pPr lvl="0"/>
            <a:r>
              <a:rPr lang="zh-TW" altLang="en-US" sz="2400" dirty="0"/>
              <a:t>一</a:t>
            </a:r>
            <a:r>
              <a:rPr lang="zh-TW" altLang="zh-TW" sz="2400" dirty="0" smtClean="0"/>
              <a:t>.</a:t>
            </a:r>
            <a:r>
              <a:rPr lang="zh-TW" altLang="zh-TW" sz="2400" dirty="0"/>
              <a:t>以</a:t>
            </a:r>
            <a:r>
              <a:rPr lang="zh-TW" altLang="zh-TW" sz="2400" dirty="0">
                <a:solidFill>
                  <a:schemeClr val="bg1"/>
                </a:solidFill>
              </a:rPr>
              <a:t>報導地方人、事、物為節目製</a:t>
            </a:r>
            <a:r>
              <a:rPr lang="zh-TW" altLang="zh-TW" sz="2400" dirty="0"/>
              <a:t>播方向</a:t>
            </a:r>
          </a:p>
          <a:p>
            <a:pPr lvl="0"/>
            <a:r>
              <a:rPr lang="zh-TW" altLang="en-US" sz="2400" dirty="0"/>
              <a:t>二</a:t>
            </a:r>
            <a:r>
              <a:rPr lang="zh-TW" altLang="zh-TW" sz="2400" dirty="0" smtClean="0"/>
              <a:t>.</a:t>
            </a:r>
            <a:r>
              <a:rPr lang="zh-TW" altLang="zh-TW" sz="2400" dirty="0"/>
              <a:t>為社區民眾提供終身學習課程（介紹課程或於</a:t>
            </a:r>
            <a:r>
              <a:rPr lang="zh-TW" altLang="zh-TW" sz="2400" dirty="0" smtClean="0"/>
              <a:t>節</a:t>
            </a:r>
            <a:r>
              <a:rPr lang="zh-TW" altLang="en-US" sz="2400" dirty="0" smtClean="0"/>
              <a:t> </a:t>
            </a:r>
            <a:r>
              <a:rPr lang="zh-TW" altLang="zh-TW" sz="2400" dirty="0" smtClean="0"/>
              <a:t>目</a:t>
            </a:r>
            <a:r>
              <a:rPr lang="zh-TW" altLang="zh-TW" sz="2400" dirty="0"/>
              <a:t>中提倡知識學習）</a:t>
            </a:r>
          </a:p>
          <a:p>
            <a:pPr lvl="0"/>
            <a:r>
              <a:rPr lang="zh-TW" altLang="en-US" sz="2400" dirty="0" smtClean="0"/>
              <a:t>三</a:t>
            </a:r>
            <a:r>
              <a:rPr lang="zh-TW" altLang="zh-TW" sz="2400" dirty="0" smtClean="0"/>
              <a:t>.</a:t>
            </a:r>
            <a:r>
              <a:rPr lang="zh-TW" altLang="zh-TW" sz="2400" dirty="0"/>
              <a:t>配合</a:t>
            </a:r>
            <a:r>
              <a:rPr lang="zh-TW" altLang="zh-TW" sz="2400" dirty="0">
                <a:solidFill>
                  <a:schemeClr val="bg1"/>
                </a:solidFill>
              </a:rPr>
              <a:t>舉辦地方相關活動</a:t>
            </a:r>
          </a:p>
          <a:p>
            <a:pPr lvl="0"/>
            <a:r>
              <a:rPr lang="zh-TW" altLang="en-US" sz="2400" dirty="0"/>
              <a:t>四</a:t>
            </a:r>
            <a:r>
              <a:rPr lang="zh-TW" altLang="zh-TW" sz="2400" dirty="0" smtClean="0"/>
              <a:t>.</a:t>
            </a:r>
            <a:r>
              <a:rPr lang="zh-TW" altLang="zh-TW" sz="2400" dirty="0"/>
              <a:t>社區互動：深入社區發展協會、愛心志工隊、</a:t>
            </a:r>
            <a:r>
              <a:rPr lang="zh-TW" altLang="zh-TW" sz="2400" dirty="0" smtClean="0"/>
              <a:t>學校</a:t>
            </a:r>
            <a:r>
              <a:rPr lang="zh-TW" altLang="zh-TW" sz="2400" dirty="0"/>
              <a:t>、宗教團體、老人會、婦女會。</a:t>
            </a:r>
          </a:p>
          <a:p>
            <a:endParaRPr lang="zh-TW" altLang="en-US" dirty="0"/>
          </a:p>
        </p:txBody>
      </p:sp>
      <p:pic>
        <p:nvPicPr>
          <p:cNvPr id="4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95486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27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827584" y="771550"/>
            <a:ext cx="5810400" cy="71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 dirty="0"/>
              <a:t>區域電台帶動社區意識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755576" y="1687116"/>
            <a:ext cx="7200800" cy="345638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-US" altLang="zh-TW" sz="2200" dirty="0" smtClean="0"/>
              <a:t>   </a:t>
            </a:r>
            <a:r>
              <a:rPr lang="zh-TW" sz="2200" dirty="0" smtClean="0"/>
              <a:t>廣播</a:t>
            </a:r>
            <a:r>
              <a:rPr lang="zh-TW" sz="2200" dirty="0"/>
              <a:t>媒體</a:t>
            </a:r>
            <a:r>
              <a:rPr lang="zh-TW" sz="2200" dirty="0" smtClean="0"/>
              <a:t>較保守</a:t>
            </a:r>
            <a:r>
              <a:rPr lang="zh-TW" sz="2200" dirty="0"/>
              <a:t>，</a:t>
            </a:r>
            <a:r>
              <a:rPr lang="zh-TW" sz="2200" dirty="0" smtClean="0"/>
              <a:t>節目大都</a:t>
            </a:r>
            <a:r>
              <a:rPr lang="zh-TW" sz="2200" dirty="0"/>
              <a:t>制式化，而社區建設也只</a:t>
            </a:r>
            <a:r>
              <a:rPr lang="zh-TW" sz="2200" dirty="0" smtClean="0"/>
              <a:t>能</a:t>
            </a:r>
            <a:r>
              <a:rPr lang="en-US" altLang="zh-TW" sz="2200" dirty="0" smtClean="0"/>
              <a:t> </a:t>
            </a:r>
            <a:r>
              <a:rPr lang="zh-TW" sz="2200" dirty="0" smtClean="0"/>
              <a:t>在</a:t>
            </a:r>
            <a:r>
              <a:rPr lang="zh-TW" sz="2200" dirty="0">
                <a:solidFill>
                  <a:srgbClr val="0000FF"/>
                </a:solidFill>
              </a:rPr>
              <a:t>硬體環境</a:t>
            </a:r>
            <a:r>
              <a:rPr lang="zh-TW" sz="2200" dirty="0">
                <a:solidFill>
                  <a:srgbClr val="000000"/>
                </a:solidFill>
              </a:rPr>
              <a:t>上</a:t>
            </a:r>
            <a:r>
              <a:rPr lang="zh-TW" sz="2200" dirty="0"/>
              <a:t>的改善，對社區意識之影響有限！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-US" altLang="zh-TW" sz="2200" dirty="0" smtClean="0">
                <a:solidFill>
                  <a:srgbClr val="FF0000"/>
                </a:solidFill>
              </a:rPr>
              <a:t>  -------------------&lt;</a:t>
            </a:r>
            <a:r>
              <a:rPr lang="zh-TW" sz="2200" dirty="0" smtClean="0">
                <a:solidFill>
                  <a:srgbClr val="FF0000"/>
                </a:solidFill>
              </a:rPr>
              <a:t>民國82年</a:t>
            </a:r>
            <a:r>
              <a:rPr lang="en-US" altLang="zh-TW" sz="2200" dirty="0">
                <a:solidFill>
                  <a:srgbClr val="FF0000"/>
                </a:solidFill>
              </a:rPr>
              <a:t>&gt;</a:t>
            </a:r>
            <a:r>
              <a:rPr lang="zh-TW" sz="2200" dirty="0" smtClean="0">
                <a:solidFill>
                  <a:srgbClr val="FF0000"/>
                </a:solidFill>
              </a:rPr>
              <a:t>電台</a:t>
            </a:r>
            <a:r>
              <a:rPr lang="zh-TW" sz="2200" dirty="0">
                <a:solidFill>
                  <a:srgbClr val="FF0000"/>
                </a:solidFill>
              </a:rPr>
              <a:t>開放申</a:t>
            </a:r>
            <a:r>
              <a:rPr lang="zh-TW" sz="2200" dirty="0" smtClean="0">
                <a:solidFill>
                  <a:srgbClr val="FF0000"/>
                </a:solidFill>
              </a:rPr>
              <a:t>設</a:t>
            </a:r>
            <a:r>
              <a:rPr lang="en-US" altLang="zh-TW" sz="2200" dirty="0" smtClean="0">
                <a:solidFill>
                  <a:srgbClr val="FF0000"/>
                </a:solidFill>
              </a:rPr>
              <a:t>-------------------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zh-TW" altLang="en-US" sz="2200" dirty="0" smtClean="0"/>
              <a:t>  區域電台</a:t>
            </a:r>
            <a:r>
              <a:rPr lang="zh-TW" sz="2200" dirty="0" smtClean="0"/>
              <a:t>服務</a:t>
            </a:r>
            <a:r>
              <a:rPr lang="zh-TW" sz="2200" dirty="0"/>
              <a:t>含蓋面更廣</a:t>
            </a:r>
            <a:r>
              <a:rPr lang="zh-TW" sz="2200" dirty="0" smtClean="0"/>
              <a:t>，更</a:t>
            </a:r>
            <a:r>
              <a:rPr lang="zh-TW" sz="2200" dirty="0"/>
              <a:t>細</a:t>
            </a:r>
            <a:r>
              <a:rPr lang="zh-TW" sz="2200" dirty="0" smtClean="0"/>
              <a:t>，更</a:t>
            </a:r>
            <a:r>
              <a:rPr lang="zh-TW" sz="2200" dirty="0"/>
              <a:t>直接</a:t>
            </a:r>
            <a:r>
              <a:rPr lang="zh-TW" sz="2200" dirty="0" smtClean="0"/>
              <a:t>，對</a:t>
            </a:r>
            <a:r>
              <a:rPr lang="zh-TW" sz="2200" dirty="0">
                <a:solidFill>
                  <a:srgbClr val="0000FF"/>
                </a:solidFill>
              </a:rPr>
              <a:t>社區總體營造</a:t>
            </a:r>
            <a:r>
              <a:rPr lang="zh-TW" sz="2200" dirty="0"/>
              <a:t>功能更</a:t>
            </a:r>
            <a:r>
              <a:rPr lang="zh-TW" sz="2200" dirty="0" smtClean="0"/>
              <a:t>加強</a:t>
            </a:r>
            <a:r>
              <a:rPr lang="zh-TW" altLang="en-US" sz="2200" dirty="0" smtClean="0"/>
              <a:t>，</a:t>
            </a:r>
            <a:endParaRPr lang="en-US" altLang="zh-TW" sz="2200" dirty="0" smtClean="0"/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zh-TW" sz="2200" dirty="0" smtClean="0"/>
              <a:t>主管</a:t>
            </a:r>
            <a:r>
              <a:rPr lang="zh-TW" sz="2200" dirty="0"/>
              <a:t>單位與廣播業者也更加重視，例如</a:t>
            </a:r>
            <a:r>
              <a:rPr lang="zh-TW" sz="2200" u="sng" dirty="0"/>
              <a:t>廣播金鐘獎獎項</a:t>
            </a:r>
            <a:r>
              <a:rPr lang="zh-TW" sz="2200" dirty="0"/>
              <a:t>也列有</a:t>
            </a:r>
            <a:r>
              <a:rPr lang="zh-TW" sz="2200" dirty="0">
                <a:solidFill>
                  <a:srgbClr val="FF0000"/>
                </a:solidFill>
              </a:rPr>
              <a:t>社區</a:t>
            </a:r>
            <a:r>
              <a:rPr lang="zh-TW" sz="2200" dirty="0"/>
              <a:t>節目獎、</a:t>
            </a:r>
            <a:r>
              <a:rPr lang="zh-TW" sz="2200" dirty="0">
                <a:solidFill>
                  <a:srgbClr val="FF0000"/>
                </a:solidFill>
              </a:rPr>
              <a:t>社區</a:t>
            </a:r>
            <a:r>
              <a:rPr lang="zh-TW" sz="2200" dirty="0"/>
              <a:t>節目</a:t>
            </a:r>
            <a:r>
              <a:rPr lang="zh-TW" sz="2200" dirty="0" smtClean="0"/>
              <a:t>主持</a:t>
            </a:r>
            <a:r>
              <a:rPr lang="zh-TW" altLang="en-US" sz="2200" dirty="0" smtClean="0"/>
              <a:t>人獎</a:t>
            </a:r>
            <a:endParaRPr lang="zh-TW" sz="2200" dirty="0"/>
          </a:p>
          <a:p>
            <a:pPr lvl="0">
              <a:spcBef>
                <a:spcPts val="0"/>
              </a:spcBef>
              <a:buNone/>
            </a:pPr>
            <a:endParaRPr sz="1200" dirty="0"/>
          </a:p>
        </p:txBody>
      </p:sp>
      <p:pic>
        <p:nvPicPr>
          <p:cNvPr id="4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55" y="267494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23528" y="1309880"/>
            <a:ext cx="8424936" cy="3096344"/>
          </a:xfrm>
        </p:spPr>
        <p:txBody>
          <a:bodyPr/>
          <a:lstStyle/>
          <a:p>
            <a:r>
              <a:rPr lang="zh-TW" altLang="en-US" sz="2000" dirty="0" smtClean="0"/>
              <a:t>  每四</a:t>
            </a:r>
            <a:r>
              <a:rPr lang="zh-TW" altLang="en-US" sz="2000" dirty="0"/>
              <a:t>個月舉辦一次 </a:t>
            </a:r>
            <a:r>
              <a:rPr lang="zh-TW" altLang="en-US" sz="2000" dirty="0" smtClean="0"/>
              <a:t>        活動</a:t>
            </a:r>
            <a:r>
              <a:rPr lang="zh-TW" altLang="en-US" sz="2000" dirty="0"/>
              <a:t>地點：羅東民眾</a:t>
            </a:r>
            <a:r>
              <a:rPr lang="zh-TW" altLang="en-US" sz="2000" dirty="0" smtClean="0"/>
              <a:t>服務站</a:t>
            </a:r>
            <a:endParaRPr lang="en-US" altLang="zh-TW" sz="2000" dirty="0" smtClean="0"/>
          </a:p>
          <a:p>
            <a:r>
              <a:rPr lang="zh-TW" altLang="en-US" sz="2400" dirty="0"/>
              <a:t>活動內容與效益：致力於地方公務服務，透過媒體公器之社會責任，發起愛心捐血活動，邀請民眾共同響應，一齊做公益。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                                                        </a:t>
            </a:r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02220"/>
            <a:ext cx="288032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02220"/>
            <a:ext cx="2800350" cy="197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558416" y="683166"/>
            <a:ext cx="7325952" cy="791646"/>
          </a:xfrm>
        </p:spPr>
        <p:txBody>
          <a:bodyPr/>
          <a:lstStyle/>
          <a:p>
            <a:r>
              <a:rPr lang="zh-TW" altLang="zh-TW" b="1" dirty="0">
                <a:solidFill>
                  <a:srgbClr val="000000"/>
                </a:solidFill>
              </a:rPr>
              <a:t>社區</a:t>
            </a:r>
            <a:r>
              <a:rPr lang="zh-TW" altLang="zh-TW" b="1" dirty="0" smtClean="0">
                <a:solidFill>
                  <a:srgbClr val="000000"/>
                </a:solidFill>
              </a:rPr>
              <a:t>互動</a:t>
            </a:r>
            <a:r>
              <a:rPr lang="zh-TW" altLang="en-US" b="1" dirty="0" smtClean="0">
                <a:solidFill>
                  <a:srgbClr val="000000"/>
                </a:solidFill>
              </a:rPr>
              <a:t>實例一</a:t>
            </a:r>
            <a:r>
              <a:rPr lang="en-US" altLang="zh-TW" dirty="0"/>
              <a:t>【</a:t>
            </a:r>
            <a:r>
              <a:rPr lang="zh-TW" altLang="en-US" dirty="0"/>
              <a:t>愛心捐血活動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pic>
        <p:nvPicPr>
          <p:cNvPr id="6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95486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536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61052" y="1185021"/>
            <a:ext cx="7128792" cy="2924820"/>
          </a:xfrm>
        </p:spPr>
        <p:txBody>
          <a:bodyPr/>
          <a:lstStyle/>
          <a:p>
            <a:r>
              <a:rPr lang="zh-TW" altLang="en-US" dirty="0" smtClean="0"/>
              <a:t>活動</a:t>
            </a:r>
            <a:r>
              <a:rPr lang="zh-TW" altLang="en-US" dirty="0"/>
              <a:t>地點：五結鄉指天宮廟前廣場</a:t>
            </a:r>
          </a:p>
          <a:p>
            <a:r>
              <a:rPr lang="zh-TW" altLang="en-US" sz="2000" dirty="0"/>
              <a:t>活動內容與效益：七月稻子熟成，利用脫殼後的稻稈做成手抄紙，體驗手做紙，同時也了解農家的辛勞，暫時遠離城市喧囂讓民眾可以體會在地濃厚的風土民情與文化</a:t>
            </a:r>
            <a:r>
              <a:rPr lang="zh-TW" altLang="en-US" sz="2000" dirty="0" smtClean="0"/>
              <a:t>。                                  </a:t>
            </a:r>
            <a:endParaRPr lang="en-US" altLang="zh-TW" sz="2000" dirty="0" smtClean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970" y="2904047"/>
            <a:ext cx="2952328" cy="208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08" y="2881382"/>
            <a:ext cx="2952328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647057" y="631432"/>
            <a:ext cx="7848872" cy="791646"/>
          </a:xfrm>
        </p:spPr>
        <p:txBody>
          <a:bodyPr/>
          <a:lstStyle/>
          <a:p>
            <a:r>
              <a:rPr lang="zh-TW" altLang="zh-TW" sz="3200" b="1" dirty="0">
                <a:solidFill>
                  <a:srgbClr val="000000"/>
                </a:solidFill>
              </a:rPr>
              <a:t>社區</a:t>
            </a:r>
            <a:r>
              <a:rPr lang="zh-TW" altLang="zh-TW" sz="3200" b="1" dirty="0" smtClean="0">
                <a:solidFill>
                  <a:srgbClr val="000000"/>
                </a:solidFill>
              </a:rPr>
              <a:t>互動</a:t>
            </a:r>
            <a:r>
              <a:rPr lang="zh-TW" altLang="en-US" sz="3200" b="1" dirty="0" smtClean="0">
                <a:solidFill>
                  <a:srgbClr val="000000"/>
                </a:solidFill>
              </a:rPr>
              <a:t>實例二</a:t>
            </a:r>
            <a:r>
              <a:rPr lang="en-US" altLang="zh-TW" sz="3200" dirty="0"/>
              <a:t>【</a:t>
            </a:r>
            <a:r>
              <a:rPr lang="zh-TW" altLang="en-US" sz="3200" dirty="0"/>
              <a:t>社區無米樂</a:t>
            </a:r>
            <a:r>
              <a:rPr lang="en-US" altLang="zh-TW" sz="3200" dirty="0"/>
              <a:t>-</a:t>
            </a:r>
            <a:r>
              <a:rPr lang="zh-TW" altLang="en-US" sz="3200" dirty="0"/>
              <a:t>手做紙活動</a:t>
            </a:r>
            <a:r>
              <a:rPr lang="en-US" altLang="zh-TW" sz="3200" dirty="0"/>
              <a:t>】</a:t>
            </a:r>
            <a:endParaRPr lang="zh-TW" altLang="en-US" sz="3200" dirty="0"/>
          </a:p>
        </p:txBody>
      </p:sp>
      <p:pic>
        <p:nvPicPr>
          <p:cNvPr id="6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752" y="392437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30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2407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2247" y="339502"/>
            <a:ext cx="7416824" cy="572700"/>
          </a:xfrm>
        </p:spPr>
        <p:txBody>
          <a:bodyPr/>
          <a:lstStyle/>
          <a:p>
            <a:r>
              <a:rPr lang="zh-TW" altLang="en-US" sz="3200" b="1" dirty="0" smtClean="0">
                <a:solidFill>
                  <a:schemeClr val="bg1"/>
                </a:solidFill>
              </a:rPr>
              <a:t>                 </a:t>
            </a:r>
            <a:r>
              <a:rPr lang="zh-TW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華康超明體" panose="02010609010101010101" pitchFamily="49" charset="-120"/>
                <a:ea typeface="華康超明體" panose="02010609010101010101" pitchFamily="49" charset="-120"/>
              </a:rPr>
              <a:t>目           錄</a:t>
            </a:r>
            <a:endParaRPr lang="zh-TW" alt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華康超明體" panose="02010609010101010101" pitchFamily="49" charset="-120"/>
              <a:ea typeface="華康超明體" panose="02010609010101010101" pitchFamily="49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827584" y="1347614"/>
            <a:ext cx="8234475" cy="5369793"/>
          </a:xfrm>
        </p:spPr>
        <p:txBody>
          <a:bodyPr/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新細明體"/>
                <a:ea typeface="新細明體"/>
              </a:rPr>
              <a:t>˙</a:t>
            </a:r>
            <a:r>
              <a:rPr lang="zh-TW" altLang="en-US" sz="2400" b="1" dirty="0" smtClean="0">
                <a:solidFill>
                  <a:schemeClr val="bg1"/>
                </a:solidFill>
                <a:latin typeface="+mn-ea"/>
                <a:ea typeface="+mn-ea"/>
              </a:rPr>
              <a:t>動   機                         ˙</a:t>
            </a:r>
            <a:r>
              <a:rPr lang="zh-TW" altLang="en-US" sz="2400" b="1" dirty="0">
                <a:solidFill>
                  <a:schemeClr val="bg1"/>
                </a:solidFill>
                <a:latin typeface="+mn-ea"/>
                <a:ea typeface="+mn-ea"/>
              </a:rPr>
              <a:t>社區互動</a:t>
            </a:r>
            <a:endParaRPr lang="en-US" altLang="zh-TW" sz="2400" b="1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zh-TW" altLang="en-US" sz="2400" b="1" dirty="0" smtClean="0">
                <a:solidFill>
                  <a:schemeClr val="bg1"/>
                </a:solidFill>
                <a:latin typeface="+mn-ea"/>
                <a:ea typeface="+mn-ea"/>
              </a:rPr>
              <a:t>˙台灣廣播歷史沿革      ˙</a:t>
            </a:r>
            <a:r>
              <a:rPr lang="zh-TW" altLang="en-US" sz="2400" b="1" dirty="0">
                <a:solidFill>
                  <a:schemeClr val="bg1"/>
                </a:solidFill>
                <a:latin typeface="+mn-ea"/>
                <a:ea typeface="+mn-ea"/>
              </a:rPr>
              <a:t>社區</a:t>
            </a:r>
            <a:r>
              <a:rPr lang="zh-TW" altLang="en-US" sz="2400" b="1" dirty="0" smtClean="0">
                <a:solidFill>
                  <a:schemeClr val="bg1"/>
                </a:solidFill>
                <a:latin typeface="+mn-ea"/>
                <a:ea typeface="+mn-ea"/>
              </a:rPr>
              <a:t>互動實例</a:t>
            </a:r>
            <a:endParaRPr lang="en-US" altLang="zh-TW" sz="2400" b="1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zh-TW" altLang="en-US" sz="2400" b="1" dirty="0" smtClean="0">
                <a:solidFill>
                  <a:schemeClr val="bg1"/>
                </a:solidFill>
                <a:latin typeface="+mn-ea"/>
                <a:ea typeface="+mn-ea"/>
              </a:rPr>
              <a:t>˙廣播媒體型態              ˙區域</a:t>
            </a:r>
            <a:r>
              <a:rPr lang="zh-TW" altLang="en-US" sz="2400" b="1" dirty="0">
                <a:solidFill>
                  <a:schemeClr val="bg1"/>
                </a:solidFill>
                <a:latin typeface="+mn-ea"/>
                <a:ea typeface="+mn-ea"/>
              </a:rPr>
              <a:t>電台對</a:t>
            </a:r>
            <a:r>
              <a:rPr lang="zh-TW" altLang="zh-TW" sz="2400" b="1" dirty="0">
                <a:solidFill>
                  <a:schemeClr val="bg1"/>
                </a:solidFill>
                <a:latin typeface="+mn-ea"/>
                <a:ea typeface="+mn-ea"/>
              </a:rPr>
              <a:t>社區</a:t>
            </a:r>
            <a:r>
              <a:rPr lang="zh-TW" altLang="zh-TW" sz="2400" b="1" dirty="0" smtClean="0">
                <a:solidFill>
                  <a:schemeClr val="bg1"/>
                </a:solidFill>
                <a:latin typeface="+mn-ea"/>
                <a:ea typeface="+mn-ea"/>
              </a:rPr>
              <a:t>總體營造</a:t>
            </a:r>
            <a:r>
              <a:rPr lang="zh-TW" altLang="en-US" sz="2400" b="1" dirty="0" smtClean="0">
                <a:solidFill>
                  <a:schemeClr val="bg1"/>
                </a:solidFill>
                <a:latin typeface="+mn-ea"/>
                <a:ea typeface="+mn-ea"/>
              </a:rPr>
              <a:t>的貢獻</a:t>
            </a:r>
            <a:endParaRPr lang="en-US" altLang="zh-TW" sz="2400" b="1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zh-TW" altLang="en-US" sz="2400" b="1" dirty="0" smtClean="0">
                <a:solidFill>
                  <a:schemeClr val="bg1"/>
                </a:solidFill>
                <a:latin typeface="+mn-ea"/>
                <a:ea typeface="+mn-ea"/>
              </a:rPr>
              <a:t>˙區域電台經營              ˙活動蹤影紀錄</a:t>
            </a:r>
            <a:endParaRPr lang="en-US" altLang="zh-TW" sz="2400" b="1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endParaRPr lang="en-US" altLang="zh-TW" sz="3200" b="1" dirty="0">
              <a:solidFill>
                <a:srgbClr val="0070C0"/>
              </a:solidFill>
              <a:ea typeface="新細明體"/>
            </a:endParaRPr>
          </a:p>
          <a:p>
            <a:endParaRPr lang="en-US" altLang="zh-TW" sz="3200" b="1" dirty="0">
              <a:solidFill>
                <a:srgbClr val="0070C0"/>
              </a:solidFill>
              <a:ea typeface="新細明體"/>
            </a:endParaRPr>
          </a:p>
          <a:p>
            <a:endParaRPr lang="en-US" altLang="zh-TW" sz="3200" b="1" dirty="0">
              <a:solidFill>
                <a:srgbClr val="0070C0"/>
              </a:solidFill>
            </a:endParaRPr>
          </a:p>
          <a:p>
            <a:endParaRPr lang="zh-TW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39502"/>
            <a:ext cx="144016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4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849900" y="741975"/>
            <a:ext cx="7141594" cy="71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b="1" dirty="0" smtClean="0"/>
              <a:t>區域電台對</a:t>
            </a:r>
            <a:r>
              <a:rPr lang="zh-TW" b="1" dirty="0" smtClean="0"/>
              <a:t>社區</a:t>
            </a:r>
            <a:r>
              <a:rPr lang="zh-TW" b="1" dirty="0"/>
              <a:t>總體</a:t>
            </a:r>
            <a:r>
              <a:rPr lang="zh-TW" b="1" dirty="0" smtClean="0"/>
              <a:t>營造</a:t>
            </a:r>
            <a:r>
              <a:rPr lang="zh-TW" altLang="en-US" b="1" dirty="0" smtClean="0"/>
              <a:t>的貢獻</a:t>
            </a:r>
            <a:endParaRPr lang="zh-TW" b="1" dirty="0"/>
          </a:p>
        </p:txBody>
      </p:sp>
      <p:sp>
        <p:nvSpPr>
          <p:cNvPr id="201" name="Shape 201"/>
          <p:cNvSpPr txBox="1"/>
          <p:nvPr/>
        </p:nvSpPr>
        <p:spPr>
          <a:xfrm>
            <a:off x="827584" y="1779661"/>
            <a:ext cx="7163910" cy="27363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>
              <a:buSzPct val="100000"/>
              <a:buChar char="●"/>
            </a:pPr>
            <a:r>
              <a:rPr lang="zh-TW" sz="2400" dirty="0">
                <a:solidFill>
                  <a:srgbClr val="0000FF"/>
                </a:solidFill>
              </a:rPr>
              <a:t>社區營造理念傳播者：</a:t>
            </a:r>
            <a:r>
              <a:rPr lang="zh-TW" sz="2400" dirty="0"/>
              <a:t>公共參與有助於社區成長，廣播媒體運用即時、無遠弗屆的</a:t>
            </a:r>
            <a:r>
              <a:rPr lang="zh-TW" sz="2400" dirty="0" smtClean="0"/>
              <a:t>傳播</a:t>
            </a:r>
            <a:r>
              <a:rPr lang="zh-TW" altLang="en-US" sz="2400" dirty="0"/>
              <a:t>力量</a:t>
            </a:r>
            <a:r>
              <a:rPr lang="zh-TW" sz="2400" dirty="0" smtClean="0"/>
              <a:t>、</a:t>
            </a:r>
            <a:r>
              <a:rPr lang="zh-TW" sz="2400" dirty="0"/>
              <a:t>資訊與價值觀念</a:t>
            </a:r>
            <a:r>
              <a:rPr lang="zh-TW" sz="2400" dirty="0" smtClean="0"/>
              <a:t>。</a:t>
            </a:r>
            <a:endParaRPr lang="en-US" altLang="zh-TW" sz="2400" dirty="0" smtClean="0"/>
          </a:p>
          <a:p>
            <a:pPr marL="457200" lvl="0" indent="-381000">
              <a:buSzPct val="100000"/>
              <a:buChar char="●"/>
            </a:pPr>
            <a:endParaRPr lang="zh-TW" sz="2400" dirty="0"/>
          </a:p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zh-TW" sz="2400" dirty="0">
                <a:solidFill>
                  <a:srgbClr val="0000FF"/>
                </a:solidFill>
              </a:rPr>
              <a:t>鼓勵參與：</a:t>
            </a:r>
            <a:r>
              <a:rPr lang="zh-TW" sz="2400" dirty="0"/>
              <a:t>廣播媒體不斷提供資訊可連續、有效刺激更多成員參與社區各項活動，有效凝聚社會意識</a:t>
            </a:r>
            <a:r>
              <a:rPr lang="zh-TW" sz="2400" dirty="0" smtClean="0"/>
              <a:t>。</a:t>
            </a:r>
            <a:endParaRPr lang="zh-TW" sz="2400" dirty="0"/>
          </a:p>
        </p:txBody>
      </p:sp>
      <p:pic>
        <p:nvPicPr>
          <p:cNvPr id="4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94" y="4028286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9592" y="1563638"/>
            <a:ext cx="7200800" cy="2582218"/>
          </a:xfrm>
        </p:spPr>
        <p:txBody>
          <a:bodyPr/>
          <a:lstStyle/>
          <a:p>
            <a:pPr marL="457200" lvl="0" indent="-381000">
              <a:buChar char="●"/>
            </a:pPr>
            <a:r>
              <a:rPr lang="zh-TW" altLang="zh-TW" sz="2400" dirty="0">
                <a:solidFill>
                  <a:srgbClr val="0000FF"/>
                </a:solidFill>
              </a:rPr>
              <a:t>強化溝通橋樑：</a:t>
            </a:r>
            <a:r>
              <a:rPr lang="zh-TW" altLang="zh-TW" sz="2400" dirty="0"/>
              <a:t>廣播媒體</a:t>
            </a:r>
            <a:r>
              <a:rPr lang="zh-TW" altLang="zh-TW" sz="2400" dirty="0" smtClean="0"/>
              <a:t>可</a:t>
            </a:r>
            <a:r>
              <a:rPr lang="zh-TW" altLang="en-US" sz="2400" dirty="0" smtClean="0">
                <a:solidFill>
                  <a:srgbClr val="FF0000"/>
                </a:solidFill>
              </a:rPr>
              <a:t>即</a:t>
            </a:r>
            <a:r>
              <a:rPr lang="zh-TW" altLang="zh-TW" sz="2400" dirty="0" smtClean="0">
                <a:solidFill>
                  <a:srgbClr val="FF0000"/>
                </a:solidFill>
              </a:rPr>
              <a:t>時</a:t>
            </a:r>
            <a:r>
              <a:rPr lang="zh-TW" altLang="zh-TW" sz="2400" dirty="0"/>
              <a:t>提供相關資訊，報導當地</a:t>
            </a:r>
            <a:r>
              <a:rPr lang="zh-TW" altLang="zh-TW" sz="2400" dirty="0" smtClean="0"/>
              <a:t>社區公共</a:t>
            </a:r>
            <a:r>
              <a:rPr lang="zh-TW" altLang="zh-TW" sz="2400" dirty="0"/>
              <a:t>議題，</a:t>
            </a:r>
            <a:r>
              <a:rPr lang="zh-TW" altLang="zh-TW" sz="2400" dirty="0">
                <a:solidFill>
                  <a:srgbClr val="FF0000"/>
                </a:solidFill>
              </a:rPr>
              <a:t>引領社區居民參與相關議題討論</a:t>
            </a:r>
            <a:r>
              <a:rPr lang="zh-TW" altLang="zh-TW" sz="2400" dirty="0"/>
              <a:t>，形成社區共識，無形中扮演人際溝通者的角色。</a:t>
            </a:r>
          </a:p>
          <a:p>
            <a:pPr marL="457200" lvl="0" indent="-381000">
              <a:buChar char="●"/>
            </a:pPr>
            <a:r>
              <a:rPr lang="zh-TW" altLang="zh-TW" sz="2400" dirty="0">
                <a:solidFill>
                  <a:srgbClr val="0000FF"/>
                </a:solidFill>
              </a:rPr>
              <a:t>社區資源的整合與交換平台：</a:t>
            </a:r>
            <a:r>
              <a:rPr lang="zh-TW" altLang="zh-TW" sz="2400" dirty="0"/>
              <a:t>社區資源透過廣播媒體之</a:t>
            </a:r>
            <a:r>
              <a:rPr lang="zh-TW" altLang="zh-TW" sz="2400" dirty="0" smtClean="0"/>
              <a:t>傳播在</a:t>
            </a:r>
            <a:r>
              <a:rPr lang="zh-TW" altLang="zh-TW" sz="2400" dirty="0"/>
              <a:t>無形中進行整合與交換，因此</a:t>
            </a:r>
            <a:r>
              <a:rPr lang="zh-TW" altLang="zh-TW" sz="2400" dirty="0" smtClean="0"/>
              <a:t>廣播</a:t>
            </a:r>
            <a:r>
              <a:rPr lang="zh-TW" altLang="en-US" sz="2400" dirty="0"/>
              <a:t>媒體</a:t>
            </a:r>
            <a:r>
              <a:rPr lang="zh-TW" altLang="zh-TW" sz="2400" dirty="0" smtClean="0"/>
              <a:t>隱約</a:t>
            </a:r>
            <a:r>
              <a:rPr lang="zh-TW" altLang="zh-TW" sz="2400" dirty="0"/>
              <a:t>也將成為另類平台。</a:t>
            </a:r>
          </a:p>
          <a:p>
            <a:endParaRPr lang="zh-TW" altLang="en-US" dirty="0"/>
          </a:p>
        </p:txBody>
      </p:sp>
      <p:sp>
        <p:nvSpPr>
          <p:cNvPr id="4" name="Shape 200"/>
          <p:cNvSpPr txBox="1">
            <a:spLocks noGrp="1"/>
          </p:cNvSpPr>
          <p:nvPr>
            <p:ph type="title"/>
          </p:nvPr>
        </p:nvSpPr>
        <p:spPr>
          <a:xfrm>
            <a:off x="827584" y="699542"/>
            <a:ext cx="6768752" cy="8636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b="1" dirty="0" smtClean="0"/>
              <a:t>區域電台對</a:t>
            </a:r>
            <a:r>
              <a:rPr lang="zh-TW" b="1" dirty="0" smtClean="0"/>
              <a:t>社區</a:t>
            </a:r>
            <a:r>
              <a:rPr lang="zh-TW" b="1" dirty="0"/>
              <a:t>總體</a:t>
            </a:r>
            <a:r>
              <a:rPr lang="zh-TW" b="1" dirty="0" smtClean="0"/>
              <a:t>營造</a:t>
            </a:r>
            <a:r>
              <a:rPr lang="zh-TW" altLang="en-US" b="1" dirty="0" smtClean="0"/>
              <a:t>的貢獻</a:t>
            </a:r>
            <a:endParaRPr lang="zh-TW" b="1" dirty="0"/>
          </a:p>
        </p:txBody>
      </p:sp>
      <p:pic>
        <p:nvPicPr>
          <p:cNvPr id="5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7494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44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971600" y="746747"/>
            <a:ext cx="3545700" cy="66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 dirty="0"/>
              <a:t>活動蹤影紀錄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11560" y="1482450"/>
            <a:ext cx="4526239" cy="248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 dirty="0" smtClean="0"/>
              <a:t>享受</a:t>
            </a:r>
            <a:r>
              <a:rPr lang="zh-TW" sz="2400" dirty="0"/>
              <a:t>戴上耳機後</a:t>
            </a:r>
            <a:r>
              <a:rPr lang="zh-TW" sz="2400" dirty="0" smtClean="0"/>
              <a:t>的立體</a:t>
            </a:r>
            <a:r>
              <a:rPr lang="zh-TW" sz="2400" dirty="0"/>
              <a:t>音效和體驗錄音室內的錄音系統。</a:t>
            </a:r>
          </a:p>
          <a:p>
            <a:pPr lvl="0" algn="ctr">
              <a:spcBef>
                <a:spcPts val="0"/>
              </a:spcBef>
              <a:buNone/>
            </a:pPr>
            <a:r>
              <a:rPr lang="zh-TW" sz="1800" dirty="0"/>
              <a:t>(首頁標題上的音檔是這在這裡錄製的～）</a:t>
            </a:r>
          </a:p>
        </p:txBody>
      </p:sp>
      <p:pic>
        <p:nvPicPr>
          <p:cNvPr id="208" name="Shape 208" descr="IMG_03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6096" y="746747"/>
            <a:ext cx="3428064" cy="227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1947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Users\genius\Desktop\地理實察\20170219電臺參訪_170227_0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7734"/>
            <a:ext cx="3651410" cy="259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832600" y="724975"/>
            <a:ext cx="4506600" cy="73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/>
              <a:t>電台經營設備-播音室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467544" y="1462375"/>
            <a:ext cx="3186080" cy="344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 dirty="0" smtClean="0">
                <a:solidFill>
                  <a:srgbClr val="000000"/>
                </a:solidFill>
              </a:rPr>
              <a:t>基本</a:t>
            </a:r>
            <a:r>
              <a:rPr lang="zh-TW" sz="2400" dirty="0">
                <a:solidFill>
                  <a:srgbClr val="000000"/>
                </a:solidFill>
              </a:rPr>
              <a:t>結構上須滿足隔音、吸音、無回音等良好的音響效果。為</a:t>
            </a:r>
            <a:r>
              <a:rPr lang="zh-TW" sz="2400" dirty="0" smtClean="0">
                <a:solidFill>
                  <a:srgbClr val="000000"/>
                </a:solidFill>
              </a:rPr>
              <a:t>直接</a:t>
            </a:r>
            <a:r>
              <a:rPr lang="zh-TW" altLang="en-US" sz="2400" dirty="0" smtClean="0">
                <a:solidFill>
                  <a:srgbClr val="000000"/>
                </a:solidFill>
              </a:rPr>
              <a:t>播</a:t>
            </a:r>
            <a:r>
              <a:rPr lang="zh-TW" sz="2400" dirty="0" smtClean="0">
                <a:solidFill>
                  <a:srgbClr val="000000"/>
                </a:solidFill>
              </a:rPr>
              <a:t>送</a:t>
            </a:r>
            <a:r>
              <a:rPr lang="zh-TW" sz="2400" dirty="0">
                <a:solidFill>
                  <a:srgbClr val="000000"/>
                </a:solidFill>
              </a:rPr>
              <a:t>節目與主持人聲音的</a:t>
            </a:r>
            <a:r>
              <a:rPr lang="zh-TW" sz="2400" dirty="0" smtClean="0">
                <a:solidFill>
                  <a:srgbClr val="000000"/>
                </a:solidFill>
              </a:rPr>
              <a:t>播音</a:t>
            </a:r>
            <a:r>
              <a:rPr lang="zh-TW" altLang="en-US" sz="2400" dirty="0" smtClean="0">
                <a:solidFill>
                  <a:srgbClr val="000000"/>
                </a:solidFill>
              </a:rPr>
              <a:t>空間及</a:t>
            </a:r>
            <a:r>
              <a:rPr lang="zh-TW" sz="2400" dirty="0" smtClean="0">
                <a:solidFill>
                  <a:srgbClr val="000000"/>
                </a:solidFill>
              </a:rPr>
              <a:t>器材</a:t>
            </a:r>
            <a:r>
              <a:rPr lang="zh-TW" sz="2400" dirty="0">
                <a:solidFill>
                  <a:srgbClr val="000000"/>
                </a:solidFill>
              </a:rPr>
              <a:t>。</a:t>
            </a:r>
          </a:p>
          <a:p>
            <a:pPr lvl="0">
              <a:spcBef>
                <a:spcPts val="0"/>
              </a:spcBef>
              <a:buNone/>
            </a:pPr>
            <a:r>
              <a:rPr lang="zh-TW" sz="2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16" name="Shape 216" descr="IMG_029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4256" y="824324"/>
            <a:ext cx="3073714" cy="238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 descr="IMG_030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8386" y="3014097"/>
            <a:ext cx="2530821" cy="189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765700" y="741975"/>
            <a:ext cx="5810400" cy="78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/>
              <a:t>電台經營設備-錄音室</a:t>
            </a:r>
          </a:p>
          <a:p>
            <a:pPr lv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539552" y="1553641"/>
            <a:ext cx="4943700" cy="315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 dirty="0" smtClean="0"/>
              <a:t>為</a:t>
            </a:r>
            <a:r>
              <a:rPr lang="zh-TW" sz="2400" dirty="0"/>
              <a:t>錄製幕後節目的錄音設備，與播音室不同之處為間接與直接的與民眾接觸的地方。 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2400" dirty="0" smtClean="0"/>
              <a:t>另外</a:t>
            </a:r>
            <a:r>
              <a:rPr lang="zh-TW" sz="2400" dirty="0"/>
              <a:t>圖中橘色的麥克風包套為過濾雜音的泡棉。</a:t>
            </a:r>
          </a:p>
        </p:txBody>
      </p:sp>
      <p:pic>
        <p:nvPicPr>
          <p:cNvPr id="223" name="Shape 223" descr="IMG_026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8104" y="987574"/>
            <a:ext cx="3387048" cy="254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916" y="401191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 descr="IMG_039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248" y="915566"/>
            <a:ext cx="4192840" cy="31683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4099" name="Picture 3" descr="D:\Users\genius\Desktop\地理實察\20170219電臺參訪_170227_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203598"/>
            <a:ext cx="2507222" cy="35912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88" y="381947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858100" y="724975"/>
            <a:ext cx="5810400" cy="84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200" b="1" dirty="0"/>
              <a:t>結語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557038" y="1500989"/>
            <a:ext cx="7632848" cy="331236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indent="457200">
              <a:spcAft>
                <a:spcPts val="0"/>
              </a:spcAft>
            </a:pPr>
            <a:r>
              <a:rPr 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大眾傳播不僅</a:t>
            </a:r>
            <a:r>
              <a:rPr 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只是傳遞訊息的</a:t>
            </a:r>
            <a:r>
              <a:rPr 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媒介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更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精緻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深入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的進入社區與人民生活</a:t>
            </a:r>
            <a:r>
              <a:rPr 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indent="457200">
              <a:spcAft>
                <a:spcPts val="0"/>
              </a:spcAft>
            </a:pPr>
            <a:r>
              <a:rPr 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相信</a:t>
            </a:r>
            <a:r>
              <a:rPr 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在未來，這些區域</a:t>
            </a:r>
            <a:r>
              <a:rPr 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媒體勢必</a:t>
            </a:r>
            <a:r>
              <a:rPr 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能共同為這片土地創造不一樣的廣播天空。</a:t>
            </a:r>
          </a:p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pic>
        <p:nvPicPr>
          <p:cNvPr id="4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206" y="195486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1131590"/>
            <a:ext cx="6192688" cy="324036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>
              <a:spcBef>
                <a:spcPts val="1800"/>
              </a:spcBef>
            </a:pPr>
            <a:r>
              <a:rPr lang="zh-TW" altLang="en-US" sz="2800" dirty="0" smtClean="0"/>
              <a:t>              感謝</a:t>
            </a:r>
            <a:r>
              <a:rPr lang="zh-TW" altLang="en-US" sz="2800" dirty="0"/>
              <a:t>下列單位提供</a:t>
            </a:r>
            <a:r>
              <a:rPr lang="zh-TW" altLang="en-US" sz="2800" dirty="0" smtClean="0"/>
              <a:t>資料</a:t>
            </a:r>
            <a:r>
              <a:rPr lang="en-US" altLang="zh-TW" dirty="0" smtClean="0"/>
              <a:t>:</a:t>
            </a:r>
            <a:br>
              <a:rPr lang="en-US" altLang="zh-TW" dirty="0" smtClean="0"/>
            </a:br>
            <a:r>
              <a:rPr lang="zh-TW" altLang="en-US" dirty="0" smtClean="0"/>
              <a:t>        </a:t>
            </a:r>
            <a:r>
              <a:rPr lang="zh-TW" altLang="en-US" sz="2800" dirty="0" smtClean="0">
                <a:solidFill>
                  <a:srgbClr val="0070C0"/>
                </a:solidFill>
              </a:rPr>
              <a:t>中華民國</a:t>
            </a:r>
            <a:r>
              <a:rPr lang="zh-TW" altLang="en-US" sz="2800" dirty="0">
                <a:solidFill>
                  <a:srgbClr val="0070C0"/>
                </a:solidFill>
              </a:rPr>
              <a:t>廣播電台聯合</a:t>
            </a:r>
            <a:r>
              <a:rPr lang="zh-TW" altLang="en-US" sz="2800" dirty="0" smtClean="0">
                <a:solidFill>
                  <a:srgbClr val="0070C0"/>
                </a:solidFill>
              </a:rPr>
              <a:t>總會</a:t>
            </a:r>
            <a:r>
              <a:rPr lang="en-US" altLang="zh-TW" sz="2800" dirty="0">
                <a:solidFill>
                  <a:srgbClr val="0070C0"/>
                </a:solidFill>
              </a:rPr>
              <a:t/>
            </a:r>
            <a:br>
              <a:rPr lang="en-US" altLang="zh-TW" sz="2800" dirty="0">
                <a:solidFill>
                  <a:srgbClr val="0070C0"/>
                </a:solidFill>
              </a:rPr>
            </a:br>
            <a:r>
              <a:rPr lang="zh-TW" altLang="en-US" sz="2800" dirty="0" smtClean="0">
                <a:solidFill>
                  <a:srgbClr val="0070C0"/>
                </a:solidFill>
              </a:rPr>
              <a:t>          冬</a:t>
            </a:r>
            <a:r>
              <a:rPr lang="zh-TW" altLang="en-US" sz="2800" dirty="0">
                <a:solidFill>
                  <a:srgbClr val="0070C0"/>
                </a:solidFill>
              </a:rPr>
              <a:t>山河</a:t>
            </a:r>
            <a:r>
              <a:rPr lang="zh-TW" altLang="en-US" sz="2800" dirty="0" smtClean="0">
                <a:solidFill>
                  <a:srgbClr val="0070C0"/>
                </a:solidFill>
              </a:rPr>
              <a:t>廣播電台</a:t>
            </a:r>
            <a:r>
              <a:rPr lang="en-US" altLang="zh-TW" sz="2800" dirty="0" smtClean="0">
                <a:solidFill>
                  <a:srgbClr val="0070C0"/>
                </a:solidFill>
              </a:rPr>
              <a:t/>
            </a:r>
            <a:br>
              <a:rPr lang="en-US" altLang="zh-TW" sz="2800" dirty="0" smtClean="0">
                <a:solidFill>
                  <a:srgbClr val="0070C0"/>
                </a:solidFill>
              </a:rPr>
            </a:br>
            <a:r>
              <a:rPr lang="zh-TW" altLang="en-US" sz="2800" dirty="0" smtClean="0">
                <a:solidFill>
                  <a:srgbClr val="0070C0"/>
                </a:solidFill>
              </a:rPr>
              <a:t>          中    原廣播電台</a:t>
            </a:r>
            <a:r>
              <a:rPr lang="en-US" altLang="zh-TW" sz="2800" dirty="0" smtClean="0">
                <a:solidFill>
                  <a:srgbClr val="0070C0"/>
                </a:solidFill>
              </a:rPr>
              <a:t/>
            </a:r>
            <a:br>
              <a:rPr lang="en-US" altLang="zh-TW" sz="2800" dirty="0" smtClean="0">
                <a:solidFill>
                  <a:srgbClr val="0070C0"/>
                </a:solidFill>
              </a:rPr>
            </a:br>
            <a:r>
              <a:rPr lang="zh-TW" altLang="en-US" sz="2800" dirty="0" smtClean="0">
                <a:solidFill>
                  <a:srgbClr val="0070C0"/>
                </a:solidFill>
              </a:rPr>
              <a:t>          東    方廣播電台</a:t>
            </a:r>
            <a:r>
              <a:rPr lang="en-US" altLang="zh-TW" sz="2800" dirty="0" smtClean="0">
                <a:solidFill>
                  <a:srgbClr val="0070C0"/>
                </a:solidFill>
              </a:rPr>
              <a:t/>
            </a:r>
            <a:br>
              <a:rPr lang="en-US" altLang="zh-TW" sz="2800" dirty="0" smtClean="0">
                <a:solidFill>
                  <a:srgbClr val="0070C0"/>
                </a:solidFill>
              </a:rPr>
            </a:br>
            <a:endParaRPr lang="zh-TW" altLang="en-US" sz="2800" dirty="0">
              <a:solidFill>
                <a:srgbClr val="0070C0"/>
              </a:solidFill>
            </a:endParaRPr>
          </a:p>
        </p:txBody>
      </p:sp>
      <p:pic>
        <p:nvPicPr>
          <p:cNvPr id="3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003798"/>
            <a:ext cx="18002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1259632" y="1275606"/>
            <a:ext cx="3388592" cy="230425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800" dirty="0">
                <a:solidFill>
                  <a:schemeClr val="accent4">
                    <a:lumMod val="75000"/>
                  </a:schemeClr>
                </a:solidFill>
                <a:effectLst>
                  <a:reflection blurRad="6350" stA="55000" endA="50" endPos="85000" dir="5400000" sy="-100000" algn="bl" rotWithShape="0"/>
                </a:effectLst>
              </a:rPr>
              <a:t>謝謝觀賞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827584" y="627534"/>
            <a:ext cx="2664296" cy="6480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 dirty="0"/>
              <a:t>動機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427984" y="1659409"/>
            <a:ext cx="4515000" cy="261117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zh-TW" sz="2400" dirty="0" smtClean="0"/>
              <a:t>高一</a:t>
            </a:r>
            <a:r>
              <a:rPr lang="zh-TW" sz="2400" dirty="0"/>
              <a:t>上</a:t>
            </a:r>
            <a:r>
              <a:rPr lang="zh-TW" sz="2400" dirty="0" smtClean="0"/>
              <a:t>學期公民</a:t>
            </a:r>
            <a:r>
              <a:rPr lang="zh-TW" sz="2400" dirty="0"/>
              <a:t>課程</a:t>
            </a:r>
            <a:r>
              <a:rPr lang="zh-TW" sz="2400" dirty="0" smtClean="0"/>
              <a:t>裡接觸到</a:t>
            </a:r>
            <a:r>
              <a:rPr lang="zh-TW" altLang="en-US" sz="2400" dirty="0" smtClean="0">
                <a:latin typeface="新細明體"/>
                <a:ea typeface="新細明體"/>
              </a:rPr>
              <a:t>「</a:t>
            </a:r>
            <a:r>
              <a:rPr lang="zh-TW" altLang="zh-TW" sz="2400" dirty="0"/>
              <a:t>媒體識讀</a:t>
            </a:r>
            <a:r>
              <a:rPr lang="zh-TW" altLang="en-US" sz="2400" dirty="0" smtClean="0">
                <a:latin typeface="新細明體"/>
                <a:ea typeface="新細明體"/>
              </a:rPr>
              <a:t>」</a:t>
            </a:r>
            <a:r>
              <a:rPr lang="zh-TW" altLang="en-US" sz="2400" dirty="0" smtClean="0"/>
              <a:t>課程，從中認識媒體的功能，並</a:t>
            </a:r>
            <a:r>
              <a:rPr lang="zh-TW" sz="2400" dirty="0" smtClean="0"/>
              <a:t>想</a:t>
            </a:r>
            <a:r>
              <a:rPr lang="zh-TW" sz="2400" dirty="0"/>
              <a:t>藉由此地理實察的</a:t>
            </a:r>
            <a:r>
              <a:rPr lang="zh-TW" sz="2400" dirty="0" smtClean="0"/>
              <a:t>機會</a:t>
            </a:r>
            <a:r>
              <a:rPr lang="zh-TW" altLang="en-US" sz="2400" dirty="0"/>
              <a:t>，</a:t>
            </a:r>
            <a:r>
              <a:rPr lang="zh-TW" sz="2400" dirty="0" smtClean="0"/>
              <a:t>更加</a:t>
            </a:r>
            <a:r>
              <a:rPr lang="zh-TW" sz="2400" dirty="0"/>
              <a:t>探索並了解宜蘭家鄉中地方性的傳播媒體。</a:t>
            </a:r>
          </a:p>
        </p:txBody>
      </p:sp>
      <p:pic>
        <p:nvPicPr>
          <p:cNvPr id="129" name="Shape 129" descr="IMG_025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96" y="1449482"/>
            <a:ext cx="3816424" cy="280831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5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95486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36712" y="1563638"/>
            <a:ext cx="4852924" cy="3384376"/>
          </a:xfrm>
        </p:spPr>
        <p:txBody>
          <a:bodyPr/>
          <a:lstStyle/>
          <a:p>
            <a:pPr lvl="0">
              <a:spcAft>
                <a:spcPts val="0"/>
              </a:spcAft>
            </a:pPr>
            <a:r>
              <a:rPr lang="zh-TW" altLang="zh-TW" sz="2400" b="1" dirty="0">
                <a:solidFill>
                  <a:srgbClr val="FF0000"/>
                </a:solidFill>
              </a:rPr>
              <a:t>民國</a:t>
            </a:r>
            <a:r>
              <a:rPr lang="zh-TW" altLang="zh-TW" sz="2400" b="1" dirty="0" smtClean="0">
                <a:solidFill>
                  <a:srgbClr val="FF0000"/>
                </a:solidFill>
              </a:rPr>
              <a:t>82年以前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的台灣廣播天空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------</a:t>
            </a:r>
          </a:p>
          <a:p>
            <a:pPr lvl="0">
              <a:spcAft>
                <a:spcPts val="0"/>
              </a:spcAft>
            </a:pPr>
            <a:r>
              <a:rPr lang="zh-TW" altLang="en-US" sz="2400" dirty="0"/>
              <a:t>台灣早期</a:t>
            </a:r>
            <a:r>
              <a:rPr lang="zh-TW" altLang="zh-TW" sz="2400" dirty="0"/>
              <a:t>廣播頻率尚未開放</a:t>
            </a:r>
            <a:r>
              <a:rPr lang="zh-TW" altLang="en-US" sz="2400" dirty="0" smtClean="0"/>
              <a:t>民營</a:t>
            </a:r>
            <a:r>
              <a:rPr lang="zh-TW" altLang="en-US" sz="2400" dirty="0"/>
              <a:t>，</a:t>
            </a:r>
            <a:r>
              <a:rPr lang="zh-TW" altLang="zh-TW" sz="2400" dirty="0" smtClean="0"/>
              <a:t>舊電台</a:t>
            </a:r>
            <a:r>
              <a:rPr lang="zh-TW" altLang="en-US" sz="2400" dirty="0" smtClean="0"/>
              <a:t>大多</a:t>
            </a:r>
            <a:r>
              <a:rPr lang="zh-TW" altLang="zh-TW" sz="2400" dirty="0" smtClean="0"/>
              <a:t>以</a:t>
            </a:r>
            <a:r>
              <a:rPr lang="zh-TW" altLang="zh-TW" sz="2400" dirty="0">
                <a:solidFill>
                  <a:srgbClr val="0000FF"/>
                </a:solidFill>
              </a:rPr>
              <a:t>黨政軍系統</a:t>
            </a:r>
            <a:r>
              <a:rPr lang="zh-TW" altLang="zh-TW" sz="2400" dirty="0"/>
              <a:t>為經營的主流</a:t>
            </a:r>
            <a:r>
              <a:rPr lang="zh-TW" altLang="zh-TW" sz="2400" dirty="0" smtClean="0"/>
              <a:t>。</a:t>
            </a:r>
            <a:endParaRPr lang="en-US" altLang="zh-TW" sz="2400" dirty="0" smtClean="0"/>
          </a:p>
          <a:p>
            <a:pPr>
              <a:spcAft>
                <a:spcPts val="0"/>
              </a:spcAft>
            </a:pPr>
            <a:r>
              <a:rPr lang="zh-TW" altLang="en-US" sz="2400" dirty="0" smtClean="0"/>
              <a:t>民意</a:t>
            </a:r>
            <a:r>
              <a:rPr lang="zh-TW" altLang="en-US" sz="2400" dirty="0"/>
              <a:t>與言論發聲的空間相對緊縮、既有媒體的內容過於都會化、中心</a:t>
            </a:r>
            <a:r>
              <a:rPr lang="zh-TW" altLang="en-US" sz="2400" dirty="0" smtClean="0"/>
              <a:t>化。</a:t>
            </a:r>
            <a:endParaRPr lang="zh-TW" altLang="en-US" sz="2400" dirty="0"/>
          </a:p>
          <a:p>
            <a:pPr lvl="0">
              <a:spcAft>
                <a:spcPts val="0"/>
              </a:spcAft>
            </a:pPr>
            <a:endParaRPr lang="en-US" altLang="zh-TW" sz="2400" dirty="0" smtClean="0"/>
          </a:p>
          <a:p>
            <a:pPr lvl="0">
              <a:spcAft>
                <a:spcPts val="0"/>
              </a:spcAft>
            </a:pPr>
            <a:endParaRPr lang="en-US" altLang="zh-TW" sz="2400" b="1" dirty="0" smtClean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24" y="806304"/>
            <a:ext cx="70358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7032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72" y="1688566"/>
            <a:ext cx="3811364" cy="313451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943106" y="4273520"/>
            <a:ext cx="2535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出自 有效</a:t>
            </a:r>
            <a:r>
              <a:rPr lang="zh-TW" altLang="en-US" dirty="0"/>
              <a:t>解決非法廣播電台問題之研究  </a:t>
            </a:r>
            <a:r>
              <a:rPr lang="en-US" altLang="zh-TW" dirty="0" smtClean="0"/>
              <a:t>-</a:t>
            </a:r>
            <a:r>
              <a:rPr lang="zh-TW" altLang="en-US" dirty="0" smtClean="0"/>
              <a:t>世</a:t>
            </a:r>
            <a:r>
              <a:rPr lang="zh-TW" altLang="en-US" dirty="0"/>
              <a:t>新大學 </a:t>
            </a:r>
            <a:r>
              <a:rPr lang="en-US" altLang="zh-TW" dirty="0" smtClean="0"/>
              <a:t>)</a:t>
            </a:r>
            <a:endParaRPr lang="zh-TW" alt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87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683568" y="771550"/>
            <a:ext cx="6852900" cy="69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 dirty="0"/>
              <a:t>臺灣民營廣播產業的歷史沿革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571562" y="1446552"/>
            <a:ext cx="5726330" cy="345638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0"/>
              </a:spcAft>
            </a:pPr>
            <a:r>
              <a:rPr lang="zh-TW" altLang="zh-TW" sz="2400" b="1" dirty="0" smtClean="0">
                <a:solidFill>
                  <a:srgbClr val="FF0000"/>
                </a:solidFill>
              </a:rPr>
              <a:t>民國</a:t>
            </a:r>
            <a:r>
              <a:rPr lang="zh-TW" altLang="zh-TW" sz="2400" b="1" dirty="0">
                <a:solidFill>
                  <a:srgbClr val="FF0000"/>
                </a:solidFill>
              </a:rPr>
              <a:t>82</a:t>
            </a:r>
            <a:r>
              <a:rPr lang="zh-TW" altLang="zh-TW" sz="2400" b="1" dirty="0" smtClean="0">
                <a:solidFill>
                  <a:srgbClr val="FF0000"/>
                </a:solidFill>
              </a:rPr>
              <a:t>年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後的</a:t>
            </a:r>
            <a:r>
              <a:rPr lang="zh-TW" altLang="en-US" sz="2400" b="1" dirty="0">
                <a:solidFill>
                  <a:srgbClr val="FF0000"/>
                </a:solidFill>
              </a:rPr>
              <a:t>台灣廣播天空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----</a:t>
            </a:r>
            <a:r>
              <a:rPr lang="zh-TW" altLang="zh-TW" sz="2400" b="1" dirty="0" smtClean="0">
                <a:solidFill>
                  <a:srgbClr val="FF0000"/>
                </a:solidFill>
              </a:rPr>
              <a:t>民營</a:t>
            </a:r>
            <a:r>
              <a:rPr lang="zh-TW" altLang="zh-TW" sz="2400" b="1" dirty="0">
                <a:solidFill>
                  <a:srgbClr val="FF0000"/>
                </a:solidFill>
              </a:rPr>
              <a:t>電台成為廣播的主體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pPr lvl="0">
              <a:spcAft>
                <a:spcPts val="0"/>
              </a:spcAft>
            </a:pPr>
            <a:r>
              <a:rPr lang="zh-TW" altLang="en-US" sz="2400" dirty="0" smtClean="0"/>
              <a:t>由於</a:t>
            </a:r>
            <a:r>
              <a:rPr lang="zh-TW" altLang="en-US" sz="2400" dirty="0"/>
              <a:t>地方事務經常不受主流媒體重視</a:t>
            </a:r>
            <a:r>
              <a:rPr lang="zh-TW" altLang="en-US" sz="2400" dirty="0" smtClean="0"/>
              <a:t>，無法充分滿足民眾</a:t>
            </a:r>
            <a:r>
              <a:rPr lang="zh-TW" altLang="en-US" sz="2400" dirty="0"/>
              <a:t>知的</a:t>
            </a:r>
            <a:r>
              <a:rPr lang="zh-TW" altLang="en-US" sz="2400" dirty="0" smtClean="0"/>
              <a:t>權利，</a:t>
            </a:r>
            <a:r>
              <a:rPr lang="zh-TW" altLang="en-US" sz="2400" dirty="0"/>
              <a:t>廣播</a:t>
            </a:r>
            <a:r>
              <a:rPr lang="zh-TW" altLang="en-US" sz="2400" dirty="0" smtClean="0"/>
              <a:t>頻道最終</a:t>
            </a:r>
            <a:r>
              <a:rPr lang="zh-TW" altLang="en-US" sz="2400" dirty="0"/>
              <a:t>在民國</a:t>
            </a:r>
            <a:r>
              <a:rPr lang="en-US" altLang="zh-TW" sz="2400" dirty="0"/>
              <a:t>82</a:t>
            </a:r>
            <a:r>
              <a:rPr lang="zh-TW" altLang="en-US" sz="2400" dirty="0" smtClean="0"/>
              <a:t>年開放民營。</a:t>
            </a:r>
            <a:endParaRPr lang="en-US" altLang="zh-TW" sz="2400" dirty="0" smtClean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 smtClean="0">
                <a:solidFill>
                  <a:schemeClr val="bg1"/>
                </a:solidFill>
              </a:rPr>
              <a:t>目前為</a:t>
            </a:r>
            <a:r>
              <a:rPr lang="zh-TW" sz="2400" dirty="0" smtClean="0">
                <a:solidFill>
                  <a:schemeClr val="bg1"/>
                </a:solidFill>
              </a:rPr>
              <a:t>止，</a:t>
            </a:r>
            <a:r>
              <a:rPr lang="zh-TW" altLang="en-US" sz="2400" dirty="0"/>
              <a:t>已</a:t>
            </a:r>
            <a:r>
              <a:rPr lang="zh-TW" sz="2400" dirty="0" smtClean="0"/>
              <a:t>有161家</a:t>
            </a:r>
            <a:r>
              <a:rPr lang="zh-TW" sz="2400" dirty="0" smtClean="0">
                <a:solidFill>
                  <a:srgbClr val="0000FF"/>
                </a:solidFill>
              </a:rPr>
              <a:t>民營電台</a:t>
            </a:r>
            <a:r>
              <a:rPr lang="zh-TW" sz="2400" dirty="0" smtClean="0"/>
              <a:t>，而公營電台只佔了10家。</a:t>
            </a:r>
            <a:br>
              <a:rPr lang="zh-TW" sz="2400" dirty="0" smtClean="0"/>
            </a:br>
            <a:endParaRPr lang="zh-TW" sz="2400" dirty="0" smtClean="0"/>
          </a:p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pic>
        <p:nvPicPr>
          <p:cNvPr id="2051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23478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979712" y="4507109"/>
            <a:ext cx="3794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出自 有效</a:t>
            </a:r>
            <a:r>
              <a:rPr lang="zh-TW" altLang="en-US" dirty="0"/>
              <a:t>解決非法廣播電台問題之研究期末報告 </a:t>
            </a:r>
            <a:r>
              <a:rPr lang="en-US" altLang="zh-TW" dirty="0"/>
              <a:t>- </a:t>
            </a:r>
            <a:r>
              <a:rPr lang="zh-TW" altLang="en-US" dirty="0"/>
              <a:t>國家通訊傳播</a:t>
            </a:r>
            <a:r>
              <a:rPr lang="zh-TW" altLang="en-US" dirty="0" smtClean="0"/>
              <a:t>委員會</a:t>
            </a:r>
            <a:r>
              <a:rPr lang="en-US" altLang="zh-TW" dirty="0" smtClean="0"/>
              <a:t>)</a:t>
            </a:r>
            <a:endParaRPr lang="zh-TW" alt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-1" r="36672"/>
          <a:stretch/>
        </p:blipFill>
        <p:spPr>
          <a:xfrm>
            <a:off x="6444208" y="1446552"/>
            <a:ext cx="1870389" cy="3276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465002" y="4722552"/>
            <a:ext cx="2067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圖為  宜蘭縣之民營電台</a:t>
            </a:r>
            <a:endParaRPr lang="zh-TW" alt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52500" y="1766008"/>
            <a:ext cx="5115208" cy="296161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0"/>
              </a:spcAft>
            </a:pPr>
            <a:r>
              <a:rPr lang="en-US" altLang="zh-TW" sz="2400" dirty="0" smtClean="0"/>
              <a:t>(A)</a:t>
            </a:r>
            <a:r>
              <a:rPr lang="zh-TW" altLang="en-US" sz="2400" dirty="0" smtClean="0">
                <a:solidFill>
                  <a:srgbClr val="FF0000"/>
                </a:solidFill>
              </a:rPr>
              <a:t>民營化</a:t>
            </a:r>
            <a:r>
              <a:rPr lang="zh-TW" altLang="en-US" sz="2400" dirty="0" smtClean="0"/>
              <a:t>造就媒體數瞬時大量增多</a:t>
            </a:r>
            <a:endParaRPr lang="en-US" altLang="zh-TW" sz="2400" dirty="0" smtClean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400" dirty="0" smtClean="0"/>
          </a:p>
          <a:p>
            <a:pPr lvl="0">
              <a:spcAft>
                <a:spcPts val="0"/>
              </a:spcAft>
            </a:pPr>
            <a:r>
              <a:rPr lang="zh-TW" sz="2400" dirty="0" smtClean="0"/>
              <a:t>(</a:t>
            </a:r>
            <a:r>
              <a:rPr lang="zh-TW" sz="2400" dirty="0"/>
              <a:t>B)</a:t>
            </a:r>
            <a:r>
              <a:rPr lang="zh-TW" sz="2400" dirty="0">
                <a:solidFill>
                  <a:srgbClr val="FF0000"/>
                </a:solidFill>
              </a:rPr>
              <a:t>地方性特色</a:t>
            </a:r>
            <a:r>
              <a:rPr lang="zh-TW" sz="2400" dirty="0"/>
              <a:t>的強調</a:t>
            </a:r>
            <a:r>
              <a:rPr lang="zh-TW" sz="2400" dirty="0" smtClean="0"/>
              <a:t>，促成廣播</a:t>
            </a:r>
            <a:r>
              <a:rPr lang="zh-TW" altLang="zh-TW" sz="2400" dirty="0" smtClean="0"/>
              <a:t>媒</a:t>
            </a:r>
            <a:r>
              <a:rPr lang="zh-TW" altLang="en-US" sz="2400" dirty="0" smtClean="0"/>
              <a:t> </a:t>
            </a:r>
            <a:endParaRPr lang="en-US" altLang="zh-TW" sz="2400" dirty="0" smtClean="0"/>
          </a:p>
          <a:p>
            <a:pPr lvl="0">
              <a:spcAft>
                <a:spcPts val="0"/>
              </a:spcAft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</a:t>
            </a:r>
            <a:r>
              <a:rPr lang="zh-TW" altLang="zh-TW" sz="2400" dirty="0" smtClean="0"/>
              <a:t>介</a:t>
            </a:r>
            <a:r>
              <a:rPr lang="zh-TW" sz="2400" dirty="0" smtClean="0"/>
              <a:t>地方性</a:t>
            </a:r>
            <a:r>
              <a:rPr lang="zh-TW" sz="2400" dirty="0"/>
              <a:t>的再造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 smtClean="0"/>
              <a:t>(C</a:t>
            </a:r>
            <a:r>
              <a:rPr lang="zh-TW" sz="2400" dirty="0"/>
              <a:t>)</a:t>
            </a:r>
            <a:r>
              <a:rPr lang="zh-TW" sz="2400" dirty="0">
                <a:solidFill>
                  <a:srgbClr val="FF0000"/>
                </a:solidFill>
              </a:rPr>
              <a:t>多元化</a:t>
            </a:r>
            <a:r>
              <a:rPr lang="zh-TW" sz="2400" dirty="0"/>
              <a:t>的發展</a:t>
            </a:r>
            <a:r>
              <a:rPr lang="zh-TW" sz="2400" dirty="0" smtClean="0"/>
              <a:t>，打破</a:t>
            </a:r>
            <a:r>
              <a:rPr lang="zh-TW" sz="2400" dirty="0"/>
              <a:t>同質性</a:t>
            </a:r>
            <a:r>
              <a:rPr lang="zh-TW" sz="2400" dirty="0" smtClean="0"/>
              <a:t>過高</a:t>
            </a:r>
            <a:endParaRPr lang="en-US" altLang="zh-TW" sz="2400" dirty="0" smtClean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 smtClean="0"/>
              <a:t>   </a:t>
            </a:r>
            <a:r>
              <a:rPr lang="zh-TW" sz="2400" dirty="0" smtClean="0"/>
              <a:t>的</a:t>
            </a:r>
            <a:r>
              <a:rPr lang="zh-TW" sz="2400" dirty="0"/>
              <a:t>生態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652500" y="768150"/>
            <a:ext cx="6639900" cy="80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600" b="1" dirty="0">
                <a:solidFill>
                  <a:schemeClr val="lt1"/>
                </a:solidFill>
              </a:rPr>
              <a:t>臺灣民營廣播產業的歷史沿革</a:t>
            </a:r>
          </a:p>
        </p:txBody>
      </p:sp>
      <p:sp>
        <p:nvSpPr>
          <p:cNvPr id="142" name="Shape 142"/>
          <p:cNvSpPr/>
          <p:nvPr/>
        </p:nvSpPr>
        <p:spPr>
          <a:xfrm>
            <a:off x="6444208" y="1788898"/>
            <a:ext cx="1317900" cy="1258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200"/>
              <a:t> </a:t>
            </a:r>
            <a:r>
              <a:rPr lang="zh-TW" sz="2400"/>
              <a:t>民營</a:t>
            </a:r>
          </a:p>
        </p:txBody>
      </p:sp>
      <p:sp>
        <p:nvSpPr>
          <p:cNvPr id="143" name="Shape 143"/>
          <p:cNvSpPr/>
          <p:nvPr/>
        </p:nvSpPr>
        <p:spPr>
          <a:xfrm>
            <a:off x="5767708" y="2889630"/>
            <a:ext cx="1353000" cy="1300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200"/>
              <a:t> </a:t>
            </a:r>
            <a:r>
              <a:rPr lang="zh-TW" sz="2400"/>
              <a:t>地方</a:t>
            </a:r>
          </a:p>
        </p:txBody>
      </p:sp>
      <p:sp>
        <p:nvSpPr>
          <p:cNvPr id="144" name="Shape 144"/>
          <p:cNvSpPr/>
          <p:nvPr/>
        </p:nvSpPr>
        <p:spPr>
          <a:xfrm>
            <a:off x="7103158" y="2869975"/>
            <a:ext cx="1317900" cy="1300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3200" dirty="0"/>
              <a:t> </a:t>
            </a:r>
            <a:r>
              <a:rPr lang="zh-TW" sz="2400" dirty="0"/>
              <a:t>多元</a:t>
            </a:r>
          </a:p>
        </p:txBody>
      </p:sp>
      <p:pic>
        <p:nvPicPr>
          <p:cNvPr id="7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78" y="167144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/>
              <a:t>廣播媒體</a:t>
            </a:r>
            <a:r>
              <a:rPr lang="zh-TW" altLang="zh-TW" b="1" dirty="0" smtClean="0"/>
              <a:t>型態</a:t>
            </a:r>
            <a:r>
              <a:rPr lang="en-US" altLang="zh-TW" b="1" dirty="0" smtClean="0"/>
              <a:t>—</a:t>
            </a:r>
            <a:r>
              <a:rPr lang="en-US" altLang="zh-TW" sz="2800" b="1" dirty="0" smtClean="0"/>
              <a:t/>
            </a:r>
            <a:br>
              <a:rPr lang="en-US" altLang="zh-TW" sz="2800" b="1" dirty="0" smtClean="0"/>
            </a:br>
            <a:r>
              <a:rPr lang="zh-TW" altLang="en-US" sz="2800" b="1" smtClean="0"/>
              <a:t>                 </a:t>
            </a:r>
            <a:r>
              <a:rPr lang="zh-TW" altLang="en-US" sz="2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區域</a:t>
            </a:r>
            <a:r>
              <a:rPr lang="zh-TW" altLang="en-US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化 及</a:t>
            </a:r>
            <a:r>
              <a:rPr lang="zh-TW" altLang="en-US" sz="2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zh-TW" altLang="en-US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專業</a:t>
            </a:r>
            <a:r>
              <a:rPr lang="zh-TW" altLang="en-US" sz="2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化</a:t>
            </a:r>
            <a:r>
              <a:rPr lang="en-US" altLang="zh-TW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zh-TW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endParaRPr lang="zh-TW" altLang="en-US" sz="2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16130"/>
            <a:ext cx="3629025" cy="25527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79" y="2216130"/>
            <a:ext cx="3384376" cy="268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522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832600" y="750475"/>
            <a:ext cx="5035544" cy="76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 dirty="0"/>
              <a:t>廣播媒體型態</a:t>
            </a:r>
            <a:r>
              <a:rPr lang="zh-TW" b="1" dirty="0" smtClean="0"/>
              <a:t>-</a:t>
            </a:r>
            <a:r>
              <a:rPr lang="en-US" altLang="zh-TW" b="1" dirty="0"/>
              <a:t>-</a:t>
            </a:r>
            <a:r>
              <a:rPr lang="zh-TW" altLang="en-US" b="1" dirty="0" smtClean="0"/>
              <a:t>區域化</a:t>
            </a:r>
            <a:endParaRPr lang="zh-TW" b="1" dirty="0"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539552" y="1454428"/>
            <a:ext cx="4371207" cy="297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0"/>
              </a:spcAft>
            </a:pPr>
            <a:r>
              <a:rPr lang="zh-TW" sz="2400" dirty="0" smtClean="0"/>
              <a:t>台灣</a:t>
            </a:r>
            <a:r>
              <a:rPr lang="zh-TW" altLang="en-US" sz="2400" dirty="0"/>
              <a:t>民營</a:t>
            </a:r>
            <a:r>
              <a:rPr lang="zh-TW" sz="2400" dirty="0" smtClean="0"/>
              <a:t>廣播電台</a:t>
            </a:r>
            <a:r>
              <a:rPr lang="zh-TW" altLang="en-US" sz="2400" dirty="0" smtClean="0"/>
              <a:t>以區域化的方式呈現，廣播內容多與當地生活與人民相關。 </a:t>
            </a:r>
            <a:endParaRPr lang="en-US" altLang="zh-TW" sz="2400" dirty="0" smtClean="0"/>
          </a:p>
          <a:p>
            <a:pPr lvl="0">
              <a:spcAft>
                <a:spcPts val="0"/>
              </a:spcAft>
            </a:pPr>
            <a:r>
              <a:rPr lang="zh-TW" altLang="en-US" sz="2400" dirty="0">
                <a:solidFill>
                  <a:schemeClr val="bg1"/>
                </a:solidFill>
              </a:rPr>
              <a:t>如：桃園廣播電台</a:t>
            </a:r>
            <a:r>
              <a:rPr lang="zh-TW" altLang="en-US" sz="2400" dirty="0" smtClean="0">
                <a:solidFill>
                  <a:schemeClr val="bg1"/>
                </a:solidFill>
              </a:rPr>
              <a:t>，是</a:t>
            </a:r>
            <a:r>
              <a:rPr lang="zh-TW" altLang="en-US" sz="2400" dirty="0">
                <a:solidFill>
                  <a:schemeClr val="bg1"/>
                </a:solidFill>
              </a:rPr>
              <a:t>桃園地區第</a:t>
            </a:r>
            <a:r>
              <a:rPr lang="zh-TW" altLang="en-US" sz="2400" dirty="0" smtClean="0">
                <a:solidFill>
                  <a:schemeClr val="bg1"/>
                </a:solidFill>
              </a:rPr>
              <a:t>一家區域性</a:t>
            </a:r>
            <a:r>
              <a:rPr lang="zh-TW" altLang="en-US" sz="2400" dirty="0">
                <a:solidFill>
                  <a:schemeClr val="bg1"/>
                </a:solidFill>
              </a:rPr>
              <a:t>電台</a:t>
            </a:r>
            <a:r>
              <a:rPr lang="zh-TW" altLang="en-US" sz="2400" dirty="0" smtClean="0">
                <a:solidFill>
                  <a:schemeClr val="bg1"/>
                </a:solidFill>
              </a:rPr>
              <a:t>，利用</a:t>
            </a:r>
            <a:r>
              <a:rPr lang="zh-TW" altLang="en-US" sz="2400" dirty="0">
                <a:solidFill>
                  <a:schemeClr val="bg1"/>
                </a:solidFill>
              </a:rPr>
              <a:t>桃園</a:t>
            </a:r>
            <a:r>
              <a:rPr lang="zh-TW" altLang="en-US" sz="2400" dirty="0" smtClean="0">
                <a:solidFill>
                  <a:schemeClr val="bg1"/>
                </a:solidFill>
              </a:rPr>
              <a:t>地區的資源</a:t>
            </a:r>
            <a:r>
              <a:rPr lang="zh-TW" altLang="en-US" sz="2400" dirty="0">
                <a:solidFill>
                  <a:schemeClr val="bg1"/>
                </a:solidFill>
              </a:rPr>
              <a:t>，青商會、獅子會、學校等，彼此互相</a:t>
            </a:r>
            <a:r>
              <a:rPr lang="zh-TW" altLang="en-US" sz="2400" dirty="0" smtClean="0">
                <a:solidFill>
                  <a:schemeClr val="bg1"/>
                </a:solidFill>
              </a:rPr>
              <a:t>搭配創造</a:t>
            </a:r>
            <a:r>
              <a:rPr lang="zh-TW" altLang="en-US" sz="2400" dirty="0">
                <a:solidFill>
                  <a:schemeClr val="bg1"/>
                </a:solidFill>
              </a:rPr>
              <a:t>佳績。 </a:t>
            </a:r>
            <a:endParaRPr lang="zh-TW" sz="2400" dirty="0">
              <a:solidFill>
                <a:schemeClr val="bg1"/>
              </a:solidFill>
            </a:endParaRPr>
          </a:p>
        </p:txBody>
      </p:sp>
      <p:pic>
        <p:nvPicPr>
          <p:cNvPr id="151" name="Shape 151" descr="IMG_033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5700" y="1649325"/>
            <a:ext cx="3357132" cy="251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genius\AppData\Local\Microsoft\Windows\Temporary Internet Files\Content.IE5\4DJ8MCP4\Exquisite-microphone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472" y="123478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195736" y="4563772"/>
            <a:ext cx="37433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出自 夏智瑜 </a:t>
            </a:r>
            <a:r>
              <a:rPr lang="en-US" altLang="zh-TW" dirty="0" smtClean="0"/>
              <a:t>-</a:t>
            </a:r>
            <a:r>
              <a:rPr lang="zh-TW" altLang="en-US" dirty="0"/>
              <a:t>中小功率電台節目策略之</a:t>
            </a:r>
            <a:r>
              <a:rPr lang="zh-TW" altLang="en-US" dirty="0" smtClean="0"/>
              <a:t>探討 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832600" y="844000"/>
            <a:ext cx="5810400" cy="155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832600" y="2623080"/>
            <a:ext cx="5810400" cy="173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158" name="Shape 158"/>
          <p:cNvGraphicFramePr/>
          <p:nvPr>
            <p:extLst>
              <p:ext uri="{D42A27DB-BD31-4B8C-83A1-F6EECF244321}">
                <p14:modId xmlns:p14="http://schemas.microsoft.com/office/powerpoint/2010/main" val="3873249428"/>
              </p:ext>
            </p:extLst>
          </p:nvPr>
        </p:nvGraphicFramePr>
        <p:xfrm>
          <a:off x="827584" y="915566"/>
          <a:ext cx="7704856" cy="3400004"/>
        </p:xfrm>
        <a:graphic>
          <a:graphicData uri="http://schemas.openxmlformats.org/drawingml/2006/table">
            <a:tbl>
              <a:tblPr>
                <a:noFill/>
                <a:tableStyleId>{B9D8BF13-B2FE-4C05-A547-2212E76779A2}</a:tableStyleId>
              </a:tblPr>
              <a:tblGrid>
                <a:gridCol w="1265525"/>
                <a:gridCol w="1519525"/>
                <a:gridCol w="1519525"/>
                <a:gridCol w="3400281"/>
              </a:tblGrid>
              <a:tr h="720080">
                <a:tc>
                  <a:txBody>
                    <a:bodyPr/>
                    <a:lstStyle/>
                    <a:p>
                      <a:pPr lvl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電 台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大功率電台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中功率電台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小 功 率 電 台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4817"/>
                    </a:solidFill>
                  </a:tcPr>
                </a:tc>
              </a:tr>
              <a:tr h="1099034">
                <a:tc>
                  <a:txBody>
                    <a:bodyPr/>
                    <a:lstStyle/>
                    <a:p>
                      <a:pPr lvl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電波功率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30千瓦以下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3000瓦以下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750瓦以下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FCC"/>
                    </a:solidFill>
                  </a:tcPr>
                </a:tc>
              </a:tr>
              <a:tr h="1580890">
                <a:tc>
                  <a:txBody>
                    <a:bodyPr/>
                    <a:lstStyle/>
                    <a:p>
                      <a:pPr lvl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發射半徑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全國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20公里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10公里至15公里（依87年1月1日起實施之小功率廣播電台服務區調整案，宜蘭、花蓮、台東及澎湖地區調整至15公里）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E7"/>
                    </a:solidFill>
                  </a:tcPr>
                </a:tc>
              </a:tr>
            </a:tbl>
          </a:graphicData>
        </a:graphic>
      </p:graphicFrame>
      <p:sp>
        <p:nvSpPr>
          <p:cNvPr id="159" name="Shape 159"/>
          <p:cNvSpPr txBox="1"/>
          <p:nvPr/>
        </p:nvSpPr>
        <p:spPr>
          <a:xfrm>
            <a:off x="607580" y="4594017"/>
            <a:ext cx="7941000" cy="32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600" dirty="0"/>
              <a:t>參考資料https://www.google.com.tw/url?sa=t&amp;rct=j&amp;q=&amp;esrc=s&amp;source=web&amp;cd=6&amp;cad=rja&amp;uact=8&amp;ved=0ahUKEwiU9Yb39anSAhXDmZQKHScrDb4QFgg4MAU&amp;url=http%3A%2F%2Fccs.nccu.edu.tw%2Fword%2FHISTORY_PAPER_FILES%2F145_1.pdf&amp;usg=AFQjCNEBYo5iqmfUWIzaPCsj519TrO92m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2224</Words>
  <Application>Microsoft Office PowerPoint</Application>
  <PresentationFormat>如螢幕大小 (16:9)</PresentationFormat>
  <Paragraphs>121</Paragraphs>
  <Slides>28</Slides>
  <Notes>21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simple-dark-2</vt:lpstr>
      <vt:lpstr>宜蘭區域性廣播電台</vt:lpstr>
      <vt:lpstr>                 目           錄</vt:lpstr>
      <vt:lpstr>動機</vt:lpstr>
      <vt:lpstr>PowerPoint 簡報</vt:lpstr>
      <vt:lpstr>臺灣民營廣播產業的歷史沿革</vt:lpstr>
      <vt:lpstr>PowerPoint 簡報</vt:lpstr>
      <vt:lpstr>廣播媒體型態—                  區域化 及 專業化 </vt:lpstr>
      <vt:lpstr>廣播媒體型態--區域化</vt:lpstr>
      <vt:lpstr>PowerPoint 簡報</vt:lpstr>
      <vt:lpstr>廣播媒體型態--專業化</vt:lpstr>
      <vt:lpstr>區域電台經營方針</vt:lpstr>
      <vt:lpstr>區域電台經營方針</vt:lpstr>
      <vt:lpstr>區域電台經營方針</vt:lpstr>
      <vt:lpstr>社區互動VS.商業利潤</vt:lpstr>
      <vt:lpstr>社區互動--走出播音室，走入鄉鄰里</vt:lpstr>
      <vt:lpstr>社區互動</vt:lpstr>
      <vt:lpstr>區域電台帶動社區意識</vt:lpstr>
      <vt:lpstr>社區互動實例一【愛心捐血活動】</vt:lpstr>
      <vt:lpstr>社區互動實例二【社區無米樂-手做紙活動】</vt:lpstr>
      <vt:lpstr>區域電台對社區總體營造的貢獻</vt:lpstr>
      <vt:lpstr>區域電台對社區總體營造的貢獻</vt:lpstr>
      <vt:lpstr>活動蹤影紀錄</vt:lpstr>
      <vt:lpstr>電台經營設備-播音室 </vt:lpstr>
      <vt:lpstr>電台經營設備-錄音室 </vt:lpstr>
      <vt:lpstr>PowerPoint 簡報</vt:lpstr>
      <vt:lpstr>結語</vt:lpstr>
      <vt:lpstr>              感謝下列單位提供資料:         中華民國廣播電台聯合總會           冬山河廣播電台           中    原廣播電台           東    方廣播電台 </vt:lpstr>
      <vt:lpstr>謝謝觀賞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宜蘭區域性廣播電台</dc:title>
  <dc:creator>噶瑪蘭</dc:creator>
  <cp:lastModifiedBy>genius</cp:lastModifiedBy>
  <cp:revision>80</cp:revision>
  <dcterms:modified xsi:type="dcterms:W3CDTF">2017-05-30T14:12:44Z</dcterms:modified>
</cp:coreProperties>
</file>