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7"/>
  </p:notesMasterIdLst>
  <p:sldIdLst>
    <p:sldId id="256" r:id="rId2"/>
    <p:sldId id="257" r:id="rId3"/>
    <p:sldId id="258" r:id="rId4"/>
    <p:sldId id="273" r:id="rId5"/>
    <p:sldId id="259" r:id="rId6"/>
    <p:sldId id="260" r:id="rId7"/>
    <p:sldId id="264" r:id="rId8"/>
    <p:sldId id="265" r:id="rId9"/>
    <p:sldId id="267" r:id="rId10"/>
    <p:sldId id="268" r:id="rId11"/>
    <p:sldId id="269" r:id="rId12"/>
    <p:sldId id="270" r:id="rId13"/>
    <p:sldId id="290" r:id="rId14"/>
    <p:sldId id="271" r:id="rId15"/>
    <p:sldId id="272" r:id="rId16"/>
    <p:sldId id="275" r:id="rId17"/>
    <p:sldId id="276" r:id="rId18"/>
    <p:sldId id="277" r:id="rId19"/>
    <p:sldId id="282" r:id="rId20"/>
    <p:sldId id="278" r:id="rId21"/>
    <p:sldId id="279" r:id="rId22"/>
    <p:sldId id="281" r:id="rId23"/>
    <p:sldId id="284" r:id="rId24"/>
    <p:sldId id="286" r:id="rId25"/>
    <p:sldId id="261" r:id="rId26"/>
    <p:sldId id="291" r:id="rId27"/>
    <p:sldId id="292" r:id="rId28"/>
    <p:sldId id="295" r:id="rId29"/>
    <p:sldId id="293" r:id="rId30"/>
    <p:sldId id="294" r:id="rId31"/>
    <p:sldId id="296" r:id="rId32"/>
    <p:sldId id="297" r:id="rId33"/>
    <p:sldId id="285" r:id="rId34"/>
    <p:sldId id="287" r:id="rId35"/>
    <p:sldId id="298" r:id="rId36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172F5F"/>
    <a:srgbClr val="3399FF"/>
    <a:srgbClr val="00CC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318" autoAdjust="0"/>
    <p:restoredTop sz="93784" autoAdjust="0"/>
  </p:normalViewPr>
  <p:slideViewPr>
    <p:cSldViewPr>
      <p:cViewPr>
        <p:scale>
          <a:sx n="69" d="100"/>
          <a:sy n="69" d="100"/>
        </p:scale>
        <p:origin x="-1488" y="-46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7E06B9B-85CA-47F3-98F5-1CB53BFAF1EC}" type="datetimeFigureOut">
              <a:rPr lang="zh-TW" altLang="en-US" smtClean="0"/>
              <a:pPr/>
              <a:t>2017/5/31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BBF090-5485-49CC-B9B4-8C0FBB7130B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78041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BBF090-5485-49CC-B9B4-8C0FBB7130BC}" type="slidenum">
              <a:rPr lang="zh-TW" altLang="en-US" smtClean="0"/>
              <a:pPr/>
              <a:t>25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389361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F657FC-1196-4B6B-9D01-F9BF7C556CE1}" type="datetimeFigureOut">
              <a:rPr lang="zh-TW" altLang="en-US" smtClean="0"/>
              <a:pPr/>
              <a:t>2017/5/31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DC85ED-EB9B-4658-8E50-BFE9695ACCC8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156237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F657FC-1196-4B6B-9D01-F9BF7C556CE1}" type="datetimeFigureOut">
              <a:rPr lang="zh-TW" altLang="en-US" smtClean="0"/>
              <a:pPr/>
              <a:t>2017/5/31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DC85ED-EB9B-4658-8E50-BFE9695ACCC8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4115884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F657FC-1196-4B6B-9D01-F9BF7C556CE1}" type="datetimeFigureOut">
              <a:rPr lang="zh-TW" altLang="en-US" smtClean="0"/>
              <a:pPr/>
              <a:t>2017/5/31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DC85ED-EB9B-4658-8E50-BFE9695ACCC8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505349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F657FC-1196-4B6B-9D01-F9BF7C556CE1}" type="datetimeFigureOut">
              <a:rPr lang="zh-TW" altLang="en-US" smtClean="0"/>
              <a:pPr/>
              <a:t>2017/5/31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DC85ED-EB9B-4658-8E50-BFE9695ACCC8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317930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F657FC-1196-4B6B-9D01-F9BF7C556CE1}" type="datetimeFigureOut">
              <a:rPr lang="zh-TW" altLang="en-US" smtClean="0"/>
              <a:pPr/>
              <a:t>2017/5/31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DC85ED-EB9B-4658-8E50-BFE9695ACCC8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392169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F657FC-1196-4B6B-9D01-F9BF7C556CE1}" type="datetimeFigureOut">
              <a:rPr lang="zh-TW" altLang="en-US" smtClean="0"/>
              <a:pPr/>
              <a:t>2017/5/31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DC85ED-EB9B-4658-8E50-BFE9695ACCC8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6784558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F657FC-1196-4B6B-9D01-F9BF7C556CE1}" type="datetimeFigureOut">
              <a:rPr lang="zh-TW" altLang="en-US" smtClean="0"/>
              <a:pPr/>
              <a:t>2017/5/31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DC85ED-EB9B-4658-8E50-BFE9695ACCC8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643709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F657FC-1196-4B6B-9D01-F9BF7C556CE1}" type="datetimeFigureOut">
              <a:rPr lang="zh-TW" altLang="en-US" smtClean="0"/>
              <a:pPr/>
              <a:t>2017/5/31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DC85ED-EB9B-4658-8E50-BFE9695ACCC8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1489581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F657FC-1196-4B6B-9D01-F9BF7C556CE1}" type="datetimeFigureOut">
              <a:rPr lang="zh-TW" altLang="en-US" smtClean="0"/>
              <a:pPr/>
              <a:t>2017/5/31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DC85ED-EB9B-4658-8E50-BFE9695ACCC8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904342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F657FC-1196-4B6B-9D01-F9BF7C556CE1}" type="datetimeFigureOut">
              <a:rPr lang="zh-TW" altLang="en-US" smtClean="0"/>
              <a:pPr/>
              <a:t>2017/5/31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DC85ED-EB9B-4658-8E50-BFE9695ACCC8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2543271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F657FC-1196-4B6B-9D01-F9BF7C556CE1}" type="datetimeFigureOut">
              <a:rPr lang="zh-TW" altLang="en-US" smtClean="0"/>
              <a:pPr/>
              <a:t>2017/5/31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DC85ED-EB9B-4658-8E50-BFE9695ACCC8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761460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F657FC-1196-4B6B-9D01-F9BF7C556CE1}" type="datetimeFigureOut">
              <a:rPr lang="zh-TW" altLang="en-US" smtClean="0"/>
              <a:pPr/>
              <a:t>2017/5/31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DC85ED-EB9B-4658-8E50-BFE9695ACCC8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474456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&#38463;&#23016;&#35370;&#21839;(1).mp4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jpg"/><Relationship Id="rId5" Type="http://schemas.openxmlformats.org/officeDocument/2006/relationships/hyperlink" Target="&#38463;&#23016;&#35370;&#21839;(2).mp4" TargetMode="External"/><Relationship Id="rId4" Type="http://schemas.openxmlformats.org/officeDocument/2006/relationships/image" Target="../media/image28.jp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hyperlink" Target="&#38515;&#23450;&#21335;&amp;&#29579;&#27704;&#24950;&#36783;&#35542;(&#26032;&#32862;).mp4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"/>
            <a:ext cx="9143999" cy="6857999"/>
          </a:xfrm>
          <a:prstGeom prst="rect">
            <a:avLst/>
          </a:prstGeom>
        </p:spPr>
      </p:pic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251520" y="6062205"/>
            <a:ext cx="2483768" cy="650305"/>
          </a:xfrm>
        </p:spPr>
        <p:txBody>
          <a:bodyPr>
            <a:noAutofit/>
          </a:bodyPr>
          <a:lstStyle/>
          <a:p>
            <a:pPr algn="l"/>
            <a:r>
              <a:rPr lang="en-US" altLang="zh-TW" sz="2800" dirty="0" smtClean="0">
                <a:solidFill>
                  <a:srgbClr val="FFFF00"/>
                </a:solidFill>
                <a:latin typeface="標楷體" pitchFamily="65" charset="-120"/>
                <a:ea typeface="標楷體" pitchFamily="65" charset="-120"/>
              </a:rPr>
              <a:t>10224</a:t>
            </a:r>
            <a:r>
              <a:rPr lang="zh-TW" altLang="en-US" sz="2800" dirty="0" smtClean="0">
                <a:solidFill>
                  <a:srgbClr val="FFFF00"/>
                </a:solidFill>
                <a:latin typeface="標楷體" pitchFamily="65" charset="-120"/>
                <a:ea typeface="標楷體" pitchFamily="65" charset="-120"/>
              </a:rPr>
              <a:t>陳星妤</a:t>
            </a:r>
            <a:endParaRPr lang="zh-TW" altLang="en-US" sz="2800" dirty="0">
              <a:solidFill>
                <a:srgbClr val="FFFF00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5" name="文字方塊 4"/>
          <p:cNvSpPr txBox="1"/>
          <p:nvPr/>
        </p:nvSpPr>
        <p:spPr>
          <a:xfrm>
            <a:off x="4545299" y="578296"/>
            <a:ext cx="3265638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12000" b="1" dirty="0" smtClean="0">
                <a:solidFill>
                  <a:schemeClr val="tx2">
                    <a:lumMod val="75000"/>
                  </a:schemeClr>
                </a:solidFill>
                <a:latin typeface="華康行楷體W5" panose="03000509000000000000" pitchFamily="65" charset="-120"/>
                <a:ea typeface="華康行楷體W5" panose="03000509000000000000" pitchFamily="65" charset="-120"/>
              </a:rPr>
              <a:t>青天</a:t>
            </a:r>
            <a:endParaRPr lang="zh-TW" altLang="en-US" sz="12000" b="1" dirty="0">
              <a:solidFill>
                <a:schemeClr val="tx2">
                  <a:lumMod val="75000"/>
                </a:schemeClr>
              </a:solidFill>
              <a:latin typeface="華康行楷體W5" panose="03000509000000000000" pitchFamily="65" charset="-120"/>
              <a:ea typeface="華康行楷體W5" panose="03000509000000000000" pitchFamily="65" charset="-120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2555776" y="6062205"/>
            <a:ext cx="180049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2800" dirty="0" smtClean="0">
                <a:solidFill>
                  <a:srgbClr val="FFFF00"/>
                </a:solidFill>
                <a:latin typeface="標楷體" pitchFamily="65" charset="-120"/>
                <a:ea typeface="標楷體" pitchFamily="65" charset="-120"/>
              </a:rPr>
              <a:t>10228</a:t>
            </a:r>
            <a:r>
              <a:rPr lang="zh-TW" altLang="en-US" sz="2800" dirty="0" smtClean="0">
                <a:solidFill>
                  <a:srgbClr val="FFFF00"/>
                </a:solidFill>
                <a:latin typeface="標楷體" pitchFamily="65" charset="-120"/>
                <a:ea typeface="標楷體" pitchFamily="65" charset="-120"/>
              </a:rPr>
              <a:t>程昕</a:t>
            </a:r>
            <a:endParaRPr lang="zh-TW" altLang="en-US" sz="2800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7" name="文字方塊 6"/>
          <p:cNvSpPr txBox="1"/>
          <p:nvPr/>
        </p:nvSpPr>
        <p:spPr>
          <a:xfrm>
            <a:off x="4545299" y="6062205"/>
            <a:ext cx="215956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2800" dirty="0" smtClean="0">
                <a:solidFill>
                  <a:srgbClr val="FFFF00"/>
                </a:solidFill>
                <a:latin typeface="標楷體" pitchFamily="65" charset="-120"/>
                <a:ea typeface="標楷體" pitchFamily="65" charset="-120"/>
              </a:rPr>
              <a:t>10413</a:t>
            </a:r>
            <a:r>
              <a:rPr lang="zh-TW" altLang="en-US" sz="2800" dirty="0" smtClean="0">
                <a:solidFill>
                  <a:srgbClr val="FFFF00"/>
                </a:solidFill>
                <a:latin typeface="標楷體" pitchFamily="65" charset="-120"/>
                <a:ea typeface="標楷體" pitchFamily="65" charset="-120"/>
              </a:rPr>
              <a:t>林念潼</a:t>
            </a:r>
            <a:endParaRPr lang="zh-TW" altLang="en-US" sz="2800" dirty="0">
              <a:solidFill>
                <a:srgbClr val="FFFF00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8" name="文字方塊 7"/>
          <p:cNvSpPr txBox="1"/>
          <p:nvPr/>
        </p:nvSpPr>
        <p:spPr>
          <a:xfrm>
            <a:off x="6804248" y="6069298"/>
            <a:ext cx="215956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2800" dirty="0" smtClean="0">
                <a:solidFill>
                  <a:srgbClr val="FFFF00"/>
                </a:solidFill>
                <a:latin typeface="標楷體" pitchFamily="65" charset="-120"/>
                <a:ea typeface="標楷體" pitchFamily="65" charset="-120"/>
              </a:rPr>
              <a:t>11133</a:t>
            </a:r>
            <a:r>
              <a:rPr lang="zh-TW" altLang="en-US" sz="2800" dirty="0" smtClean="0">
                <a:solidFill>
                  <a:srgbClr val="FFFF00"/>
                </a:solidFill>
                <a:latin typeface="標楷體" pitchFamily="65" charset="-120"/>
                <a:ea typeface="標楷體" pitchFamily="65" charset="-120"/>
              </a:rPr>
              <a:t>潘李宣</a:t>
            </a:r>
            <a:endParaRPr lang="zh-TW" altLang="en-US" sz="2800" dirty="0">
              <a:solidFill>
                <a:srgbClr val="FFFF00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9" name="文字方塊 8"/>
          <p:cNvSpPr txBox="1"/>
          <p:nvPr/>
        </p:nvSpPr>
        <p:spPr>
          <a:xfrm>
            <a:off x="1554857" y="116631"/>
            <a:ext cx="739350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zh-TW" altLang="en-US" sz="2400" dirty="0">
                <a:latin typeface="華康行楷體W5" panose="03000509000000000000" pitchFamily="65" charset="-120"/>
                <a:ea typeface="華康行楷體W5" panose="03000509000000000000" pitchFamily="65" charset="-120"/>
              </a:rPr>
              <a:t>如</a:t>
            </a:r>
            <a:r>
              <a:rPr lang="zh-TW" altLang="en-US" sz="2400" dirty="0" smtClean="0">
                <a:latin typeface="華康行楷體W5" panose="03000509000000000000" pitchFamily="65" charset="-120"/>
                <a:ea typeface="華康行楷體W5" panose="03000509000000000000" pitchFamily="65" charset="-120"/>
              </a:rPr>
              <a:t>果討人喜歡與受人尊重無法兩全，我寧願受人尊敬。</a:t>
            </a:r>
            <a:endParaRPr lang="zh-TW" altLang="en-US" sz="2400" dirty="0">
              <a:latin typeface="華康行楷體W5" panose="03000509000000000000" pitchFamily="65" charset="-120"/>
              <a:ea typeface="華康行楷體W5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5735434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D0F8FF"/>
              </a:clrFrom>
              <a:clrTo>
                <a:srgbClr val="D0F8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0436087" cy="69573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5400" b="1" dirty="0" smtClean="0">
                <a:latin typeface="華康行楷體W5" panose="03000509000000000000" pitchFamily="65" charset="-120"/>
                <a:ea typeface="華康行楷體W5" panose="03000509000000000000" pitchFamily="65" charset="-120"/>
              </a:rPr>
              <a:t>氾濫成災→希望之河</a:t>
            </a:r>
            <a:endParaRPr lang="zh-TW" altLang="en-US" sz="5400" b="1" dirty="0">
              <a:latin typeface="華康行楷體W5" panose="03000509000000000000" pitchFamily="65" charset="-120"/>
              <a:ea typeface="華康行楷體W5" panose="03000509000000000000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71472" y="1928802"/>
            <a:ext cx="8229600" cy="4525963"/>
          </a:xfrm>
        </p:spPr>
        <p:txBody>
          <a:bodyPr>
            <a:normAutofit/>
          </a:bodyPr>
          <a:lstStyle/>
          <a:p>
            <a:r>
              <a:rPr lang="zh-TW" altLang="en-US" b="1" dirty="0" smtClean="0">
                <a:solidFill>
                  <a:schemeClr val="accent6">
                    <a:lumMod val="75000"/>
                  </a:schemeClr>
                </a:solidFill>
                <a:latin typeface="標楷體" pitchFamily="65" charset="-120"/>
                <a:ea typeface="標楷體" pitchFamily="65" charset="-120"/>
              </a:rPr>
              <a:t>冬山河原河道</a:t>
            </a:r>
            <a:r>
              <a:rPr lang="zh-TW" altLang="en-US" b="1" dirty="0">
                <a:solidFill>
                  <a:schemeClr val="accent6">
                    <a:lumMod val="75000"/>
                  </a:schemeClr>
                </a:solidFill>
                <a:latin typeface="標楷體" pitchFamily="65" charset="-120"/>
                <a:ea typeface="標楷體" pitchFamily="65" charset="-120"/>
              </a:rPr>
              <a:t>彎曲</a:t>
            </a:r>
            <a:r>
              <a:rPr lang="zh-TW" altLang="en-US" b="1" dirty="0" smtClean="0">
                <a:solidFill>
                  <a:schemeClr val="accent6">
                    <a:lumMod val="75000"/>
                  </a:schemeClr>
                </a:solidFill>
                <a:latin typeface="標楷體" pitchFamily="65" charset="-120"/>
                <a:ea typeface="標楷體" pitchFamily="65" charset="-120"/>
              </a:rPr>
              <a:t>，常</a:t>
            </a:r>
            <a:r>
              <a:rPr lang="zh-TW" altLang="en-US" b="1" dirty="0">
                <a:solidFill>
                  <a:schemeClr val="accent6">
                    <a:lumMod val="75000"/>
                  </a:schemeClr>
                </a:solidFill>
                <a:latin typeface="標楷體" pitchFamily="65" charset="-120"/>
                <a:ea typeface="標楷體" pitchFamily="65" charset="-120"/>
              </a:rPr>
              <a:t>氾濫成災，</a:t>
            </a:r>
            <a:r>
              <a:rPr lang="zh-TW" altLang="en-US" b="1" dirty="0" smtClean="0">
                <a:solidFill>
                  <a:schemeClr val="accent6">
                    <a:lumMod val="75000"/>
                  </a:schemeClr>
                </a:solidFill>
                <a:latin typeface="標楷體" pitchFamily="65" charset="-120"/>
                <a:ea typeface="標楷體" pitchFamily="65" charset="-120"/>
              </a:rPr>
              <a:t>造成居民</a:t>
            </a:r>
            <a:r>
              <a:rPr lang="zh-TW" altLang="en-US" b="1" dirty="0">
                <a:solidFill>
                  <a:schemeClr val="accent6">
                    <a:lumMod val="75000"/>
                  </a:schemeClr>
                </a:solidFill>
                <a:latin typeface="標楷體" pitchFamily="65" charset="-120"/>
                <a:ea typeface="標楷體" pitchFamily="65" charset="-120"/>
              </a:rPr>
              <a:t>飽受淹水之</a:t>
            </a:r>
            <a:r>
              <a:rPr lang="zh-TW" altLang="en-US" b="1" dirty="0" smtClean="0">
                <a:solidFill>
                  <a:schemeClr val="accent6">
                    <a:lumMod val="75000"/>
                  </a:schemeClr>
                </a:solidFill>
                <a:latin typeface="標楷體" pitchFamily="65" charset="-120"/>
                <a:ea typeface="標楷體" pitchFamily="65" charset="-120"/>
              </a:rPr>
              <a:t>苦。</a:t>
            </a:r>
            <a:endParaRPr lang="en-US" altLang="zh-TW" b="1" dirty="0" smtClean="0">
              <a:solidFill>
                <a:schemeClr val="accent6">
                  <a:lumMod val="75000"/>
                </a:schemeClr>
              </a:solidFill>
              <a:latin typeface="標楷體" pitchFamily="65" charset="-120"/>
              <a:ea typeface="標楷體" pitchFamily="65" charset="-120"/>
            </a:endParaRPr>
          </a:p>
          <a:p>
            <a:pPr lvl="0"/>
            <a:endParaRPr lang="en-US" altLang="zh-TW" b="1" dirty="0" smtClean="0">
              <a:solidFill>
                <a:srgbClr val="F79646">
                  <a:lumMod val="75000"/>
                </a:srgbClr>
              </a:solidFill>
              <a:latin typeface="標楷體" pitchFamily="65" charset="-120"/>
              <a:ea typeface="標楷體" pitchFamily="65" charset="-120"/>
            </a:endParaRPr>
          </a:p>
          <a:p>
            <a:pPr lvl="0"/>
            <a:r>
              <a:rPr lang="zh-TW" altLang="en-US" b="1" dirty="0">
                <a:solidFill>
                  <a:srgbClr val="FFFF00"/>
                </a:solidFill>
                <a:latin typeface="標楷體" pitchFamily="65" charset="-120"/>
                <a:ea typeface="標楷體" pitchFamily="65" charset="-120"/>
              </a:rPr>
              <a:t>陳定南一早便拿著鐵鎚到工地確認有無偷工減料，深夜又開會討論工作進度。</a:t>
            </a:r>
          </a:p>
          <a:p>
            <a:endParaRPr lang="en-US" altLang="zh-TW" b="1" dirty="0" smtClean="0">
              <a:solidFill>
                <a:schemeClr val="bg1"/>
              </a:solidFill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b="1" dirty="0" smtClean="0">
                <a:solidFill>
                  <a:schemeClr val="bg1"/>
                </a:solidFill>
                <a:latin typeface="標楷體" pitchFamily="65" charset="-120"/>
                <a:ea typeface="標楷體" pitchFamily="65" charset="-120"/>
              </a:rPr>
              <a:t>陳定南發揮永不放棄精神，讓日本建築師接下案子，將冬山河變成宜蘭代表性河川。</a:t>
            </a:r>
            <a:endParaRPr lang="en-US" altLang="zh-TW" b="1" dirty="0" smtClean="0">
              <a:solidFill>
                <a:schemeClr val="bg1"/>
              </a:solidFill>
              <a:latin typeface="標楷體" pitchFamily="65" charset="-120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744494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>
            <a:normAutofit/>
          </a:bodyPr>
          <a:lstStyle/>
          <a:p>
            <a:r>
              <a:rPr lang="zh-TW" altLang="en-US" sz="6600" dirty="0" smtClean="0">
                <a:latin typeface="華康行楷體W5" panose="03000509000000000000" pitchFamily="65" charset="-120"/>
                <a:ea typeface="華康行楷體W5" panose="03000509000000000000" pitchFamily="65" charset="-120"/>
              </a:rPr>
              <a:t>牽手</a:t>
            </a:r>
            <a:endParaRPr lang="zh-TW" altLang="en-US" sz="6600" dirty="0">
              <a:latin typeface="華康行楷體W5" panose="03000509000000000000" pitchFamily="65" charset="-120"/>
              <a:ea typeface="華康行楷體W5" panose="03000509000000000000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67544" y="1124744"/>
            <a:ext cx="8219256" cy="452596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altLang="zh-TW" sz="4000" dirty="0">
                <a:latin typeface="華康行楷體W5" panose="03000509000000000000" pitchFamily="65" charset="-120"/>
                <a:ea typeface="華康行楷體W5" panose="03000509000000000000" pitchFamily="65" charset="-120"/>
              </a:rPr>
              <a:t>1978</a:t>
            </a:r>
            <a:r>
              <a:rPr lang="zh-TW" altLang="en-US" sz="4000" dirty="0">
                <a:latin typeface="華康行楷體W5" panose="03000509000000000000" pitchFamily="65" charset="-120"/>
                <a:ea typeface="華康行楷體W5" panose="03000509000000000000" pitchFamily="65" charset="-120"/>
              </a:rPr>
              <a:t>年，陳定南與張昭義結婚</a:t>
            </a:r>
            <a:r>
              <a:rPr lang="zh-TW" altLang="en-US" sz="4000" dirty="0" smtClean="0">
                <a:latin typeface="華康行楷體W5" panose="03000509000000000000" pitchFamily="65" charset="-120"/>
                <a:ea typeface="華康行楷體W5" panose="03000509000000000000" pitchFamily="65" charset="-120"/>
              </a:rPr>
              <a:t>。</a:t>
            </a:r>
            <a:endParaRPr lang="en-US" altLang="zh-TW" sz="4000" dirty="0" smtClean="0">
              <a:latin typeface="華康行楷體W5" panose="03000509000000000000" pitchFamily="65" charset="-120"/>
              <a:ea typeface="華康行楷體W5" panose="03000509000000000000" pitchFamily="65" charset="-120"/>
            </a:endParaRPr>
          </a:p>
          <a:p>
            <a:pPr marL="0" indent="0">
              <a:buNone/>
            </a:pPr>
            <a:endParaRPr lang="en-US" altLang="zh-TW" sz="3400" dirty="0" smtClean="0">
              <a:latin typeface="標楷體" pitchFamily="65" charset="-120"/>
              <a:ea typeface="標楷體" pitchFamily="65" charset="-120"/>
            </a:endParaRPr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3648" y="2132856"/>
            <a:ext cx="6227753" cy="43334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38460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81145" y="1202237"/>
            <a:ext cx="4680520" cy="4625542"/>
          </a:xfrm>
        </p:spPr>
        <p:txBody>
          <a:bodyPr>
            <a:noAutofit/>
          </a:bodyPr>
          <a:lstStyle/>
          <a:p>
            <a:pPr marL="0" lvl="0" indent="0">
              <a:buNone/>
            </a:pPr>
            <a:r>
              <a:rPr lang="zh-TW" altLang="en-US" sz="2400" dirty="0" smtClean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rPr>
              <a:t>陳定南從政過程</a:t>
            </a:r>
            <a:r>
              <a:rPr lang="zh-TW" altLang="en-US" sz="2400" dirty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rPr>
              <a:t>中</a:t>
            </a:r>
            <a:r>
              <a:rPr lang="zh-TW" altLang="en-US" sz="2400" dirty="0" smtClean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rPr>
              <a:t>，</a:t>
            </a:r>
            <a:endParaRPr lang="en-US" altLang="zh-TW" sz="2400" dirty="0" smtClean="0">
              <a:solidFill>
                <a:prstClr val="black"/>
              </a:solidFill>
              <a:latin typeface="標楷體" pitchFamily="65" charset="-120"/>
              <a:ea typeface="標楷體" pitchFamily="65" charset="-120"/>
            </a:endParaRPr>
          </a:p>
          <a:p>
            <a:pPr marL="0" lvl="0" indent="0">
              <a:buNone/>
            </a:pPr>
            <a:r>
              <a:rPr lang="zh-TW" altLang="en-US" sz="2400" dirty="0" smtClean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rPr>
              <a:t>改變了</a:t>
            </a:r>
            <a:r>
              <a:rPr lang="zh-TW" altLang="en-US" sz="2400" dirty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rPr>
              <a:t>張昭義</a:t>
            </a:r>
            <a:r>
              <a:rPr lang="zh-TW" altLang="en-US" sz="2400" dirty="0" smtClean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rPr>
              <a:t>對</a:t>
            </a:r>
            <a:r>
              <a:rPr lang="zh-TW" altLang="en-US" sz="2400" dirty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rPr>
              <a:t>丈夫</a:t>
            </a:r>
            <a:r>
              <a:rPr lang="zh-TW" altLang="en-US" sz="2400" dirty="0" smtClean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rPr>
              <a:t>的</a:t>
            </a:r>
            <a:r>
              <a:rPr lang="zh-TW" altLang="en-US" sz="2400" dirty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rPr>
              <a:t>認識</a:t>
            </a:r>
            <a:r>
              <a:rPr lang="zh-TW" altLang="en-US" sz="2400" dirty="0" smtClean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rPr>
              <a:t>，</a:t>
            </a:r>
            <a:endParaRPr lang="en-US" altLang="zh-TW" sz="2400" dirty="0" smtClean="0">
              <a:solidFill>
                <a:prstClr val="black"/>
              </a:solidFill>
              <a:latin typeface="標楷體" pitchFamily="65" charset="-120"/>
              <a:ea typeface="標楷體" pitchFamily="65" charset="-120"/>
            </a:endParaRPr>
          </a:p>
          <a:p>
            <a:pPr marL="0" lvl="0" indent="0">
              <a:buNone/>
            </a:pPr>
            <a:r>
              <a:rPr lang="zh-TW" altLang="en-US" sz="2400" dirty="0" smtClean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rPr>
              <a:t>也</a:t>
            </a:r>
            <a:r>
              <a:rPr lang="zh-TW" altLang="en-US" sz="2400" dirty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rPr>
              <a:t>改變她看待許多事的方法</a:t>
            </a:r>
            <a:r>
              <a:rPr lang="zh-TW" altLang="en-US" sz="2400" dirty="0" smtClean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rPr>
              <a:t>。</a:t>
            </a:r>
            <a:endParaRPr lang="en-US" altLang="zh-TW" sz="2400" dirty="0" smtClean="0">
              <a:solidFill>
                <a:prstClr val="black"/>
              </a:solidFill>
              <a:latin typeface="標楷體" pitchFamily="65" charset="-120"/>
              <a:ea typeface="標楷體" pitchFamily="65" charset="-120"/>
            </a:endParaRPr>
          </a:p>
          <a:p>
            <a:pPr marL="0" lvl="0" indent="0">
              <a:buNone/>
            </a:pPr>
            <a:endParaRPr lang="en-US" altLang="zh-TW" sz="2400" dirty="0">
              <a:solidFill>
                <a:prstClr val="black"/>
              </a:solidFill>
              <a:latin typeface="標楷體" pitchFamily="65" charset="-120"/>
              <a:ea typeface="標楷體" pitchFamily="65" charset="-120"/>
            </a:endParaRPr>
          </a:p>
          <a:p>
            <a:pPr marL="0" lvl="0" indent="0">
              <a:buNone/>
            </a:pPr>
            <a:r>
              <a:rPr lang="zh-TW" altLang="en-US" sz="2400" dirty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rPr>
              <a:t>張昭義說</a:t>
            </a:r>
            <a:r>
              <a:rPr lang="zh-TW" altLang="en-US" sz="2400" dirty="0" smtClean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rPr>
              <a:t>：</a:t>
            </a:r>
            <a:endParaRPr lang="en-US" altLang="zh-TW" sz="2400" dirty="0" smtClean="0">
              <a:solidFill>
                <a:prstClr val="black"/>
              </a:solidFill>
              <a:latin typeface="標楷體" pitchFamily="65" charset="-120"/>
              <a:ea typeface="標楷體" pitchFamily="65" charset="-120"/>
            </a:endParaRPr>
          </a:p>
          <a:p>
            <a:pPr marL="0" lvl="0" indent="0">
              <a:buNone/>
            </a:pPr>
            <a:r>
              <a:rPr lang="zh-TW" altLang="en-US" sz="2400" dirty="0" smtClean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rPr>
              <a:t>「</a:t>
            </a:r>
            <a:r>
              <a:rPr lang="zh-TW" altLang="en-US" sz="2400" dirty="0">
                <a:solidFill>
                  <a:srgbClr val="0070C0"/>
                </a:solidFill>
                <a:latin typeface="標楷體" pitchFamily="65" charset="-120"/>
                <a:ea typeface="標楷體" pitchFamily="65" charset="-120"/>
              </a:rPr>
              <a:t>在我們家沒有縣長，只有家長。</a:t>
            </a:r>
            <a:r>
              <a:rPr lang="zh-TW" altLang="en-US" sz="2400" dirty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rPr>
              <a:t>」</a:t>
            </a:r>
            <a:endParaRPr lang="en-US" altLang="zh-TW" sz="2400" dirty="0">
              <a:solidFill>
                <a:prstClr val="black"/>
              </a:solidFill>
              <a:latin typeface="標楷體" pitchFamily="65" charset="-120"/>
              <a:ea typeface="標楷體" pitchFamily="65" charset="-120"/>
            </a:endParaRPr>
          </a:p>
          <a:p>
            <a:pPr marL="0" lvl="0" indent="0">
              <a:buNone/>
            </a:pPr>
            <a:endParaRPr lang="en-US" altLang="zh-TW" sz="2400" dirty="0" smtClean="0">
              <a:solidFill>
                <a:prstClr val="black"/>
              </a:solidFill>
              <a:latin typeface="標楷體" pitchFamily="65" charset="-120"/>
              <a:ea typeface="標楷體" pitchFamily="65" charset="-120"/>
            </a:endParaRPr>
          </a:p>
          <a:p>
            <a:pPr marL="0" lvl="0" indent="0">
              <a:buNone/>
            </a:pPr>
            <a:r>
              <a:rPr lang="zh-TW" altLang="en-US" sz="2400" dirty="0" smtClean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rPr>
              <a:t>陳定南</a:t>
            </a:r>
            <a:r>
              <a:rPr lang="zh-TW" altLang="en-US" sz="2400" dirty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rPr>
              <a:t>一向把公事留在辦公室</a:t>
            </a:r>
            <a:r>
              <a:rPr lang="zh-TW" altLang="en-US" sz="2400" dirty="0" smtClean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rPr>
              <a:t>，</a:t>
            </a:r>
            <a:endParaRPr lang="en-US" altLang="zh-TW" sz="2400" dirty="0" smtClean="0">
              <a:solidFill>
                <a:prstClr val="black"/>
              </a:solidFill>
              <a:latin typeface="標楷體" pitchFamily="65" charset="-120"/>
              <a:ea typeface="標楷體" pitchFamily="65" charset="-120"/>
            </a:endParaRPr>
          </a:p>
          <a:p>
            <a:pPr marL="0" lvl="0" indent="0">
              <a:buNone/>
            </a:pPr>
            <a:r>
              <a:rPr lang="zh-TW" altLang="en-US" sz="2400" dirty="0" smtClean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rPr>
              <a:t>面對</a:t>
            </a:r>
            <a:r>
              <a:rPr lang="zh-TW" altLang="en-US" sz="2400" dirty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rPr>
              <a:t>妻子和兒子</a:t>
            </a:r>
            <a:r>
              <a:rPr lang="zh-TW" altLang="en-US" sz="2400" dirty="0" smtClean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rPr>
              <a:t>，</a:t>
            </a:r>
            <a:endParaRPr lang="en-US" altLang="zh-TW" sz="2400" dirty="0" smtClean="0">
              <a:solidFill>
                <a:prstClr val="black"/>
              </a:solidFill>
              <a:latin typeface="標楷體" pitchFamily="65" charset="-120"/>
              <a:ea typeface="標楷體" pitchFamily="65" charset="-120"/>
            </a:endParaRPr>
          </a:p>
          <a:p>
            <a:pPr marL="0" lvl="0" indent="0">
              <a:buNone/>
            </a:pPr>
            <a:r>
              <a:rPr lang="zh-TW" altLang="en-US" sz="2400" dirty="0" smtClean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rPr>
              <a:t>便是</a:t>
            </a:r>
            <a:r>
              <a:rPr lang="zh-TW" altLang="en-US" sz="2400" dirty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rPr>
              <a:t>慈藹的面貌</a:t>
            </a:r>
            <a:r>
              <a:rPr lang="zh-TW" altLang="en-US" sz="2400" dirty="0" smtClean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rPr>
              <a:t>。</a:t>
            </a:r>
            <a:endParaRPr lang="en-US" altLang="zh-TW" sz="2400" dirty="0">
              <a:solidFill>
                <a:prstClr val="black"/>
              </a:solidFill>
              <a:latin typeface="標楷體" pitchFamily="65" charset="-120"/>
              <a:ea typeface="標楷體" pitchFamily="65" charset="-120"/>
            </a:endParaRP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46382" y="1202237"/>
            <a:ext cx="3267451" cy="4674743"/>
          </a:xfrm>
          <a:prstGeom prst="rect">
            <a:avLst/>
          </a:prstGeom>
        </p:spPr>
      </p:pic>
      <p:sp>
        <p:nvSpPr>
          <p:cNvPr id="5" name="文字方塊 4"/>
          <p:cNvSpPr txBox="1"/>
          <p:nvPr/>
        </p:nvSpPr>
        <p:spPr>
          <a:xfrm>
            <a:off x="539552" y="217353"/>
            <a:ext cx="7974281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zh-TW" altLang="en-US" sz="4000" dirty="0">
                <a:solidFill>
                  <a:prstClr val="black"/>
                </a:solidFill>
                <a:latin typeface="華康行楷體W5" panose="03000509000000000000" pitchFamily="65" charset="-120"/>
                <a:ea typeface="華康行楷體W5" panose="03000509000000000000" pitchFamily="65" charset="-120"/>
              </a:rPr>
              <a:t>從陳定南</a:t>
            </a:r>
            <a:r>
              <a:rPr lang="zh-TW" altLang="en-US" sz="4000" dirty="0" smtClean="0">
                <a:solidFill>
                  <a:prstClr val="black"/>
                </a:solidFill>
                <a:latin typeface="華康行楷體W5" panose="03000509000000000000" pitchFamily="65" charset="-120"/>
                <a:ea typeface="華康行楷體W5" panose="03000509000000000000" pitchFamily="65" charset="-120"/>
              </a:rPr>
              <a:t>參選  張昭義一路</a:t>
            </a:r>
            <a:r>
              <a:rPr lang="zh-TW" altLang="en-US" sz="4000" dirty="0">
                <a:solidFill>
                  <a:prstClr val="black"/>
                </a:solidFill>
                <a:latin typeface="華康行楷體W5" panose="03000509000000000000" pitchFamily="65" charset="-120"/>
                <a:ea typeface="華康行楷體W5" panose="03000509000000000000" pitchFamily="65" charset="-120"/>
              </a:rPr>
              <a:t>相</a:t>
            </a:r>
            <a:r>
              <a:rPr lang="zh-TW" altLang="en-US" sz="4000" dirty="0" smtClean="0">
                <a:solidFill>
                  <a:prstClr val="black"/>
                </a:solidFill>
                <a:latin typeface="華康行楷體W5" panose="03000509000000000000" pitchFamily="65" charset="-120"/>
                <a:ea typeface="華康行楷體W5" panose="03000509000000000000" pitchFamily="65" charset="-120"/>
              </a:rPr>
              <a:t>伴</a:t>
            </a:r>
            <a:endParaRPr lang="en-US" altLang="zh-TW" sz="4000" dirty="0">
              <a:solidFill>
                <a:prstClr val="black"/>
              </a:solidFill>
              <a:latin typeface="華康行楷體W5" panose="03000509000000000000" pitchFamily="65" charset="-120"/>
              <a:ea typeface="華康行楷體W5" panose="03000509000000000000" pitchFamily="65" charset="-120"/>
            </a:endParaRPr>
          </a:p>
          <a:p>
            <a:endParaRPr lang="zh-TW" altLang="en-US" dirty="0"/>
          </a:p>
        </p:txBody>
      </p:sp>
      <p:sp>
        <p:nvSpPr>
          <p:cNvPr id="6" name="文字方塊 5"/>
          <p:cNvSpPr txBox="1"/>
          <p:nvPr/>
        </p:nvSpPr>
        <p:spPr>
          <a:xfrm>
            <a:off x="347253" y="6165304"/>
            <a:ext cx="864852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>
              <a:spcBef>
                <a:spcPct val="20000"/>
              </a:spcBef>
            </a:pPr>
            <a:r>
              <a:rPr lang="en-US" altLang="zh-TW" sz="2400" dirty="0" smtClean="0">
                <a:solidFill>
                  <a:srgbClr val="0070C0"/>
                </a:solidFill>
                <a:latin typeface="華康行楷體W5" panose="03000509000000000000" pitchFamily="65" charset="-120"/>
                <a:ea typeface="華康行楷體W5" panose="03000509000000000000" pitchFamily="65" charset="-120"/>
              </a:rPr>
              <a:t>~</a:t>
            </a:r>
            <a:r>
              <a:rPr lang="zh-TW" altLang="en-US" sz="2400" dirty="0" smtClean="0">
                <a:solidFill>
                  <a:srgbClr val="0070C0"/>
                </a:solidFill>
                <a:latin typeface="華康行楷體W5" panose="03000509000000000000" pitchFamily="65" charset="-120"/>
                <a:ea typeface="華康行楷體W5" panose="03000509000000000000" pitchFamily="65" charset="-120"/>
              </a:rPr>
              <a:t>家庭</a:t>
            </a:r>
            <a:r>
              <a:rPr lang="zh-TW" altLang="en-US" sz="2400" dirty="0">
                <a:solidFill>
                  <a:srgbClr val="0070C0"/>
                </a:solidFill>
                <a:latin typeface="華康行楷體W5" panose="03000509000000000000" pitchFamily="65" charset="-120"/>
                <a:ea typeface="華康行楷體W5" panose="03000509000000000000" pitchFamily="65" charset="-120"/>
              </a:rPr>
              <a:t>是他疲憊受挫時最好的避風港，更是他親手建造的</a:t>
            </a:r>
            <a:r>
              <a:rPr lang="zh-TW" altLang="en-US" sz="2400" dirty="0" smtClean="0">
                <a:solidFill>
                  <a:srgbClr val="0070C0"/>
                </a:solidFill>
                <a:latin typeface="華康行楷體W5" panose="03000509000000000000" pitchFamily="65" charset="-120"/>
                <a:ea typeface="華康行楷體W5" panose="03000509000000000000" pitchFamily="65" charset="-120"/>
              </a:rPr>
              <a:t>城堡</a:t>
            </a:r>
            <a:r>
              <a:rPr lang="en-US" altLang="zh-TW" sz="2400" dirty="0" smtClean="0">
                <a:solidFill>
                  <a:srgbClr val="0070C0"/>
                </a:solidFill>
                <a:latin typeface="華康行楷體W5" panose="03000509000000000000" pitchFamily="65" charset="-120"/>
                <a:ea typeface="華康行楷體W5" panose="03000509000000000000" pitchFamily="65" charset="-120"/>
              </a:rPr>
              <a:t>~</a:t>
            </a:r>
            <a:endParaRPr lang="zh-TW" altLang="en-US" sz="2400" dirty="0">
              <a:solidFill>
                <a:srgbClr val="0070C0"/>
              </a:solidFill>
              <a:latin typeface="華康行楷體W5" panose="03000509000000000000" pitchFamily="65" charset="-120"/>
              <a:ea typeface="華康行楷體W5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3404969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87238" y="-1035496"/>
            <a:ext cx="11251904" cy="843892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67544" y="2276872"/>
            <a:ext cx="8229600" cy="2088232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zh-TW" altLang="en-US" sz="3600" dirty="0" smtClean="0">
                <a:solidFill>
                  <a:schemeClr val="bg1"/>
                </a:solidFill>
                <a:latin typeface="華康行楷體W5" panose="03000509000000000000" pitchFamily="65" charset="-120"/>
                <a:ea typeface="華康行楷體W5" panose="03000509000000000000" pitchFamily="65" charset="-120"/>
              </a:rPr>
              <a:t>現在就讓我們到</a:t>
            </a:r>
            <a:endParaRPr lang="en-US" altLang="zh-TW" sz="3600" dirty="0" smtClean="0">
              <a:solidFill>
                <a:schemeClr val="bg1"/>
              </a:solidFill>
              <a:latin typeface="華康行楷體W5" panose="03000509000000000000" pitchFamily="65" charset="-120"/>
              <a:ea typeface="華康行楷體W5" panose="03000509000000000000" pitchFamily="65" charset="-120"/>
            </a:endParaRPr>
          </a:p>
          <a:p>
            <a:pPr marL="0" indent="0" algn="ctr">
              <a:buNone/>
            </a:pPr>
            <a:endParaRPr lang="en-US" altLang="zh-TW" sz="3600" dirty="0" smtClean="0">
              <a:solidFill>
                <a:schemeClr val="bg1"/>
              </a:solidFill>
              <a:latin typeface="華康行楷體W5" panose="03000509000000000000" pitchFamily="65" charset="-120"/>
              <a:ea typeface="華康行楷體W5" panose="03000509000000000000" pitchFamily="65" charset="-120"/>
            </a:endParaRPr>
          </a:p>
          <a:p>
            <a:pPr marL="0" indent="0" algn="ctr">
              <a:buNone/>
            </a:pPr>
            <a:r>
              <a:rPr lang="zh-TW" altLang="en-US" sz="6000" b="1" dirty="0" smtClean="0">
                <a:solidFill>
                  <a:schemeClr val="bg1"/>
                </a:solidFill>
                <a:latin typeface="華康行楷體W5" panose="03000509000000000000" pitchFamily="65" charset="-120"/>
                <a:ea typeface="華康行楷體W5"/>
              </a:rPr>
              <a:t>陳定南紀念館</a:t>
            </a:r>
            <a:r>
              <a:rPr lang="zh-TW" altLang="en-US" sz="3600" dirty="0" smtClean="0">
                <a:solidFill>
                  <a:schemeClr val="bg1"/>
                </a:solidFill>
                <a:latin typeface="華康行楷體W5" panose="03000509000000000000" pitchFamily="65" charset="-120"/>
                <a:ea typeface="華康行楷體W5" panose="03000509000000000000" pitchFamily="65" charset="-120"/>
              </a:rPr>
              <a:t>一探究竟吧</a:t>
            </a:r>
            <a:r>
              <a:rPr lang="en-US" altLang="zh-TW" sz="3600" dirty="0" smtClean="0">
                <a:solidFill>
                  <a:schemeClr val="bg1"/>
                </a:solidFill>
                <a:latin typeface="華康行楷體W5" panose="03000509000000000000" pitchFamily="65" charset="-120"/>
                <a:ea typeface="華康行楷體W5" panose="03000509000000000000" pitchFamily="65" charset="-120"/>
              </a:rPr>
              <a:t>!!!</a:t>
            </a:r>
            <a:endParaRPr lang="zh-TW" altLang="en-US" sz="3600" dirty="0">
              <a:solidFill>
                <a:schemeClr val="bg1"/>
              </a:solidFill>
              <a:latin typeface="華康行楷體W5" panose="03000509000000000000" pitchFamily="65" charset="-120"/>
              <a:ea typeface="華康行楷體W5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8639927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95536" y="26408"/>
            <a:ext cx="3682752" cy="1143000"/>
          </a:xfrm>
        </p:spPr>
        <p:txBody>
          <a:bodyPr/>
          <a:lstStyle/>
          <a:p>
            <a:r>
              <a:rPr lang="zh-TW" altLang="en-US" dirty="0" smtClean="0">
                <a:latin typeface="華康行楷體W5" panose="03000509000000000000" pitchFamily="65" charset="-120"/>
                <a:ea typeface="華康行楷體W5" panose="03000509000000000000" pitchFamily="65" charset="-120"/>
              </a:rPr>
              <a:t>舊宅外觀</a:t>
            </a:r>
            <a:endParaRPr lang="zh-TW" altLang="en-US" dirty="0">
              <a:latin typeface="華康行楷體W5" panose="03000509000000000000" pitchFamily="65" charset="-120"/>
              <a:ea typeface="華康行楷體W5" panose="03000509000000000000" pitchFamily="65" charset="-120"/>
            </a:endParaRPr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15208" y="1268760"/>
            <a:ext cx="7128792" cy="4754849"/>
          </a:xfrm>
        </p:spPr>
      </p:pic>
      <p:pic>
        <p:nvPicPr>
          <p:cNvPr id="5" name="圖片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628800" y="1268759"/>
            <a:ext cx="7128792" cy="4754849"/>
          </a:xfrm>
          <a:prstGeom prst="rect">
            <a:avLst/>
          </a:prstGeom>
        </p:spPr>
      </p:pic>
      <p:sp>
        <p:nvSpPr>
          <p:cNvPr id="6" name="文字方塊 5"/>
          <p:cNvSpPr txBox="1"/>
          <p:nvPr/>
        </p:nvSpPr>
        <p:spPr>
          <a:xfrm>
            <a:off x="5580112" y="188640"/>
            <a:ext cx="259228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4400" dirty="0" smtClean="0">
                <a:latin typeface="華康行楷體W5" panose="03000509000000000000" pitchFamily="65" charset="-120"/>
                <a:ea typeface="華康行楷體W5" panose="03000509000000000000" pitchFamily="65" charset="-120"/>
              </a:rPr>
              <a:t>園區外觀</a:t>
            </a:r>
            <a:endParaRPr lang="zh-TW" altLang="en-US" sz="4400" dirty="0">
              <a:latin typeface="華康行楷體W5" panose="03000509000000000000" pitchFamily="65" charset="-120"/>
              <a:ea typeface="華康行楷體W5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9307315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67544" y="-171400"/>
            <a:ext cx="8229600" cy="1143000"/>
          </a:xfrm>
        </p:spPr>
        <p:txBody>
          <a:bodyPr>
            <a:normAutofit/>
          </a:bodyPr>
          <a:lstStyle/>
          <a:p>
            <a:r>
              <a:rPr lang="en-US" altLang="zh-TW" sz="3600" dirty="0" smtClean="0">
                <a:latin typeface="華康行楷體W5" panose="03000509000000000000" pitchFamily="65" charset="-120"/>
                <a:ea typeface="華康行楷體W5" panose="03000509000000000000" pitchFamily="65" charset="-120"/>
              </a:rPr>
              <a:t>~</a:t>
            </a:r>
            <a:r>
              <a:rPr lang="zh-TW" altLang="en-US" sz="3600" dirty="0" smtClean="0">
                <a:latin typeface="華康行楷體W5" panose="03000509000000000000" pitchFamily="65" charset="-120"/>
                <a:ea typeface="華康行楷體W5" panose="03000509000000000000" pitchFamily="65" charset="-120"/>
              </a:rPr>
              <a:t>園區熱情的狗狗與我們的邂逅</a:t>
            </a:r>
            <a:r>
              <a:rPr lang="en-US" altLang="zh-TW" sz="3600" dirty="0" smtClean="0">
                <a:latin typeface="華康行楷體W5" panose="03000509000000000000" pitchFamily="65" charset="-120"/>
                <a:ea typeface="華康行楷體W5" panose="03000509000000000000" pitchFamily="65" charset="-120"/>
              </a:rPr>
              <a:t>~</a:t>
            </a:r>
            <a:endParaRPr lang="zh-TW" altLang="en-US" sz="3600" dirty="0">
              <a:latin typeface="華康行楷體W5" panose="03000509000000000000" pitchFamily="65" charset="-120"/>
              <a:ea typeface="華康行楷體W5" panose="03000509000000000000" pitchFamily="65" charset="-120"/>
            </a:endParaRPr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59023"/>
            <a:ext cx="9144000" cy="6098977"/>
          </a:xfrm>
        </p:spPr>
      </p:pic>
    </p:spTree>
    <p:extLst>
      <p:ext uri="{BB962C8B-B14F-4D97-AF65-F5344CB8AC3E}">
        <p14:creationId xmlns:p14="http://schemas.microsoft.com/office/powerpoint/2010/main" val="11559662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67544" y="62068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zh-TW" altLang="en-US" sz="36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沒有電腦的時代，陳定南總是貼心的自製班級座位表、營隊歌本或各項收支表等。</a:t>
            </a:r>
            <a:endParaRPr lang="zh-TW" altLang="en-US" sz="36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7" name="圖片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2564530"/>
            <a:ext cx="6480720" cy="4322590"/>
          </a:xfrm>
          <a:prstGeom prst="rect">
            <a:avLst/>
          </a:prstGeom>
        </p:spPr>
      </p:pic>
      <p:pic>
        <p:nvPicPr>
          <p:cNvPr id="6" name="內容版面配置區 5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549911">
            <a:off x="-907726" y="2375621"/>
            <a:ext cx="4589793" cy="6884689"/>
          </a:xfrm>
        </p:spPr>
      </p:pic>
      <p:pic>
        <p:nvPicPr>
          <p:cNvPr id="8" name="圖片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849336">
            <a:off x="5743901" y="2439943"/>
            <a:ext cx="5256584" cy="78810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69514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6023" y="476672"/>
            <a:ext cx="4916017" cy="3456384"/>
          </a:xfrm>
        </p:spPr>
        <p:txBody>
          <a:bodyPr>
            <a:normAutofit/>
          </a:bodyPr>
          <a:lstStyle/>
          <a:p>
            <a:pPr algn="l"/>
            <a:r>
              <a:rPr lang="zh-TW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大學時期，</a:t>
            </a:r>
            <a:r>
              <a:rPr lang="en-US" altLang="zh-TW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看電影是陳定南很重要的</a:t>
            </a:r>
            <a:r>
              <a:rPr lang="en-US" altLang="zh-TW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休閒活動。</a:t>
            </a:r>
            <a:r>
              <a:rPr lang="en-US" altLang="zh-TW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en-US" altLang="zh-TW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他</a:t>
            </a: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細心保存的</a:t>
            </a:r>
            <a:r>
              <a:rPr lang="zh-TW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票根</a:t>
            </a:r>
            <a:r>
              <a:rPr lang="en-US" altLang="zh-TW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便是</a:t>
            </a: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他青春的</a:t>
            </a:r>
            <a:r>
              <a:rPr lang="zh-TW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回憶</a:t>
            </a:r>
            <a:r>
              <a:rPr lang="en-US" altLang="zh-TW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……</a:t>
            </a:r>
            <a:endParaRPr lang="zh-TW" altLang="en-US" sz="2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8064" y="0"/>
            <a:ext cx="4621678" cy="6929136"/>
          </a:xfrm>
        </p:spPr>
      </p:pic>
      <p:pic>
        <p:nvPicPr>
          <p:cNvPr id="5" name="圖片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24544" y="4221088"/>
            <a:ext cx="5458707" cy="39306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29166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-684584" y="222821"/>
            <a:ext cx="8229600" cy="1143000"/>
          </a:xfrm>
        </p:spPr>
        <p:txBody>
          <a:bodyPr>
            <a:normAutofit/>
          </a:bodyPr>
          <a:lstStyle/>
          <a:p>
            <a:r>
              <a:rPr lang="zh-TW" altLang="en-US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我們看見</a:t>
            </a:r>
            <a:r>
              <a:rPr lang="zh-TW" altLang="en-US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了</a:t>
            </a:r>
            <a:r>
              <a:rPr lang="zh-TW" altLang="en-US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這張標示，</a:t>
            </a:r>
            <a:endParaRPr lang="zh-TW" altLang="en-US" sz="32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178" y="1478483"/>
            <a:ext cx="9141743" cy="5373216"/>
          </a:xfrm>
        </p:spPr>
      </p:pic>
      <p:sp>
        <p:nvSpPr>
          <p:cNvPr id="6" name="文字方塊 5"/>
          <p:cNvSpPr txBox="1"/>
          <p:nvPr/>
        </p:nvSpPr>
        <p:spPr>
          <a:xfrm>
            <a:off x="5314900" y="205830"/>
            <a:ext cx="295465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5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於是</a:t>
            </a:r>
            <a:r>
              <a:rPr lang="en-US" altLang="zh-TW" sz="5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……</a:t>
            </a:r>
          </a:p>
        </p:txBody>
      </p:sp>
    </p:spTree>
    <p:extLst>
      <p:ext uri="{BB962C8B-B14F-4D97-AF65-F5344CB8AC3E}">
        <p14:creationId xmlns:p14="http://schemas.microsoft.com/office/powerpoint/2010/main" val="292690897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1680" y="-647756"/>
            <a:ext cx="5472608" cy="8204908"/>
          </a:xfrm>
        </p:spPr>
      </p:pic>
    </p:spTree>
    <p:extLst>
      <p:ext uri="{BB962C8B-B14F-4D97-AF65-F5344CB8AC3E}">
        <p14:creationId xmlns:p14="http://schemas.microsoft.com/office/powerpoint/2010/main" val="24450055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287000" cy="6858000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779912" y="836712"/>
            <a:ext cx="2448272" cy="576064"/>
          </a:xfrm>
        </p:spPr>
        <p:txBody>
          <a:bodyPr>
            <a:noAutofit/>
          </a:bodyPr>
          <a:lstStyle/>
          <a:p>
            <a:r>
              <a:rPr lang="zh-TW" altLang="en-US" sz="7200" dirty="0" smtClean="0">
                <a:latin typeface="華康行楷體W5" panose="03000509000000000000" pitchFamily="65" charset="-120"/>
                <a:ea typeface="華康行楷體W5" panose="03000509000000000000" pitchFamily="65" charset="-120"/>
              </a:rPr>
              <a:t>目錄</a:t>
            </a:r>
            <a:r>
              <a:rPr lang="en-US" altLang="zh-TW" sz="6600" dirty="0" smtClean="0"/>
              <a:t/>
            </a:r>
            <a:br>
              <a:rPr lang="en-US" altLang="zh-TW" sz="6600" dirty="0" smtClean="0"/>
            </a:br>
            <a:endParaRPr lang="zh-TW" altLang="en-US" sz="6600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281011" y="1196752"/>
            <a:ext cx="8856984" cy="5501208"/>
          </a:xfrm>
        </p:spPr>
        <p:txBody>
          <a:bodyPr>
            <a:normAutofit lnSpcReduction="10000"/>
          </a:bodyPr>
          <a:lstStyle/>
          <a:p>
            <a:r>
              <a:rPr lang="zh-TW" altLang="en-US" sz="2800" b="1" dirty="0" smtClean="0">
                <a:solidFill>
                  <a:srgbClr val="FFFF00"/>
                </a:solidFill>
                <a:latin typeface="標楷體" pitchFamily="65" charset="-120"/>
                <a:ea typeface="標楷體" pitchFamily="65" charset="-120"/>
              </a:rPr>
              <a:t>動機</a:t>
            </a:r>
            <a:endParaRPr lang="en-US" altLang="zh-TW" sz="2800" b="1" dirty="0" smtClean="0">
              <a:solidFill>
                <a:srgbClr val="FFFF00"/>
              </a:solidFill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sz="2800" b="1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求學歷程</a:t>
            </a:r>
            <a:endParaRPr lang="en-US" altLang="zh-TW" sz="2800" b="1" dirty="0" smtClean="0">
              <a:solidFill>
                <a:srgbClr val="FFFF00"/>
              </a:solidFill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sz="2800" b="1" dirty="0" smtClean="0">
                <a:solidFill>
                  <a:srgbClr val="FFFF00"/>
                </a:solidFill>
                <a:latin typeface="標楷體" pitchFamily="65" charset="-120"/>
                <a:ea typeface="標楷體" pitchFamily="65" charset="-120"/>
              </a:rPr>
              <a:t>尚未</a:t>
            </a:r>
            <a:r>
              <a:rPr lang="zh-TW" altLang="en-US" sz="2800" b="1" dirty="0">
                <a:solidFill>
                  <a:srgbClr val="FFFF00"/>
                </a:solidFill>
                <a:latin typeface="標楷體" pitchFamily="65" charset="-120"/>
                <a:ea typeface="標楷體" pitchFamily="65" charset="-120"/>
              </a:rPr>
              <a:t>進入政治生涯的</a:t>
            </a:r>
            <a:r>
              <a:rPr lang="zh-TW" altLang="en-US" sz="2800" b="1" dirty="0" smtClean="0">
                <a:solidFill>
                  <a:srgbClr val="FFFF00"/>
                </a:solidFill>
                <a:latin typeface="標楷體" pitchFamily="65" charset="-120"/>
                <a:ea typeface="標楷體" pitchFamily="65" charset="-120"/>
              </a:rPr>
              <a:t>他</a:t>
            </a:r>
            <a:endParaRPr lang="en-US" altLang="zh-TW" sz="2800" b="1" dirty="0" smtClean="0">
              <a:solidFill>
                <a:srgbClr val="FFFF00"/>
              </a:solidFill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sz="2800" b="1" dirty="0">
                <a:solidFill>
                  <a:srgbClr val="FFFF00"/>
                </a:solidFill>
                <a:latin typeface="標楷體" pitchFamily="65" charset="-120"/>
                <a:ea typeface="標楷體" pitchFamily="65" charset="-120"/>
              </a:rPr>
              <a:t>從政</a:t>
            </a:r>
            <a:r>
              <a:rPr lang="zh-TW" altLang="en-US" sz="2800" b="1" dirty="0" smtClean="0">
                <a:solidFill>
                  <a:srgbClr val="FFFF00"/>
                </a:solidFill>
                <a:latin typeface="標楷體" pitchFamily="65" charset="-120"/>
                <a:ea typeface="標楷體" pitchFamily="65" charset="-120"/>
              </a:rPr>
              <a:t>動機 </a:t>
            </a:r>
            <a:endParaRPr lang="en-US" altLang="zh-TW" sz="2800" b="1" dirty="0" smtClean="0">
              <a:solidFill>
                <a:srgbClr val="FFFF00"/>
              </a:solidFill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sz="2800" b="1" dirty="0">
                <a:solidFill>
                  <a:srgbClr val="FFFF00"/>
                </a:solidFill>
                <a:latin typeface="標楷體" pitchFamily="65" charset="-120"/>
                <a:ea typeface="標楷體" pitchFamily="65" charset="-120"/>
              </a:rPr>
              <a:t>施政追追</a:t>
            </a:r>
            <a:r>
              <a:rPr lang="zh-TW" altLang="en-US" sz="2800" b="1" dirty="0" smtClean="0">
                <a:solidFill>
                  <a:srgbClr val="FFFF00"/>
                </a:solidFill>
                <a:latin typeface="標楷體" pitchFamily="65" charset="-120"/>
                <a:ea typeface="標楷體" pitchFamily="65" charset="-120"/>
              </a:rPr>
              <a:t>追</a:t>
            </a:r>
            <a:endParaRPr lang="en-US" altLang="zh-TW" sz="2800" b="1" dirty="0" smtClean="0">
              <a:solidFill>
                <a:srgbClr val="FFFF00"/>
              </a:solidFill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sz="2800" b="1" dirty="0" smtClean="0">
                <a:solidFill>
                  <a:srgbClr val="FFFF00"/>
                </a:solidFill>
                <a:latin typeface="標楷體" pitchFamily="65" charset="-120"/>
                <a:ea typeface="標楷體" pitchFamily="65" charset="-120"/>
              </a:rPr>
              <a:t>誓死反六輕，血肉護蘭陽</a:t>
            </a:r>
            <a:endParaRPr lang="en-US" altLang="zh-TW" sz="2800" b="1" dirty="0" smtClean="0">
              <a:solidFill>
                <a:srgbClr val="FFFF00"/>
              </a:solidFill>
              <a:latin typeface="標楷體" pitchFamily="65" charset="-120"/>
              <a:ea typeface="標楷體" pitchFamily="65" charset="-120"/>
            </a:endParaRPr>
          </a:p>
          <a:p>
            <a:r>
              <a:rPr lang="en-US" altLang="zh-TW" sz="2800" b="1" dirty="0" smtClean="0">
                <a:solidFill>
                  <a:srgbClr val="FFFF00"/>
                </a:solidFill>
                <a:latin typeface="標楷體" pitchFamily="65" charset="-120"/>
                <a:ea typeface="標楷體" pitchFamily="65" charset="-120"/>
              </a:rPr>
              <a:t>8</a:t>
            </a:r>
            <a:r>
              <a:rPr lang="zh-TW" altLang="en-US" sz="2800" b="1" dirty="0" smtClean="0">
                <a:solidFill>
                  <a:srgbClr val="FFFF00"/>
                </a:solidFill>
                <a:latin typeface="標楷體" pitchFamily="65" charset="-120"/>
                <a:ea typeface="標楷體" pitchFamily="65" charset="-120"/>
              </a:rPr>
              <a:t>公頃與</a:t>
            </a:r>
            <a:r>
              <a:rPr lang="en-US" altLang="zh-TW" sz="2800" b="1" dirty="0" smtClean="0">
                <a:solidFill>
                  <a:srgbClr val="FFFF00"/>
                </a:solidFill>
                <a:latin typeface="標楷體" pitchFamily="65" charset="-120"/>
                <a:ea typeface="標楷體" pitchFamily="65" charset="-120"/>
              </a:rPr>
              <a:t>27</a:t>
            </a:r>
            <a:r>
              <a:rPr lang="zh-TW" altLang="en-US" sz="2800" b="1" dirty="0" smtClean="0">
                <a:solidFill>
                  <a:srgbClr val="FFFF00"/>
                </a:solidFill>
                <a:latin typeface="標楷體" pitchFamily="65" charset="-120"/>
                <a:ea typeface="標楷體" pitchFamily="65" charset="-120"/>
              </a:rPr>
              <a:t>公頃的故事</a:t>
            </a:r>
            <a:endParaRPr lang="en-US" altLang="zh-TW" sz="2800" b="1" dirty="0" smtClean="0">
              <a:solidFill>
                <a:srgbClr val="FFFF00"/>
              </a:solidFill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sz="2800" b="1" dirty="0" smtClean="0">
                <a:solidFill>
                  <a:srgbClr val="FFFF00"/>
                </a:solidFill>
                <a:latin typeface="標楷體" pitchFamily="65" charset="-120"/>
                <a:ea typeface="標楷體" pitchFamily="65" charset="-120"/>
              </a:rPr>
              <a:t>氾濫成災→希望之河</a:t>
            </a:r>
            <a:endParaRPr lang="en-US" altLang="zh-TW" sz="2800" b="1" dirty="0" smtClean="0">
              <a:solidFill>
                <a:srgbClr val="FFFF00"/>
              </a:solidFill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sz="2800" b="1" dirty="0" smtClean="0">
                <a:solidFill>
                  <a:srgbClr val="FFFF00"/>
                </a:solidFill>
                <a:latin typeface="標楷體" pitchFamily="65" charset="-120"/>
                <a:ea typeface="標楷體" pitchFamily="65" charset="-120"/>
              </a:rPr>
              <a:t>牽手</a:t>
            </a:r>
            <a:endParaRPr lang="en-US" altLang="zh-TW" sz="2800" b="1" dirty="0" smtClean="0">
              <a:solidFill>
                <a:srgbClr val="FFFF00"/>
              </a:solidFill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sz="2800" b="1" dirty="0">
                <a:solidFill>
                  <a:srgbClr val="FFFF00"/>
                </a:solidFill>
                <a:latin typeface="標楷體" pitchFamily="65" charset="-120"/>
                <a:ea typeface="標楷體" pitchFamily="65" charset="-120"/>
              </a:rPr>
              <a:t>陳定南</a:t>
            </a:r>
            <a:r>
              <a:rPr lang="zh-TW" altLang="en-US" sz="2800" b="1" dirty="0" smtClean="0">
                <a:solidFill>
                  <a:srgbClr val="FFFF00"/>
                </a:solidFill>
                <a:latin typeface="標楷體" pitchFamily="65" charset="-120"/>
                <a:ea typeface="標楷體" pitchFamily="65" charset="-120"/>
              </a:rPr>
              <a:t>紀念館</a:t>
            </a:r>
            <a:r>
              <a:rPr lang="en-US" altLang="zh-TW" sz="2800" b="1" dirty="0" smtClean="0">
                <a:solidFill>
                  <a:srgbClr val="FFFF00"/>
                </a:solidFill>
                <a:latin typeface="標楷體" pitchFamily="65" charset="-120"/>
                <a:ea typeface="標楷體" pitchFamily="65" charset="-120"/>
              </a:rPr>
              <a:t>-</a:t>
            </a:r>
            <a:r>
              <a:rPr lang="zh-TW" altLang="en-US" sz="2800" b="1" dirty="0" smtClean="0">
                <a:solidFill>
                  <a:srgbClr val="FFFF00"/>
                </a:solidFill>
                <a:latin typeface="標楷體" pitchFamily="65" charset="-120"/>
                <a:ea typeface="標楷體" pitchFamily="65" charset="-120"/>
              </a:rPr>
              <a:t>館內陳設</a:t>
            </a:r>
            <a:endParaRPr lang="en-US" altLang="zh-TW" sz="2800" b="1" dirty="0" smtClean="0">
              <a:solidFill>
                <a:srgbClr val="FFFF00"/>
              </a:solidFill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sz="2800" b="1" dirty="0" smtClean="0">
                <a:solidFill>
                  <a:srgbClr val="FFFF00"/>
                </a:solidFill>
                <a:latin typeface="標楷體" pitchFamily="65" charset="-120"/>
                <a:ea typeface="標楷體" pitchFamily="65" charset="-120"/>
              </a:rPr>
              <a:t>訪談紀錄</a:t>
            </a:r>
            <a:r>
              <a:rPr lang="en-US" altLang="zh-TW" sz="2800" b="1" dirty="0" smtClean="0">
                <a:solidFill>
                  <a:srgbClr val="FFFF00"/>
                </a:solidFill>
                <a:latin typeface="標楷體" pitchFamily="65" charset="-120"/>
                <a:ea typeface="標楷體" pitchFamily="65" charset="-120"/>
              </a:rPr>
              <a:t>(</a:t>
            </a:r>
            <a:r>
              <a:rPr lang="zh-TW" altLang="en-US" sz="2800" b="1" dirty="0" smtClean="0">
                <a:solidFill>
                  <a:srgbClr val="FFFF00"/>
                </a:solidFill>
                <a:latin typeface="標楷體" pitchFamily="65" charset="-120"/>
                <a:ea typeface="標楷體" pitchFamily="65" charset="-120"/>
              </a:rPr>
              <a:t>館內阿姨、陳勝樂叔叔、陳仁杰大哥</a:t>
            </a:r>
            <a:r>
              <a:rPr lang="en-US" altLang="zh-TW" sz="2800" b="1" dirty="0" smtClean="0">
                <a:solidFill>
                  <a:srgbClr val="FFFF00"/>
                </a:solidFill>
                <a:latin typeface="標楷體" pitchFamily="65" charset="-120"/>
                <a:ea typeface="標楷體" pitchFamily="65" charset="-120"/>
              </a:rPr>
              <a:t>)</a:t>
            </a:r>
          </a:p>
          <a:p>
            <a:endParaRPr lang="zh-TW" altLang="en-US" sz="2400" b="1" dirty="0">
              <a:solidFill>
                <a:srgbClr val="FFFF00"/>
              </a:solidFill>
              <a:latin typeface="標楷體" pitchFamily="65" charset="-120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2641598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zh-TW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由於對司法環境的失望，陳定南進入商界，</a:t>
            </a:r>
            <a:r>
              <a:rPr lang="en-US" altLang="zh-TW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在企業中確立品質與效率的風格。</a:t>
            </a:r>
            <a:endParaRPr lang="zh-TW" altLang="en-US" sz="2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12576" y="1700808"/>
            <a:ext cx="6785631" cy="4525963"/>
          </a:xfrm>
        </p:spPr>
      </p:pic>
      <p:sp>
        <p:nvSpPr>
          <p:cNvPr id="5" name="文字方塊 4"/>
          <p:cNvSpPr txBox="1"/>
          <p:nvPr/>
        </p:nvSpPr>
        <p:spPr>
          <a:xfrm>
            <a:off x="6228184" y="2852936"/>
            <a:ext cx="2771799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1972</a:t>
            </a:r>
            <a:r>
              <a:rPr lang="zh-TW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年</a:t>
            </a:r>
            <a:endParaRPr lang="en-US" altLang="zh-TW" sz="28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「環遊世界</a:t>
            </a:r>
            <a:r>
              <a:rPr lang="en-US" altLang="zh-TW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80</a:t>
            </a:r>
            <a:r>
              <a:rPr lang="zh-TW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天」     的海外經驗，</a:t>
            </a:r>
            <a:endParaRPr lang="en-US" altLang="zh-TW" sz="28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拓展了他的國際視野。</a:t>
            </a:r>
            <a:endParaRPr lang="zh-TW" altLang="en-US" sz="2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847495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71400"/>
            <a:ext cx="10538954" cy="7029400"/>
          </a:xfrm>
        </p:spPr>
      </p:pic>
      <p:sp>
        <p:nvSpPr>
          <p:cNvPr id="5" name="文字方塊 4"/>
          <p:cNvSpPr txBox="1"/>
          <p:nvPr/>
        </p:nvSpPr>
        <p:spPr>
          <a:xfrm>
            <a:off x="3995936" y="40085"/>
            <a:ext cx="5272597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7200" b="1" dirty="0" smtClean="0">
                <a:solidFill>
                  <a:srgbClr val="FFFF00"/>
                </a:solidFill>
                <a:latin typeface="華康行楷體W5" panose="03000509000000000000" pitchFamily="65" charset="-120"/>
                <a:ea typeface="華康行楷體W5" panose="03000509000000000000" pitchFamily="65" charset="-120"/>
              </a:rPr>
              <a:t>早安</a:t>
            </a:r>
            <a:r>
              <a:rPr lang="en-US" altLang="zh-TW" sz="7200" b="1" dirty="0" smtClean="0">
                <a:solidFill>
                  <a:srgbClr val="FFFF00"/>
                </a:solidFill>
                <a:latin typeface="華康行楷體W5" panose="03000509000000000000" pitchFamily="65" charset="-120"/>
                <a:ea typeface="華康行楷體W5" panose="03000509000000000000" pitchFamily="65" charset="-120"/>
              </a:rPr>
              <a:t>!</a:t>
            </a:r>
            <a:r>
              <a:rPr lang="zh-TW" altLang="en-US" sz="7200" b="1" dirty="0" smtClean="0">
                <a:solidFill>
                  <a:srgbClr val="FFFF00"/>
                </a:solidFill>
                <a:latin typeface="華康行楷體W5" panose="03000509000000000000" pitchFamily="65" charset="-120"/>
                <a:ea typeface="華康行楷體W5" panose="03000509000000000000" pitchFamily="65" charset="-120"/>
              </a:rPr>
              <a:t>死神。</a:t>
            </a:r>
            <a:endParaRPr lang="zh-TW" altLang="en-US" sz="7200" b="1" dirty="0">
              <a:solidFill>
                <a:srgbClr val="FFFF00"/>
              </a:solidFill>
              <a:latin typeface="華康行楷體W5" panose="03000509000000000000" pitchFamily="65" charset="-120"/>
              <a:ea typeface="華康行楷體W5" panose="03000509000000000000" pitchFamily="65" charset="-120"/>
            </a:endParaRPr>
          </a:p>
        </p:txBody>
      </p:sp>
      <p:sp>
        <p:nvSpPr>
          <p:cNvPr id="6" name="文字方塊 5"/>
          <p:cNvSpPr txBox="1"/>
          <p:nvPr/>
        </p:nvSpPr>
        <p:spPr>
          <a:xfrm>
            <a:off x="107503" y="1916832"/>
            <a:ext cx="259228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400" b="1" dirty="0" smtClean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2006</a:t>
            </a:r>
            <a:r>
              <a:rPr lang="zh-TW" altLang="en-US" sz="2400" b="1" dirty="0" smtClean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年初得知罹患肺腺癌第</a:t>
            </a:r>
            <a:r>
              <a:rPr lang="en-US" altLang="zh-TW" sz="2400" b="1" dirty="0" smtClean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3</a:t>
            </a:r>
            <a:r>
              <a:rPr lang="zh-TW" altLang="en-US" sz="2400" b="1" dirty="0" smtClean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期，但他仍秉持樂觀與勇氣對抗病魔。</a:t>
            </a:r>
            <a:endParaRPr lang="zh-TW" altLang="en-US" sz="2400" b="1" dirty="0">
              <a:solidFill>
                <a:srgbClr val="0000FF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7" name="文字方塊 6"/>
          <p:cNvSpPr txBox="1"/>
          <p:nvPr/>
        </p:nvSpPr>
        <p:spPr>
          <a:xfrm>
            <a:off x="3059832" y="5517232"/>
            <a:ext cx="742636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400" b="1" dirty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面對各界關懷，堅持一貫風格</a:t>
            </a:r>
            <a:r>
              <a:rPr lang="zh-TW" altLang="en-US" sz="2400" b="1" dirty="0" smtClean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endParaRPr lang="en-US" altLang="zh-TW" sz="2400" b="1" dirty="0" smtClean="0">
              <a:solidFill>
                <a:srgbClr val="0000FF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2400" b="1" dirty="0" smtClean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他長子說</a:t>
            </a:r>
            <a:r>
              <a:rPr lang="en-US" altLang="zh-TW" sz="2400" b="1" dirty="0" smtClean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:</a:t>
            </a:r>
          </a:p>
          <a:p>
            <a:r>
              <a:rPr lang="zh-TW" altLang="en-US" sz="2400" b="1" dirty="0" smtClean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「我爸什麼禮都不收，但就是把卡片當寶。」</a:t>
            </a:r>
            <a:endParaRPr lang="zh-TW" altLang="en-US" sz="2400" b="1" dirty="0">
              <a:solidFill>
                <a:srgbClr val="0000FF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2383308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39552" y="0"/>
            <a:ext cx="8229600" cy="1143000"/>
          </a:xfrm>
        </p:spPr>
        <p:txBody>
          <a:bodyPr>
            <a:normAutofit/>
          </a:bodyPr>
          <a:lstStyle/>
          <a:p>
            <a:r>
              <a:rPr lang="zh-TW" altLang="en-US" dirty="0" smtClean="0">
                <a:latin typeface="華康行楷體W5" panose="03000509000000000000" pitchFamily="65" charset="-120"/>
                <a:ea typeface="華康行楷體W5" panose="03000509000000000000" pitchFamily="65" charset="-120"/>
              </a:rPr>
              <a:t>這份祝福相當真誠，共勉之。</a:t>
            </a:r>
            <a:endParaRPr lang="zh-TW" altLang="en-US" dirty="0">
              <a:latin typeface="華康行楷體W5" panose="03000509000000000000" pitchFamily="65" charset="-120"/>
              <a:ea typeface="華康行楷體W5" panose="03000509000000000000" pitchFamily="65" charset="-120"/>
            </a:endParaRPr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68760"/>
            <a:ext cx="9144000" cy="6098977"/>
          </a:xfrm>
        </p:spPr>
      </p:pic>
    </p:spTree>
    <p:extLst>
      <p:ext uri="{BB962C8B-B14F-4D97-AF65-F5344CB8AC3E}">
        <p14:creationId xmlns:p14="http://schemas.microsoft.com/office/powerpoint/2010/main" val="3793203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2252" y="-26019"/>
            <a:ext cx="9216252" cy="6957391"/>
          </a:xfrm>
          <a:prstGeom prst="rect">
            <a:avLst/>
          </a:prstGeom>
        </p:spPr>
      </p:pic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724128" y="2643982"/>
            <a:ext cx="3670116" cy="277518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TW" altLang="en-US" b="1" dirty="0" smtClean="0">
                <a:solidFill>
                  <a:schemeClr val="bg2">
                    <a:lumMod val="90000"/>
                  </a:schemeClr>
                </a:solidFill>
                <a:latin typeface="標楷體" pitchFamily="65" charset="-120"/>
                <a:ea typeface="標楷體" pitchFamily="65" charset="-120"/>
              </a:rPr>
              <a:t>「我從小就非常喜歡看書，雖然小時候家裡很貧困，但是我有一位富有的姑媽。」</a:t>
            </a:r>
            <a:endParaRPr lang="en-US" altLang="zh-TW" b="1" dirty="0" smtClean="0">
              <a:solidFill>
                <a:schemeClr val="bg2">
                  <a:lumMod val="90000"/>
                </a:schemeClr>
              </a:solidFill>
              <a:latin typeface="標楷體" pitchFamily="65" charset="-120"/>
              <a:ea typeface="標楷體" pitchFamily="65" charset="-120"/>
            </a:endParaRPr>
          </a:p>
          <a:p>
            <a:endParaRPr lang="zh-TW" altLang="en-US" b="1" dirty="0">
              <a:solidFill>
                <a:schemeClr val="bg2">
                  <a:lumMod val="90000"/>
                </a:schemeClr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5" name="文字方塊 4"/>
          <p:cNvSpPr txBox="1"/>
          <p:nvPr/>
        </p:nvSpPr>
        <p:spPr>
          <a:xfrm>
            <a:off x="23664" y="2693864"/>
            <a:ext cx="3904671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400" b="1" dirty="0" smtClean="0">
                <a:solidFill>
                  <a:schemeClr val="bg2">
                    <a:lumMod val="90000"/>
                  </a:schemeClr>
                </a:solidFill>
                <a:latin typeface="標楷體" pitchFamily="65" charset="-120"/>
                <a:ea typeface="標楷體" pitchFamily="65" charset="-120"/>
              </a:rPr>
              <a:t>陳定南收集書的癖好</a:t>
            </a:r>
            <a:endParaRPr lang="en-US" altLang="zh-TW" sz="2400" b="1" dirty="0" smtClean="0">
              <a:solidFill>
                <a:schemeClr val="bg2">
                  <a:lumMod val="90000"/>
                </a:schemeClr>
              </a:solidFill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sz="2400" b="1" dirty="0" smtClean="0">
                <a:solidFill>
                  <a:schemeClr val="bg2">
                    <a:lumMod val="90000"/>
                  </a:schemeClr>
                </a:solidFill>
                <a:latin typeface="標楷體" pitchFamily="65" charset="-120"/>
                <a:ea typeface="標楷體" pitchFamily="65" charset="-120"/>
              </a:rPr>
              <a:t>幾乎已達狂熱程度。</a:t>
            </a:r>
            <a:endParaRPr lang="en-US" altLang="zh-TW" sz="2400" b="1" dirty="0">
              <a:solidFill>
                <a:schemeClr val="bg2">
                  <a:lumMod val="90000"/>
                </a:schemeClr>
              </a:solidFill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sz="2400" b="1" dirty="0" smtClean="0">
                <a:solidFill>
                  <a:schemeClr val="bg2">
                    <a:lumMod val="90000"/>
                  </a:schemeClr>
                </a:solidFill>
                <a:latin typeface="標楷體" pitchFamily="65" charset="-120"/>
                <a:ea typeface="標楷體" pitchFamily="65" charset="-120"/>
              </a:rPr>
              <a:t>他曾在病房打給朋友，</a:t>
            </a:r>
            <a:endParaRPr lang="en-US" altLang="zh-TW" sz="2400" b="1" dirty="0" smtClean="0">
              <a:solidFill>
                <a:schemeClr val="bg2">
                  <a:lumMod val="90000"/>
                </a:schemeClr>
              </a:solidFill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sz="2400" b="1" dirty="0" smtClean="0">
                <a:solidFill>
                  <a:schemeClr val="bg2">
                    <a:lumMod val="90000"/>
                  </a:schemeClr>
                </a:solidFill>
                <a:latin typeface="標楷體" pitchFamily="65" charset="-120"/>
                <a:ea typeface="標楷體" pitchFamily="65" charset="-120"/>
              </a:rPr>
              <a:t>跟說他一直很想買</a:t>
            </a:r>
            <a:endParaRPr lang="en-US" altLang="zh-TW" sz="2400" b="1" dirty="0" smtClean="0">
              <a:solidFill>
                <a:schemeClr val="bg2">
                  <a:lumMod val="90000"/>
                </a:schemeClr>
              </a:solidFill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sz="2400" b="1" dirty="0" smtClean="0">
                <a:solidFill>
                  <a:schemeClr val="bg2">
                    <a:lumMod val="90000"/>
                  </a:schemeClr>
                </a:solidFill>
                <a:latin typeface="標楷體" pitchFamily="65" charset="-120"/>
                <a:ea typeface="標楷體" pitchFamily="65" charset="-120"/>
              </a:rPr>
              <a:t>莎士比亞全集的木刻版</a:t>
            </a:r>
            <a:endParaRPr lang="en-US" altLang="zh-TW" sz="2400" b="1" dirty="0" smtClean="0">
              <a:solidFill>
                <a:schemeClr val="bg2">
                  <a:lumMod val="90000"/>
                </a:schemeClr>
              </a:solidFill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sz="2400" b="1" dirty="0" smtClean="0">
                <a:solidFill>
                  <a:schemeClr val="bg2">
                    <a:lumMod val="90000"/>
                  </a:schemeClr>
                </a:solidFill>
                <a:latin typeface="標楷體" pitchFamily="65" charset="-120"/>
                <a:ea typeface="標楷體" pitchFamily="65" charset="-120"/>
              </a:rPr>
              <a:t>但片尋不著，想拜託他</a:t>
            </a:r>
            <a:endParaRPr lang="en-US" altLang="zh-TW" sz="2400" b="1" dirty="0" smtClean="0">
              <a:solidFill>
                <a:schemeClr val="bg2">
                  <a:lumMod val="90000"/>
                </a:schemeClr>
              </a:solidFill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sz="2400" b="1" dirty="0" smtClean="0">
                <a:solidFill>
                  <a:schemeClr val="bg2">
                    <a:lumMod val="90000"/>
                  </a:schemeClr>
                </a:solidFill>
                <a:latin typeface="標楷體" pitchFamily="65" charset="-120"/>
                <a:ea typeface="標楷體" pitchFamily="65" charset="-120"/>
              </a:rPr>
              <a:t>到網路上找找看。</a:t>
            </a:r>
            <a:endParaRPr lang="en-US" altLang="zh-TW" sz="2400" b="1" dirty="0" smtClean="0">
              <a:solidFill>
                <a:schemeClr val="bg2">
                  <a:lumMod val="90000"/>
                </a:schemeClr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6" name="文字方塊 5"/>
          <p:cNvSpPr txBox="1"/>
          <p:nvPr/>
        </p:nvSpPr>
        <p:spPr>
          <a:xfrm>
            <a:off x="2519937" y="692695"/>
            <a:ext cx="4031873" cy="12464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7500" dirty="0" smtClean="0">
                <a:solidFill>
                  <a:schemeClr val="accent1">
                    <a:lumMod val="50000"/>
                  </a:schemeClr>
                </a:solidFill>
                <a:latin typeface="華康行楷體W5" panose="03000509000000000000" pitchFamily="65" charset="-120"/>
                <a:ea typeface="華康行楷體W5" panose="03000509000000000000" pitchFamily="65" charset="-120"/>
              </a:rPr>
              <a:t>為書癡狂</a:t>
            </a:r>
            <a:endParaRPr lang="zh-TW" altLang="en-US" sz="7500" dirty="0">
              <a:solidFill>
                <a:schemeClr val="accent1">
                  <a:lumMod val="50000"/>
                </a:schemeClr>
              </a:solidFill>
              <a:latin typeface="華康行楷體W5" panose="03000509000000000000" pitchFamily="65" charset="-120"/>
              <a:ea typeface="華康行楷體W5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5505836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2050" name="Picture 2" descr="H:\人文考察\0\定南家_170211_0087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0528" y="9416"/>
            <a:ext cx="1028198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6" name="群組 5"/>
          <p:cNvGrpSpPr/>
          <p:nvPr/>
        </p:nvGrpSpPr>
        <p:grpSpPr>
          <a:xfrm>
            <a:off x="6049793" y="1285581"/>
            <a:ext cx="3269728" cy="1224136"/>
            <a:chOff x="4932629" y="2221685"/>
            <a:chExt cx="3269728" cy="1224136"/>
          </a:xfrm>
        </p:grpSpPr>
        <p:sp>
          <p:nvSpPr>
            <p:cNvPr id="5" name="圓角矩形圖說文字 4"/>
            <p:cNvSpPr/>
            <p:nvPr/>
          </p:nvSpPr>
          <p:spPr>
            <a:xfrm rot="1494199">
              <a:off x="4932629" y="2221685"/>
              <a:ext cx="3185487" cy="1224136"/>
            </a:xfrm>
            <a:prstGeom prst="wedgeRoundRectCallout">
              <a:avLst>
                <a:gd name="adj1" fmla="val -20487"/>
                <a:gd name="adj2" fmla="val 83199"/>
                <a:gd name="adj3" fmla="val 16667"/>
              </a:avLst>
            </a:prstGeom>
            <a:solidFill>
              <a:schemeClr val="tx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4" name="文字方塊 3"/>
            <p:cNvSpPr txBox="1"/>
            <p:nvPr/>
          </p:nvSpPr>
          <p:spPr>
            <a:xfrm rot="1544312">
              <a:off x="5016870" y="2381511"/>
              <a:ext cx="3185487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TW" altLang="en-US" dirty="0" smtClean="0">
                  <a:solidFill>
                    <a:schemeClr val="bg1"/>
                  </a:solidFill>
                  <a:latin typeface="標楷體" pitchFamily="65" charset="-120"/>
                  <a:ea typeface="標楷體" pitchFamily="65" charset="-120"/>
                </a:rPr>
                <a:t>這個裝置藝術是由</a:t>
              </a:r>
              <a:r>
                <a:rPr lang="en-US" altLang="zh-TW" dirty="0" smtClean="0">
                  <a:solidFill>
                    <a:schemeClr val="bg1"/>
                  </a:solidFill>
                  <a:latin typeface="標楷體" pitchFamily="65" charset="-120"/>
                  <a:ea typeface="標楷體" pitchFamily="65" charset="-120"/>
                </a:rPr>
                <a:t>1584</a:t>
              </a:r>
              <a:r>
                <a:rPr lang="zh-TW" altLang="en-US" dirty="0" smtClean="0">
                  <a:solidFill>
                    <a:schemeClr val="bg1"/>
                  </a:solidFill>
                  <a:latin typeface="標楷體" pitchFamily="65" charset="-120"/>
                  <a:ea typeface="標楷體" pitchFamily="65" charset="-120"/>
                </a:rPr>
                <a:t>張照片</a:t>
              </a:r>
              <a:endParaRPr lang="en-US" altLang="zh-TW" dirty="0" smtClean="0">
                <a:solidFill>
                  <a:schemeClr val="bg1"/>
                </a:solidFill>
                <a:latin typeface="標楷體" pitchFamily="65" charset="-120"/>
                <a:ea typeface="標楷體" pitchFamily="65" charset="-120"/>
              </a:endParaRPr>
            </a:p>
            <a:p>
              <a:r>
                <a:rPr lang="zh-TW" altLang="en-US" dirty="0" smtClean="0">
                  <a:solidFill>
                    <a:schemeClr val="bg1"/>
                  </a:solidFill>
                  <a:latin typeface="標楷體" pitchFamily="65" charset="-120"/>
                  <a:ea typeface="標楷體" pitchFamily="65" charset="-120"/>
                </a:rPr>
                <a:t>，組合出陳定南的臉孔</a:t>
              </a:r>
              <a:endParaRPr lang="en-US" altLang="zh-TW" dirty="0" smtClean="0">
                <a:solidFill>
                  <a:schemeClr val="bg1"/>
                </a:solidFill>
                <a:latin typeface="標楷體" pitchFamily="65" charset="-120"/>
                <a:ea typeface="標楷體" pitchFamily="65" charset="-120"/>
              </a:endParaRPr>
            </a:p>
            <a:p>
              <a:r>
                <a:rPr lang="zh-TW" altLang="en-US" dirty="0" smtClean="0">
                  <a:solidFill>
                    <a:schemeClr val="bg1"/>
                  </a:solidFill>
                  <a:latin typeface="標楷體" pitchFamily="65" charset="-120"/>
                  <a:ea typeface="標楷體" pitchFamily="65" charset="-120"/>
                </a:rPr>
                <a:t>，為宜蘭記者拍攝而成</a:t>
              </a:r>
              <a:r>
                <a:rPr lang="zh-TW" altLang="en-US" dirty="0" smtClean="0">
                  <a:solidFill>
                    <a:schemeClr val="bg1"/>
                  </a:solidFill>
                </a:rPr>
                <a:t>。</a:t>
              </a:r>
              <a:endParaRPr lang="zh-TW" altLang="en-US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701182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97450" y="850263"/>
            <a:ext cx="8229600" cy="115212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阿姨說，陳定南的政見發表感動人心，說話誠懇，因而取得名眾的支持，盡管當時他仍默默無名。</a:t>
            </a:r>
            <a:endParaRPr lang="en-US" altLang="zh-TW" sz="2800" dirty="0" smtClean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2" name="文字方塊 1"/>
          <p:cNvSpPr txBox="1"/>
          <p:nvPr/>
        </p:nvSpPr>
        <p:spPr>
          <a:xfrm>
            <a:off x="1288263" y="5621"/>
            <a:ext cx="6647974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4800" dirty="0" smtClean="0">
                <a:latin typeface="華康行楷體W5" panose="03000509000000000000" pitchFamily="65" charset="-120"/>
                <a:ea typeface="華康行楷體W5" panose="03000509000000000000" pitchFamily="65" charset="-120"/>
              </a:rPr>
              <a:t>~</a:t>
            </a:r>
            <a:r>
              <a:rPr lang="zh-TW" altLang="en-US" sz="4800" dirty="0">
                <a:latin typeface="華康行楷體W5" panose="03000509000000000000" pitchFamily="65" charset="-120"/>
                <a:ea typeface="華康行楷體W5" panose="03000509000000000000" pitchFamily="65" charset="-120"/>
              </a:rPr>
              <a:t>陳定南鄰居</a:t>
            </a:r>
            <a:r>
              <a:rPr lang="en-US" altLang="zh-TW" sz="4800" dirty="0" smtClean="0">
                <a:latin typeface="華康行楷體W5" panose="03000509000000000000" pitchFamily="65" charset="-120"/>
                <a:ea typeface="華康行楷體W5" panose="03000509000000000000" pitchFamily="65" charset="-120"/>
              </a:rPr>
              <a:t>~</a:t>
            </a:r>
            <a:r>
              <a:rPr lang="zh-TW" altLang="en-US" sz="4800" dirty="0" smtClean="0">
                <a:latin typeface="華康行楷體W5" panose="03000509000000000000" pitchFamily="65" charset="-120"/>
                <a:ea typeface="華康行楷體W5" panose="03000509000000000000" pitchFamily="65" charset="-120"/>
              </a:rPr>
              <a:t>館內阿姨</a:t>
            </a:r>
            <a:r>
              <a:rPr lang="en-US" altLang="zh-TW" sz="4800" dirty="0" smtClean="0">
                <a:latin typeface="華康行楷體W5" panose="03000509000000000000" pitchFamily="65" charset="-120"/>
                <a:ea typeface="華康行楷體W5" panose="03000509000000000000" pitchFamily="65" charset="-120"/>
              </a:rPr>
              <a:t>~</a:t>
            </a:r>
            <a:endParaRPr lang="zh-TW" altLang="en-US" sz="4800" dirty="0">
              <a:latin typeface="華康行楷體W5" panose="03000509000000000000" pitchFamily="65" charset="-120"/>
              <a:ea typeface="華康行楷體W5" panose="03000509000000000000" pitchFamily="65" charset="-120"/>
            </a:endParaRPr>
          </a:p>
        </p:txBody>
      </p:sp>
      <p:pic>
        <p:nvPicPr>
          <p:cNvPr id="4" name="圖片 3">
            <a:hlinkClick r:id="rId3" action="ppaction://hlinkfile"/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0592" y="1883453"/>
            <a:ext cx="2699221" cy="4796741"/>
          </a:xfrm>
          <a:prstGeom prst="rect">
            <a:avLst/>
          </a:prstGeom>
        </p:spPr>
      </p:pic>
      <p:pic>
        <p:nvPicPr>
          <p:cNvPr id="5" name="圖片 4">
            <a:hlinkClick r:id="rId5" action="ppaction://hlinkfile"/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6056" y="1886576"/>
            <a:ext cx="2717762" cy="48296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98046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 descr="16935917_981347668666863_1237661132_o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0496224" cy="7000900"/>
          </a:xfrm>
          <a:prstGeom prst="rect">
            <a:avLst/>
          </a:prstGeom>
        </p:spPr>
      </p:pic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07504" y="188640"/>
            <a:ext cx="9614872" cy="857256"/>
          </a:xfrm>
          <a:noFill/>
        </p:spPr>
        <p:txBody>
          <a:bodyPr>
            <a:normAutofit fontScale="25000" lnSpcReduction="20000"/>
          </a:bodyPr>
          <a:lstStyle/>
          <a:p>
            <a:pPr>
              <a:buNone/>
            </a:pPr>
            <a:r>
              <a:rPr lang="en-US" altLang="zh-TW" sz="19200" b="1" dirty="0" smtClean="0">
                <a:solidFill>
                  <a:srgbClr val="002060"/>
                </a:solidFill>
                <a:latin typeface="華康行楷體W5" panose="03000509000000000000" pitchFamily="65" charset="-120"/>
                <a:ea typeface="華康行楷體W5" panose="03000509000000000000" pitchFamily="65" charset="-120"/>
              </a:rPr>
              <a:t>~</a:t>
            </a:r>
            <a:r>
              <a:rPr lang="zh-TW" altLang="en-US" sz="19200" b="1" dirty="0" smtClean="0">
                <a:solidFill>
                  <a:srgbClr val="002060"/>
                </a:solidFill>
                <a:latin typeface="華康行楷體W5" panose="03000509000000000000" pitchFamily="65" charset="-120"/>
                <a:ea typeface="華康行楷體W5" panose="03000509000000000000" pitchFamily="65" charset="-120"/>
              </a:rPr>
              <a:t>陳定南的助選好手</a:t>
            </a:r>
            <a:r>
              <a:rPr lang="en-US" altLang="zh-TW" sz="19200" b="1" dirty="0" smtClean="0">
                <a:solidFill>
                  <a:srgbClr val="002060"/>
                </a:solidFill>
                <a:latin typeface="華康行楷體W5" panose="03000509000000000000" pitchFamily="65" charset="-120"/>
                <a:ea typeface="華康行楷體W5" panose="03000509000000000000" pitchFamily="65" charset="-120"/>
              </a:rPr>
              <a:t>~</a:t>
            </a:r>
            <a:r>
              <a:rPr lang="zh-TW" altLang="en-US" sz="19200" b="1" dirty="0" smtClean="0">
                <a:solidFill>
                  <a:srgbClr val="002060"/>
                </a:solidFill>
                <a:latin typeface="華康行楷體W5" panose="03000509000000000000" pitchFamily="65" charset="-120"/>
                <a:ea typeface="華康行楷體W5" panose="03000509000000000000" pitchFamily="65" charset="-120"/>
              </a:rPr>
              <a:t>陳勝樂叔叔</a:t>
            </a:r>
            <a:r>
              <a:rPr lang="en-US" altLang="zh-TW" sz="19200" b="1" dirty="0" smtClean="0">
                <a:solidFill>
                  <a:srgbClr val="002060"/>
                </a:solidFill>
                <a:latin typeface="華康行楷體W5" panose="03000509000000000000" pitchFamily="65" charset="-120"/>
                <a:ea typeface="華康行楷體W5" panose="03000509000000000000" pitchFamily="65" charset="-120"/>
              </a:rPr>
              <a:t>~</a:t>
            </a:r>
          </a:p>
          <a:p>
            <a:pPr>
              <a:buNone/>
            </a:pPr>
            <a:endParaRPr lang="zh-TW" altLang="en-US" dirty="0"/>
          </a:p>
        </p:txBody>
      </p:sp>
      <p:sp>
        <p:nvSpPr>
          <p:cNvPr id="4" name="文字方塊 3"/>
          <p:cNvSpPr txBox="1"/>
          <p:nvPr/>
        </p:nvSpPr>
        <p:spPr>
          <a:xfrm>
            <a:off x="251520" y="1860848"/>
            <a:ext cx="8501122" cy="590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400" b="1" dirty="0" smtClean="0">
                <a:solidFill>
                  <a:schemeClr val="bg1"/>
                </a:solidFill>
                <a:latin typeface="標楷體" pitchFamily="65" charset="-120"/>
                <a:ea typeface="標楷體" pitchFamily="65" charset="-120"/>
              </a:rPr>
              <a:t>Q:</a:t>
            </a:r>
            <a:r>
              <a:rPr lang="zh-TW" altLang="en-US" sz="2400" b="1" dirty="0" smtClean="0">
                <a:solidFill>
                  <a:schemeClr val="bg1"/>
                </a:solidFill>
                <a:latin typeface="標楷體" pitchFamily="65" charset="-120"/>
                <a:ea typeface="標楷體" pitchFamily="65" charset="-120"/>
              </a:rPr>
              <a:t>陳定南有過負評嗎</a:t>
            </a:r>
            <a:r>
              <a:rPr lang="en-US" altLang="zh-TW" sz="2400" b="1" dirty="0" smtClean="0">
                <a:solidFill>
                  <a:schemeClr val="bg1"/>
                </a:solidFill>
                <a:latin typeface="標楷體" pitchFamily="65" charset="-120"/>
                <a:ea typeface="標楷體" pitchFamily="65" charset="-120"/>
              </a:rPr>
              <a:t>?</a:t>
            </a:r>
          </a:p>
          <a:p>
            <a:pPr lvl="0"/>
            <a:r>
              <a:rPr lang="en-US" altLang="zh-TW" sz="2400" b="1" dirty="0" smtClean="0">
                <a:solidFill>
                  <a:schemeClr val="bg1"/>
                </a:solidFill>
                <a:latin typeface="標楷體" pitchFamily="65" charset="-120"/>
                <a:ea typeface="標楷體" pitchFamily="65" charset="-120"/>
              </a:rPr>
              <a:t>A:</a:t>
            </a:r>
            <a:r>
              <a:rPr lang="zh-TW" altLang="en-US" sz="2400" b="1" dirty="0" smtClean="0">
                <a:solidFill>
                  <a:schemeClr val="bg1"/>
                </a:solidFill>
                <a:latin typeface="標楷體" pitchFamily="65" charset="-120"/>
                <a:ea typeface="標楷體" pitchFamily="65" charset="-120"/>
              </a:rPr>
              <a:t>有阿。六親</a:t>
            </a:r>
            <a:r>
              <a:rPr lang="en-US" altLang="zh-TW" sz="2400" b="1" dirty="0" smtClean="0">
                <a:solidFill>
                  <a:schemeClr val="bg1"/>
                </a:solidFill>
                <a:latin typeface="標楷體" pitchFamily="65" charset="-120"/>
                <a:ea typeface="標楷體" pitchFamily="65" charset="-120"/>
              </a:rPr>
              <a:t>(</a:t>
            </a:r>
            <a:r>
              <a:rPr lang="zh-TW" altLang="en-US" sz="2400" b="1" dirty="0" smtClean="0">
                <a:solidFill>
                  <a:schemeClr val="bg1"/>
                </a:solidFill>
                <a:latin typeface="標楷體" pitchFamily="65" charset="-120"/>
                <a:ea typeface="標楷體" pitchFamily="65" charset="-120"/>
              </a:rPr>
              <a:t>六輕</a:t>
            </a:r>
            <a:r>
              <a:rPr lang="en-US" altLang="zh-TW" sz="2400" b="1" dirty="0" smtClean="0">
                <a:solidFill>
                  <a:schemeClr val="bg1"/>
                </a:solidFill>
                <a:latin typeface="標楷體" pitchFamily="65" charset="-120"/>
                <a:ea typeface="標楷體" pitchFamily="65" charset="-120"/>
              </a:rPr>
              <a:t>)</a:t>
            </a:r>
            <a:r>
              <a:rPr lang="zh-TW" altLang="en-US" sz="2400" b="1" dirty="0" smtClean="0">
                <a:solidFill>
                  <a:schemeClr val="bg1"/>
                </a:solidFill>
                <a:latin typeface="標楷體" pitchFamily="65" charset="-120"/>
                <a:ea typeface="標楷體" pitchFamily="65" charset="-120"/>
              </a:rPr>
              <a:t>不認，他認為當一個官員不應跑婚喪喜慶，要以公務為優先。但我認為這樣是正確的。</a:t>
            </a:r>
            <a:endParaRPr lang="en-US" altLang="zh-TW" sz="2400" b="1" dirty="0" smtClean="0">
              <a:solidFill>
                <a:schemeClr val="bg1"/>
              </a:solidFill>
              <a:latin typeface="標楷體" pitchFamily="65" charset="-120"/>
              <a:ea typeface="標楷體" pitchFamily="65" charset="-120"/>
            </a:endParaRPr>
          </a:p>
          <a:p>
            <a:pPr lvl="0"/>
            <a:endParaRPr lang="en-US" altLang="zh-TW" sz="2400" b="1" dirty="0" smtClean="0">
              <a:solidFill>
                <a:schemeClr val="bg1"/>
              </a:solidFill>
              <a:latin typeface="標楷體" pitchFamily="65" charset="-120"/>
              <a:ea typeface="標楷體" pitchFamily="65" charset="-120"/>
            </a:endParaRPr>
          </a:p>
          <a:p>
            <a:pPr lvl="0"/>
            <a:r>
              <a:rPr lang="en-US" altLang="zh-TW" sz="2400" b="1" dirty="0" smtClean="0">
                <a:solidFill>
                  <a:schemeClr val="bg1"/>
                </a:solidFill>
                <a:latin typeface="標楷體" pitchFamily="65" charset="-120"/>
                <a:ea typeface="標楷體" pitchFamily="65" charset="-120"/>
              </a:rPr>
              <a:t>Q:</a:t>
            </a:r>
            <a:r>
              <a:rPr lang="zh-TW" altLang="en-US" sz="2400" b="1" dirty="0" smtClean="0">
                <a:solidFill>
                  <a:schemeClr val="bg1"/>
                </a:solidFill>
                <a:latin typeface="標楷體" pitchFamily="65" charset="-120"/>
                <a:ea typeface="標楷體" pitchFamily="65" charset="-120"/>
              </a:rPr>
              <a:t>你最印象深刻的是什麼</a:t>
            </a:r>
            <a:r>
              <a:rPr lang="en-US" altLang="zh-TW" sz="2400" b="1" dirty="0" smtClean="0">
                <a:solidFill>
                  <a:schemeClr val="bg1"/>
                </a:solidFill>
                <a:latin typeface="標楷體" pitchFamily="65" charset="-120"/>
                <a:ea typeface="標楷體" pitchFamily="65" charset="-120"/>
              </a:rPr>
              <a:t>?</a:t>
            </a:r>
          </a:p>
          <a:p>
            <a:r>
              <a:rPr lang="en-US" altLang="zh-TW" sz="2400" b="1" dirty="0" smtClean="0">
                <a:solidFill>
                  <a:schemeClr val="bg1"/>
                </a:solidFill>
                <a:latin typeface="標楷體" pitchFamily="65" charset="-120"/>
                <a:ea typeface="標楷體" pitchFamily="65" charset="-120"/>
              </a:rPr>
              <a:t>A:</a:t>
            </a:r>
            <a:r>
              <a:rPr lang="zh-TW" altLang="en-US" sz="2400" b="1" dirty="0" smtClean="0">
                <a:solidFill>
                  <a:schemeClr val="bg1"/>
                </a:solidFill>
                <a:latin typeface="標楷體" pitchFamily="65" charset="-120"/>
                <a:ea typeface="標楷體" pitchFamily="65" charset="-120"/>
              </a:rPr>
              <a:t>反六輕時我才讀高中，最印象深刻的就是他用一個捲軸作海報，到村裡做巡迴演講，像一個老師般拿著棒子一一解說，從此我便決定當陳定南底下的志工。</a:t>
            </a:r>
            <a:endParaRPr lang="en-US" altLang="zh-TW" sz="2400" b="1" dirty="0" smtClean="0">
              <a:solidFill>
                <a:schemeClr val="bg1"/>
              </a:solidFill>
              <a:latin typeface="標楷體" pitchFamily="65" charset="-120"/>
              <a:ea typeface="標楷體" pitchFamily="65" charset="-120"/>
            </a:endParaRPr>
          </a:p>
          <a:p>
            <a:endParaRPr lang="en-US" altLang="zh-TW" sz="2400" b="1" dirty="0" smtClean="0">
              <a:solidFill>
                <a:schemeClr val="bg1"/>
              </a:solidFill>
              <a:latin typeface="標楷體" pitchFamily="65" charset="-120"/>
              <a:ea typeface="標楷體" pitchFamily="65" charset="-120"/>
            </a:endParaRPr>
          </a:p>
          <a:p>
            <a:r>
              <a:rPr lang="en-US" altLang="zh-TW" sz="2400" b="1" dirty="0" smtClean="0">
                <a:solidFill>
                  <a:schemeClr val="bg1"/>
                </a:solidFill>
                <a:latin typeface="標楷體" pitchFamily="65" charset="-120"/>
                <a:ea typeface="標楷體" pitchFamily="65" charset="-120"/>
              </a:rPr>
              <a:t>Q:</a:t>
            </a:r>
            <a:r>
              <a:rPr lang="zh-TW" altLang="en-US" sz="2400" b="1" dirty="0" smtClean="0">
                <a:solidFill>
                  <a:schemeClr val="bg1"/>
                </a:solidFill>
                <a:latin typeface="標楷體" pitchFamily="65" charset="-120"/>
                <a:ea typeface="標楷體" pitchFamily="65" charset="-120"/>
              </a:rPr>
              <a:t>他私底下有沒有比較不一樣的一面</a:t>
            </a:r>
            <a:r>
              <a:rPr lang="en-US" altLang="zh-TW" sz="2400" b="1" dirty="0" smtClean="0">
                <a:solidFill>
                  <a:schemeClr val="bg1"/>
                </a:solidFill>
                <a:latin typeface="標楷體" pitchFamily="65" charset="-120"/>
                <a:ea typeface="標楷體" pitchFamily="65" charset="-120"/>
              </a:rPr>
              <a:t>?</a:t>
            </a:r>
          </a:p>
          <a:p>
            <a:r>
              <a:rPr lang="en-US" altLang="zh-TW" sz="2400" b="1" dirty="0" smtClean="0">
                <a:solidFill>
                  <a:schemeClr val="bg1"/>
                </a:solidFill>
                <a:latin typeface="標楷體" pitchFamily="65" charset="-120"/>
                <a:ea typeface="標楷體" pitchFamily="65" charset="-120"/>
              </a:rPr>
              <a:t>A:</a:t>
            </a:r>
            <a:r>
              <a:rPr lang="zh-TW" altLang="en-US" sz="2400" b="1" dirty="0" smtClean="0">
                <a:solidFill>
                  <a:schemeClr val="bg1"/>
                </a:solidFill>
                <a:latin typeface="標楷體" pitchFamily="65" charset="-120"/>
                <a:ea typeface="標楷體" pitchFamily="65" charset="-120"/>
              </a:rPr>
              <a:t>外界認為他孤僻、拒人以外，但其實在私底下很平易近人，而且他也很體恤人。</a:t>
            </a:r>
            <a:endParaRPr lang="en-US" altLang="zh-TW" sz="2400" b="1" dirty="0" smtClean="0">
              <a:solidFill>
                <a:schemeClr val="bg1"/>
              </a:solidFill>
              <a:latin typeface="標楷體" pitchFamily="65" charset="-120"/>
              <a:ea typeface="標楷體" pitchFamily="65" charset="-120"/>
            </a:endParaRPr>
          </a:p>
          <a:p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endParaRPr lang="zh-TW" altLang="en-US" dirty="0" smtClean="0"/>
          </a:p>
          <a:p>
            <a:pPr lvl="0"/>
            <a:endParaRPr lang="zh-TW" altLang="en-US" dirty="0" smtClean="0"/>
          </a:p>
          <a:p>
            <a:endParaRPr lang="zh-TW" altLang="en-US" dirty="0" smtClean="0"/>
          </a:p>
          <a:p>
            <a:pPr lvl="0"/>
            <a:endParaRPr lang="zh-TW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 descr="16935917_981347668666863_1237661132_o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0281979" cy="6858000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85720" y="142852"/>
            <a:ext cx="4400552" cy="1143000"/>
          </a:xfrm>
        </p:spPr>
        <p:txBody>
          <a:bodyPr>
            <a:normAutofit/>
          </a:bodyPr>
          <a:lstStyle/>
          <a:p>
            <a:r>
              <a:rPr lang="en-US" altLang="zh-TW" sz="6000" b="1" dirty="0" smtClean="0">
                <a:solidFill>
                  <a:srgbClr val="002060"/>
                </a:solidFill>
                <a:latin typeface="華康行楷體W5" panose="03000509000000000000" pitchFamily="65" charset="-120"/>
                <a:ea typeface="華康行楷體W5" panose="03000509000000000000" pitchFamily="65" charset="-120"/>
              </a:rPr>
              <a:t>~</a:t>
            </a:r>
            <a:r>
              <a:rPr lang="zh-TW" altLang="en-US" sz="6000" b="1" dirty="0" smtClean="0">
                <a:solidFill>
                  <a:srgbClr val="002060"/>
                </a:solidFill>
                <a:latin typeface="華康行楷體W5" panose="03000509000000000000" pitchFamily="65" charset="-120"/>
                <a:ea typeface="華康行楷體W5" panose="03000509000000000000" pitchFamily="65" charset="-120"/>
              </a:rPr>
              <a:t>額外分享</a:t>
            </a:r>
            <a:r>
              <a:rPr lang="en-US" altLang="zh-TW" sz="6000" b="1" dirty="0" smtClean="0">
                <a:solidFill>
                  <a:srgbClr val="002060"/>
                </a:solidFill>
                <a:latin typeface="華康行楷體W5" panose="03000509000000000000" pitchFamily="65" charset="-120"/>
                <a:ea typeface="華康行楷體W5" panose="03000509000000000000" pitchFamily="65" charset="-120"/>
              </a:rPr>
              <a:t>~</a:t>
            </a:r>
            <a:endParaRPr lang="zh-TW" altLang="en-US" sz="6000" b="1" dirty="0">
              <a:solidFill>
                <a:srgbClr val="002060"/>
              </a:solidFill>
              <a:latin typeface="華康行楷體W5" panose="03000509000000000000" pitchFamily="65" charset="-120"/>
              <a:ea typeface="華康行楷體W5" panose="03000509000000000000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71472" y="1571612"/>
            <a:ext cx="8001056" cy="4525963"/>
          </a:xfrm>
        </p:spPr>
        <p:txBody>
          <a:bodyPr>
            <a:normAutofit fontScale="92500" lnSpcReduction="20000"/>
          </a:bodyPr>
          <a:lstStyle/>
          <a:p>
            <a:pPr lvl="0">
              <a:buNone/>
            </a:pPr>
            <a:r>
              <a:rPr lang="en-US" altLang="zh-TW" b="1" dirty="0" smtClean="0">
                <a:solidFill>
                  <a:schemeClr val="bg1"/>
                </a:solidFill>
                <a:latin typeface="標楷體" pitchFamily="65" charset="-120"/>
                <a:ea typeface="標楷體" pitchFamily="65" charset="-120"/>
              </a:rPr>
              <a:t>1.</a:t>
            </a:r>
            <a:r>
              <a:rPr lang="zh-TW" altLang="en-US" b="1" dirty="0" smtClean="0">
                <a:solidFill>
                  <a:schemeClr val="bg1"/>
                </a:solidFill>
                <a:latin typeface="標楷體" pitchFamily="65" charset="-120"/>
                <a:ea typeface="標楷體" pitchFamily="65" charset="-120"/>
              </a:rPr>
              <a:t>叔叔說他某次要選鄉長，</a:t>
            </a:r>
            <a:endParaRPr lang="en-US" altLang="zh-TW" b="1" dirty="0" smtClean="0">
              <a:solidFill>
                <a:schemeClr val="bg1"/>
              </a:solidFill>
              <a:latin typeface="標楷體" pitchFamily="65" charset="-120"/>
              <a:ea typeface="標楷體" pitchFamily="65" charset="-120"/>
            </a:endParaRPr>
          </a:p>
          <a:p>
            <a:pPr lvl="0">
              <a:buNone/>
            </a:pPr>
            <a:r>
              <a:rPr lang="zh-TW" altLang="en-US" b="1" dirty="0" smtClean="0">
                <a:solidFill>
                  <a:schemeClr val="bg1"/>
                </a:solidFill>
                <a:latin typeface="標楷體" pitchFamily="65" charset="-120"/>
                <a:ea typeface="標楷體" pitchFamily="65" charset="-120"/>
              </a:rPr>
              <a:t>  陳定南便說</a:t>
            </a:r>
            <a:r>
              <a:rPr lang="en-US" b="1" dirty="0" smtClean="0">
                <a:solidFill>
                  <a:schemeClr val="bg1"/>
                </a:solidFill>
                <a:latin typeface="標楷體" pitchFamily="65" charset="-120"/>
                <a:ea typeface="標楷體" pitchFamily="65" charset="-120"/>
              </a:rPr>
              <a:t>:</a:t>
            </a:r>
          </a:p>
          <a:p>
            <a:pPr lvl="0">
              <a:buNone/>
            </a:pPr>
            <a:r>
              <a:rPr lang="zh-TW" altLang="en-US" b="1" dirty="0" smtClean="0">
                <a:solidFill>
                  <a:schemeClr val="bg1"/>
                </a:solidFill>
                <a:latin typeface="標楷體" pitchFamily="65" charset="-120"/>
                <a:ea typeface="標楷體" pitchFamily="65" charset="-120"/>
              </a:rPr>
              <a:t> 「請問你的錢都夠你的家裡以後的開銷了嗎</a:t>
            </a:r>
            <a:r>
              <a:rPr lang="en-US" altLang="zh-TW" b="1" dirty="0" smtClean="0">
                <a:solidFill>
                  <a:schemeClr val="bg1"/>
                </a:solidFill>
                <a:latin typeface="標楷體" pitchFamily="65" charset="-120"/>
                <a:ea typeface="標楷體" pitchFamily="65" charset="-120"/>
              </a:rPr>
              <a:t>?</a:t>
            </a:r>
            <a:r>
              <a:rPr lang="zh-TW" altLang="en-US" b="1" dirty="0" smtClean="0">
                <a:solidFill>
                  <a:schemeClr val="bg1"/>
                </a:solidFill>
                <a:latin typeface="標楷體" pitchFamily="65" charset="-120"/>
                <a:ea typeface="標楷體" pitchFamily="65" charset="-120"/>
              </a:rPr>
              <a:t>」</a:t>
            </a:r>
            <a:endParaRPr lang="en-US" b="1" dirty="0" smtClean="0">
              <a:solidFill>
                <a:schemeClr val="bg1"/>
              </a:solidFill>
              <a:latin typeface="標楷體" pitchFamily="65" charset="-120"/>
              <a:ea typeface="標楷體" pitchFamily="65" charset="-120"/>
            </a:endParaRPr>
          </a:p>
          <a:p>
            <a:pPr lvl="0">
              <a:buNone/>
            </a:pPr>
            <a:r>
              <a:rPr lang="zh-TW" altLang="en-US" b="1" dirty="0" smtClean="0">
                <a:solidFill>
                  <a:schemeClr val="bg1"/>
                </a:solidFill>
                <a:latin typeface="標楷體" pitchFamily="65" charset="-120"/>
                <a:ea typeface="標楷體" pitchFamily="65" charset="-120"/>
              </a:rPr>
              <a:t> 「你要從事政治的人 ，當你看到錢不是錢的時候，才能認真的無私的去執行事情。」</a:t>
            </a:r>
          </a:p>
          <a:p>
            <a:pPr lvl="0">
              <a:buNone/>
            </a:pPr>
            <a:r>
              <a:rPr lang="en-US" altLang="zh-TW" b="1" dirty="0" smtClean="0">
                <a:solidFill>
                  <a:schemeClr val="bg1"/>
                </a:solidFill>
                <a:latin typeface="標楷體" pitchFamily="65" charset="-120"/>
                <a:ea typeface="標楷體" pitchFamily="65" charset="-120"/>
              </a:rPr>
              <a:t>2.</a:t>
            </a:r>
            <a:r>
              <a:rPr lang="zh-TW" altLang="en-US" b="1" dirty="0" smtClean="0">
                <a:solidFill>
                  <a:schemeClr val="bg1"/>
                </a:solidFill>
                <a:latin typeface="標楷體" pitchFamily="65" charset="-120"/>
                <a:ea typeface="標楷體" pitchFamily="65" charset="-120"/>
              </a:rPr>
              <a:t>叔叔說</a:t>
            </a:r>
            <a:r>
              <a:rPr lang="en-US" b="1" dirty="0" smtClean="0">
                <a:solidFill>
                  <a:schemeClr val="bg1"/>
                </a:solidFill>
                <a:latin typeface="標楷體" pitchFamily="65" charset="-120"/>
                <a:ea typeface="標楷體" pitchFamily="65" charset="-120"/>
              </a:rPr>
              <a:t>:</a:t>
            </a:r>
            <a:r>
              <a:rPr lang="zh-TW" altLang="en-US" b="1" dirty="0" smtClean="0">
                <a:solidFill>
                  <a:schemeClr val="bg1"/>
                </a:solidFill>
                <a:latin typeface="標楷體" pitchFamily="65" charset="-120"/>
                <a:ea typeface="標楷體" pitchFamily="65" charset="-120"/>
              </a:rPr>
              <a:t>「做官若清廉，吃飯就要摻鹽。」</a:t>
            </a:r>
            <a:endParaRPr lang="en-US" altLang="zh-TW" b="1" dirty="0" smtClean="0">
              <a:solidFill>
                <a:schemeClr val="bg1"/>
              </a:solidFill>
              <a:latin typeface="標楷體" pitchFamily="65" charset="-120"/>
              <a:ea typeface="標楷體" pitchFamily="65" charset="-120"/>
            </a:endParaRPr>
          </a:p>
          <a:p>
            <a:pPr lvl="0">
              <a:buNone/>
            </a:pPr>
            <a:r>
              <a:rPr lang="zh-TW" altLang="en-US" b="1" dirty="0" smtClean="0">
                <a:solidFill>
                  <a:schemeClr val="bg1"/>
                </a:solidFill>
                <a:latin typeface="標楷體" pitchFamily="65" charset="-120"/>
                <a:ea typeface="標楷體" pitchFamily="65" charset="-120"/>
              </a:rPr>
              <a:t>  他認為這句諺語最貼切的就是陳定南，</a:t>
            </a:r>
            <a:endParaRPr lang="en-US" altLang="zh-TW" b="1" dirty="0" smtClean="0">
              <a:solidFill>
                <a:schemeClr val="bg1"/>
              </a:solidFill>
              <a:latin typeface="標楷體" pitchFamily="65" charset="-120"/>
              <a:ea typeface="標楷體" pitchFamily="65" charset="-120"/>
            </a:endParaRPr>
          </a:p>
          <a:p>
            <a:pPr lvl="0">
              <a:buNone/>
            </a:pPr>
            <a:r>
              <a:rPr lang="zh-TW" altLang="en-US" b="1" dirty="0" smtClean="0">
                <a:solidFill>
                  <a:schemeClr val="bg1"/>
                </a:solidFill>
                <a:latin typeface="標楷體" pitchFamily="65" charset="-120"/>
                <a:ea typeface="標楷體" pitchFamily="65" charset="-120"/>
              </a:rPr>
              <a:t>  他並沒有用職權牟取他個人的私利。</a:t>
            </a:r>
            <a:endParaRPr lang="en-US" altLang="zh-TW" b="1" dirty="0" smtClean="0">
              <a:solidFill>
                <a:schemeClr val="bg1"/>
              </a:solidFill>
              <a:latin typeface="標楷體" pitchFamily="65" charset="-120"/>
              <a:ea typeface="標楷體" pitchFamily="65" charset="-120"/>
            </a:endParaRPr>
          </a:p>
          <a:p>
            <a:pPr lvl="0">
              <a:buNone/>
            </a:pPr>
            <a:r>
              <a:rPr lang="zh-TW" altLang="en-US" b="1" dirty="0" smtClean="0">
                <a:solidFill>
                  <a:schemeClr val="bg1"/>
                </a:solidFill>
                <a:latin typeface="標楷體" pitchFamily="65" charset="-120"/>
                <a:ea typeface="標楷體" pitchFamily="65" charset="-120"/>
              </a:rPr>
              <a:t>  陳定南在執政期間，存款是越來越少，</a:t>
            </a:r>
            <a:endParaRPr lang="en-US" altLang="zh-TW" b="1" dirty="0" smtClean="0">
              <a:solidFill>
                <a:schemeClr val="bg1"/>
              </a:solidFill>
              <a:latin typeface="標楷體" pitchFamily="65" charset="-120"/>
              <a:ea typeface="標楷體" pitchFamily="65" charset="-120"/>
            </a:endParaRPr>
          </a:p>
          <a:p>
            <a:pPr lvl="0">
              <a:buNone/>
            </a:pPr>
            <a:r>
              <a:rPr lang="zh-TW" altLang="en-US" b="1" dirty="0" smtClean="0">
                <a:solidFill>
                  <a:schemeClr val="bg1"/>
                </a:solidFill>
                <a:latin typeface="標楷體" pitchFamily="65" charset="-120"/>
                <a:ea typeface="標楷體" pitchFamily="65" charset="-120"/>
              </a:rPr>
              <a:t>  直到法務部長卸任</a:t>
            </a:r>
            <a:r>
              <a:rPr lang="en-US" b="1" dirty="0" smtClean="0">
                <a:solidFill>
                  <a:schemeClr val="bg1"/>
                </a:solidFill>
                <a:latin typeface="標楷體" pitchFamily="65" charset="-120"/>
                <a:ea typeface="標楷體" pitchFamily="65" charset="-120"/>
              </a:rPr>
              <a:t>5</a:t>
            </a:r>
            <a:r>
              <a:rPr lang="zh-TW" altLang="en-US" b="1" dirty="0" smtClean="0">
                <a:solidFill>
                  <a:schemeClr val="bg1"/>
                </a:solidFill>
                <a:latin typeface="標楷體" pitchFamily="65" charset="-120"/>
                <a:ea typeface="標楷體" pitchFamily="65" charset="-120"/>
              </a:rPr>
              <a:t>年才買房子。</a:t>
            </a:r>
          </a:p>
          <a:p>
            <a:endParaRPr lang="zh-TW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4" name="內容版面配置區 3" descr="DSC0129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357166"/>
            <a:ext cx="9228999" cy="6143644"/>
          </a:xfrm>
        </p:spPr>
      </p:pic>
    </p:spTree>
  </p:cSld>
  <p:clrMapOvr>
    <a:masterClrMapping/>
  </p:clrMapOvr>
  <p:transition>
    <p:zoom dir="in"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 descr="16931183_981347688666861_1174162313_o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0281979" cy="6858000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>
            <a:normAutofit/>
          </a:bodyPr>
          <a:lstStyle/>
          <a:p>
            <a:r>
              <a:rPr lang="en-US" altLang="zh-TW" sz="6000" b="1" dirty="0" smtClean="0">
                <a:solidFill>
                  <a:srgbClr val="002060"/>
                </a:solidFill>
                <a:latin typeface="華康行楷體W5" panose="03000509000000000000" pitchFamily="65" charset="-120"/>
                <a:ea typeface="華康行楷體W5" panose="03000509000000000000" pitchFamily="65" charset="-120"/>
              </a:rPr>
              <a:t>~</a:t>
            </a:r>
            <a:r>
              <a:rPr lang="zh-TW" altLang="en-US" sz="6000" b="1" dirty="0" smtClean="0">
                <a:solidFill>
                  <a:srgbClr val="002060"/>
                </a:solidFill>
                <a:latin typeface="華康行楷體W5" panose="03000509000000000000" pitchFamily="65" charset="-120"/>
                <a:ea typeface="華康行楷體W5" panose="03000509000000000000" pitchFamily="65" charset="-120"/>
              </a:rPr>
              <a:t>青天長子</a:t>
            </a:r>
            <a:r>
              <a:rPr lang="en-US" altLang="zh-TW" sz="6000" b="1" dirty="0" smtClean="0">
                <a:solidFill>
                  <a:srgbClr val="002060"/>
                </a:solidFill>
                <a:latin typeface="華康行楷體W5" panose="03000509000000000000" pitchFamily="65" charset="-120"/>
                <a:ea typeface="華康行楷體W5" panose="03000509000000000000" pitchFamily="65" charset="-120"/>
              </a:rPr>
              <a:t>~</a:t>
            </a:r>
            <a:r>
              <a:rPr lang="zh-TW" altLang="en-US" sz="6000" b="1" dirty="0" smtClean="0">
                <a:solidFill>
                  <a:srgbClr val="002060"/>
                </a:solidFill>
                <a:latin typeface="華康行楷體W5" panose="03000509000000000000" pitchFamily="65" charset="-120"/>
                <a:ea typeface="華康行楷體W5" panose="03000509000000000000" pitchFamily="65" charset="-120"/>
              </a:rPr>
              <a:t>陳仁杰大哥</a:t>
            </a:r>
            <a:r>
              <a:rPr lang="en-US" altLang="zh-TW" sz="6000" b="1" dirty="0" smtClean="0">
                <a:solidFill>
                  <a:srgbClr val="002060"/>
                </a:solidFill>
                <a:latin typeface="華康行楷體W5" panose="03000509000000000000" pitchFamily="65" charset="-120"/>
                <a:ea typeface="華康行楷體W5" panose="03000509000000000000" pitchFamily="65" charset="-120"/>
              </a:rPr>
              <a:t>~</a:t>
            </a:r>
            <a:endParaRPr lang="zh-TW" altLang="en-US" sz="6000" b="1" dirty="0">
              <a:solidFill>
                <a:srgbClr val="002060"/>
              </a:solidFill>
              <a:latin typeface="華康行楷體W5" panose="03000509000000000000" pitchFamily="65" charset="-120"/>
              <a:ea typeface="華康行楷體W5" panose="03000509000000000000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23528" y="2332037"/>
            <a:ext cx="8472518" cy="452596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altLang="zh-TW" sz="2400" b="1" dirty="0" smtClean="0">
                <a:solidFill>
                  <a:srgbClr val="FFFF00"/>
                </a:solidFill>
                <a:latin typeface="標楷體" pitchFamily="65" charset="-120"/>
                <a:ea typeface="標楷體" pitchFamily="65" charset="-120"/>
              </a:rPr>
              <a:t>Q:</a:t>
            </a:r>
            <a:r>
              <a:rPr lang="zh-TW" altLang="en-US" sz="2400" b="1" dirty="0" smtClean="0">
                <a:solidFill>
                  <a:srgbClr val="FFFF00"/>
                </a:solidFill>
                <a:latin typeface="標楷體" pitchFamily="65" charset="-120"/>
                <a:ea typeface="標楷體" pitchFamily="65" charset="-120"/>
              </a:rPr>
              <a:t>你覺得他的家庭教育如何</a:t>
            </a:r>
            <a:r>
              <a:rPr lang="en-US" altLang="zh-TW" sz="2400" b="1" dirty="0" smtClean="0">
                <a:solidFill>
                  <a:srgbClr val="FFFF00"/>
                </a:solidFill>
                <a:latin typeface="標楷體" pitchFamily="65" charset="-120"/>
                <a:ea typeface="標楷體" pitchFamily="65" charset="-120"/>
              </a:rPr>
              <a:t>?</a:t>
            </a:r>
          </a:p>
          <a:p>
            <a:pPr>
              <a:buNone/>
            </a:pPr>
            <a:r>
              <a:rPr lang="en-US" altLang="zh-TW" sz="2400" b="1" dirty="0" smtClean="0">
                <a:solidFill>
                  <a:srgbClr val="FFFF00"/>
                </a:solidFill>
                <a:latin typeface="標楷體" pitchFamily="65" charset="-120"/>
                <a:ea typeface="標楷體" pitchFamily="65" charset="-120"/>
              </a:rPr>
              <a:t>A:</a:t>
            </a:r>
            <a:r>
              <a:rPr lang="zh-TW" altLang="en-US" sz="2400" b="1" dirty="0" smtClean="0">
                <a:solidFill>
                  <a:srgbClr val="FFFF00"/>
                </a:solidFill>
                <a:latin typeface="標楷體" pitchFamily="65" charset="-120"/>
                <a:ea typeface="標楷體" pitchFamily="65" charset="-120"/>
              </a:rPr>
              <a:t>心有餘而力不足。他對我們有期望，卻無法常常陪伴。</a:t>
            </a:r>
            <a:endParaRPr lang="en-US" altLang="zh-TW" sz="2400" b="1" dirty="0" smtClean="0">
              <a:solidFill>
                <a:srgbClr val="FFFF00"/>
              </a:solidFill>
              <a:latin typeface="標楷體" pitchFamily="65" charset="-120"/>
              <a:ea typeface="標楷體" pitchFamily="65" charset="-120"/>
            </a:endParaRPr>
          </a:p>
          <a:p>
            <a:pPr>
              <a:buNone/>
            </a:pPr>
            <a:r>
              <a:rPr lang="zh-TW" altLang="en-US" sz="2400" b="1" dirty="0" smtClean="0">
                <a:solidFill>
                  <a:srgbClr val="FFFF00"/>
                </a:solidFill>
                <a:latin typeface="標楷體" pitchFamily="65" charset="-120"/>
                <a:ea typeface="標楷體" pitchFamily="65" charset="-120"/>
              </a:rPr>
              <a:t>  因為忙於政事，三、四年級便請家教，貫徹他對孩子的要求。</a:t>
            </a:r>
            <a:endParaRPr lang="en-US" altLang="zh-TW" sz="2400" b="1" dirty="0" smtClean="0">
              <a:solidFill>
                <a:srgbClr val="FFFF00"/>
              </a:solidFill>
              <a:latin typeface="標楷體" pitchFamily="65" charset="-120"/>
              <a:ea typeface="標楷體" pitchFamily="65" charset="-120"/>
            </a:endParaRPr>
          </a:p>
          <a:p>
            <a:pPr>
              <a:buNone/>
            </a:pPr>
            <a:endParaRPr lang="en-US" altLang="zh-TW" sz="2400" b="1" dirty="0" smtClean="0">
              <a:solidFill>
                <a:srgbClr val="FFFF00"/>
              </a:solidFill>
              <a:latin typeface="標楷體" pitchFamily="65" charset="-120"/>
              <a:ea typeface="標楷體" pitchFamily="65" charset="-120"/>
            </a:endParaRPr>
          </a:p>
          <a:p>
            <a:pPr>
              <a:buNone/>
            </a:pPr>
            <a:r>
              <a:rPr lang="en-US" altLang="zh-TW" sz="2400" b="1" dirty="0" smtClean="0">
                <a:solidFill>
                  <a:srgbClr val="FFFF00"/>
                </a:solidFill>
                <a:latin typeface="標楷體" pitchFamily="65" charset="-120"/>
                <a:ea typeface="標楷體" pitchFamily="65" charset="-120"/>
              </a:rPr>
              <a:t>Q:</a:t>
            </a:r>
            <a:r>
              <a:rPr lang="zh-TW" altLang="en-US" sz="2400" b="1" dirty="0" smtClean="0">
                <a:solidFill>
                  <a:srgbClr val="FFFF00"/>
                </a:solidFill>
                <a:latin typeface="標楷體" pitchFamily="65" charset="-120"/>
                <a:ea typeface="標楷體" pitchFamily="65" charset="-120"/>
              </a:rPr>
              <a:t>若時間可以倒流，會希望陳定南不要從政嗎</a:t>
            </a:r>
            <a:r>
              <a:rPr lang="en-US" altLang="zh-TW" sz="2400" b="1" dirty="0" smtClean="0">
                <a:solidFill>
                  <a:srgbClr val="FFFF00"/>
                </a:solidFill>
                <a:latin typeface="標楷體" pitchFamily="65" charset="-120"/>
                <a:ea typeface="標楷體" pitchFamily="65" charset="-120"/>
              </a:rPr>
              <a:t>?</a:t>
            </a:r>
          </a:p>
          <a:p>
            <a:pPr lvl="0">
              <a:buNone/>
            </a:pPr>
            <a:r>
              <a:rPr lang="en-US" altLang="zh-TW" sz="2400" b="1" dirty="0" smtClean="0">
                <a:solidFill>
                  <a:srgbClr val="FFFF00"/>
                </a:solidFill>
                <a:latin typeface="標楷體" pitchFamily="65" charset="-120"/>
                <a:ea typeface="標楷體" pitchFamily="65" charset="-120"/>
              </a:rPr>
              <a:t>A:</a:t>
            </a:r>
            <a:r>
              <a:rPr lang="zh-TW" altLang="en-US" sz="2400" b="1" dirty="0" smtClean="0">
                <a:solidFill>
                  <a:srgbClr val="FFFF00"/>
                </a:solidFill>
                <a:latin typeface="標楷體" pitchFamily="65" charset="-120"/>
                <a:ea typeface="標楷體" pitchFamily="65" charset="-120"/>
              </a:rPr>
              <a:t>應該會，因為可以多陪伴，一定會不一樣。知道有爸爸的存在卻無法常常看到，所以他在世時不珍惜。但我覺得這問題沒有正確答案。</a:t>
            </a:r>
          </a:p>
          <a:p>
            <a:pPr>
              <a:buNone/>
            </a:pPr>
            <a:endParaRPr lang="en-US" altLang="zh-TW" sz="2400" dirty="0" smtClean="0">
              <a:latin typeface="標楷體" pitchFamily="65" charset="-120"/>
              <a:ea typeface="標楷體" pitchFamily="65" charset="-120"/>
            </a:endParaRPr>
          </a:p>
          <a:p>
            <a:pPr>
              <a:buNone/>
            </a:pPr>
            <a:endParaRPr lang="en-US" altLang="zh-TW" sz="2400" dirty="0" smtClean="0">
              <a:latin typeface="標楷體" pitchFamily="65" charset="-120"/>
              <a:ea typeface="標楷體" pitchFamily="65" charset="-120"/>
            </a:endParaRPr>
          </a:p>
          <a:p>
            <a:endParaRPr lang="zh-TW" altLang="en-US" sz="2400" dirty="0">
              <a:latin typeface="標楷體" pitchFamily="65" charset="-120"/>
              <a:ea typeface="標楷體" pitchFamily="65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347864" y="116632"/>
            <a:ext cx="2242592" cy="1066130"/>
          </a:xfrm>
        </p:spPr>
        <p:txBody>
          <a:bodyPr>
            <a:noAutofit/>
          </a:bodyPr>
          <a:lstStyle/>
          <a:p>
            <a:r>
              <a:rPr lang="zh-TW" altLang="en-US" sz="6600" dirty="0" smtClean="0">
                <a:latin typeface="華康行楷體W5" panose="03000509000000000000" pitchFamily="65" charset="-120"/>
                <a:ea typeface="華康行楷體W5" panose="03000509000000000000" pitchFamily="65" charset="-120"/>
              </a:rPr>
              <a:t>動機</a:t>
            </a:r>
            <a:endParaRPr lang="zh-TW" altLang="en-US" sz="6600" dirty="0">
              <a:latin typeface="華康行楷體W5" panose="03000509000000000000" pitchFamily="65" charset="-120"/>
              <a:ea typeface="華康行楷體W5" panose="03000509000000000000" pitchFamily="65" charset="-120"/>
            </a:endParaRPr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7" y="1340768"/>
            <a:ext cx="3205401" cy="5115852"/>
          </a:xfrm>
        </p:spPr>
      </p:pic>
      <p:sp>
        <p:nvSpPr>
          <p:cNvPr id="5" name="文字方塊 4"/>
          <p:cNvSpPr txBox="1"/>
          <p:nvPr/>
        </p:nvSpPr>
        <p:spPr>
          <a:xfrm>
            <a:off x="3616196" y="2780928"/>
            <a:ext cx="5328592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身為宜蘭人的我們，</a:t>
            </a:r>
            <a:endParaRPr lang="en-US" altLang="zh-TW" sz="2800" dirty="0">
              <a:latin typeface="標楷體" pitchFamily="65" charset="-120"/>
              <a:ea typeface="標楷體" pitchFamily="65" charset="-120"/>
            </a:endParaRPr>
          </a:p>
          <a:p>
            <a:pPr algn="ctr"/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從</a:t>
            </a:r>
            <a:r>
              <a:rPr lang="zh-TW" altLang="en-US" sz="2800" dirty="0">
                <a:latin typeface="標楷體" pitchFamily="65" charset="-120"/>
                <a:ea typeface="標楷體" pitchFamily="65" charset="-120"/>
              </a:rPr>
              <a:t>小便聽聞過他的事蹟</a:t>
            </a:r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，</a:t>
            </a:r>
            <a:endParaRPr lang="en-US" altLang="zh-TW" sz="2800" dirty="0" smtClean="0">
              <a:latin typeface="標楷體" pitchFamily="65" charset="-120"/>
              <a:ea typeface="標楷體" pitchFamily="65" charset="-120"/>
            </a:endParaRPr>
          </a:p>
          <a:p>
            <a:pPr algn="ctr"/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在這難得的機會下，</a:t>
            </a:r>
            <a:endParaRPr lang="en-US" altLang="zh-TW" sz="2800" dirty="0" smtClean="0">
              <a:latin typeface="標楷體" pitchFamily="65" charset="-120"/>
              <a:ea typeface="標楷體" pitchFamily="65" charset="-120"/>
            </a:endParaRPr>
          </a:p>
          <a:p>
            <a:pPr algn="ctr"/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便展開了一場與陳定南的對話</a:t>
            </a:r>
            <a:r>
              <a:rPr lang="en-US" altLang="zh-TW" sz="2800" dirty="0" smtClean="0">
                <a:latin typeface="標楷體" pitchFamily="65" charset="-120"/>
                <a:ea typeface="標楷體" pitchFamily="65" charset="-120"/>
              </a:rPr>
              <a:t>…</a:t>
            </a:r>
            <a:endParaRPr lang="zh-TW" altLang="en-US" sz="2800" dirty="0">
              <a:latin typeface="標楷體" pitchFamily="65" charset="-120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1219784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 descr="16931183_981347688666861_1174162313_o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0281979" cy="6858000"/>
          </a:xfrm>
          <a:prstGeom prst="rect">
            <a:avLst/>
          </a:prstGeom>
        </p:spPr>
      </p:pic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79512" y="1158217"/>
            <a:ext cx="8964488" cy="5688632"/>
          </a:xfrm>
        </p:spPr>
        <p:txBody>
          <a:bodyPr>
            <a:normAutofit fontScale="25000" lnSpcReduction="20000"/>
          </a:bodyPr>
          <a:lstStyle/>
          <a:p>
            <a:pPr>
              <a:buNone/>
            </a:pPr>
            <a:r>
              <a:rPr lang="en-US" altLang="zh-TW" sz="8600" b="1" dirty="0" smtClean="0">
                <a:solidFill>
                  <a:srgbClr val="FFFF00"/>
                </a:solidFill>
                <a:latin typeface="標楷體" pitchFamily="65" charset="-120"/>
                <a:ea typeface="標楷體" pitchFamily="65" charset="-120"/>
              </a:rPr>
              <a:t>Q:</a:t>
            </a:r>
            <a:r>
              <a:rPr lang="zh-TW" altLang="en-US" sz="8600" b="1" dirty="0" smtClean="0">
                <a:solidFill>
                  <a:srgbClr val="FFFF00"/>
                </a:solidFill>
                <a:latin typeface="標楷體" pitchFamily="65" charset="-120"/>
                <a:ea typeface="標楷體" pitchFamily="65" charset="-120"/>
              </a:rPr>
              <a:t>可以談一下你媽媽嗎</a:t>
            </a:r>
            <a:r>
              <a:rPr lang="en-US" altLang="zh-TW" sz="8600" b="1" dirty="0" smtClean="0">
                <a:solidFill>
                  <a:srgbClr val="FFFF00"/>
                </a:solidFill>
                <a:latin typeface="標楷體" pitchFamily="65" charset="-120"/>
                <a:ea typeface="標楷體" pitchFamily="65" charset="-120"/>
              </a:rPr>
              <a:t>?</a:t>
            </a:r>
          </a:p>
          <a:p>
            <a:pPr>
              <a:buNone/>
            </a:pPr>
            <a:r>
              <a:rPr lang="en-US" sz="8600" b="1" dirty="0" smtClean="0">
                <a:solidFill>
                  <a:srgbClr val="FFFF00"/>
                </a:solidFill>
                <a:latin typeface="標楷體" pitchFamily="65" charset="-120"/>
                <a:ea typeface="標楷體" pitchFamily="65" charset="-120"/>
              </a:rPr>
              <a:t>A</a:t>
            </a:r>
            <a:r>
              <a:rPr lang="en-US" altLang="zh-TW" sz="8600" b="1" dirty="0" smtClean="0">
                <a:solidFill>
                  <a:srgbClr val="FFFF00"/>
                </a:solidFill>
                <a:latin typeface="標楷體" pitchFamily="65" charset="-120"/>
                <a:ea typeface="標楷體" pitchFamily="65" charset="-120"/>
              </a:rPr>
              <a:t>:</a:t>
            </a:r>
            <a:r>
              <a:rPr lang="zh-TW" altLang="en-US" sz="8600" b="1" dirty="0" smtClean="0">
                <a:solidFill>
                  <a:srgbClr val="FFFF00"/>
                </a:solidFill>
                <a:latin typeface="標楷體" pitchFamily="65" charset="-120"/>
                <a:ea typeface="標楷體" pitchFamily="65" charset="-120"/>
              </a:rPr>
              <a:t>她和爸爸個性完全不同，但異性相吸。媽媽就像典型台灣人，天生客氣，說話婉轉，也會縱容孩子；但爸爸個性就比較硬，對工作的事情要求很高，較不寬容。</a:t>
            </a:r>
            <a:endParaRPr lang="en-US" altLang="zh-TW" sz="8600" b="1" dirty="0" smtClean="0">
              <a:solidFill>
                <a:srgbClr val="FFFF00"/>
              </a:solidFill>
              <a:latin typeface="標楷體" pitchFamily="65" charset="-120"/>
              <a:ea typeface="標楷體" pitchFamily="65" charset="-120"/>
            </a:endParaRPr>
          </a:p>
          <a:p>
            <a:pPr>
              <a:buNone/>
            </a:pPr>
            <a:endParaRPr lang="en-US" altLang="zh-TW" sz="8600" b="1" dirty="0" smtClean="0">
              <a:latin typeface="標楷體" pitchFamily="65" charset="-120"/>
              <a:ea typeface="標楷體" pitchFamily="65" charset="-120"/>
            </a:endParaRPr>
          </a:p>
          <a:p>
            <a:pPr>
              <a:buNone/>
            </a:pPr>
            <a:r>
              <a:rPr lang="en-US" altLang="zh-TW" sz="8600" b="1" dirty="0" smtClean="0">
                <a:latin typeface="標楷體" pitchFamily="65" charset="-120"/>
                <a:ea typeface="標楷體" pitchFamily="65" charset="-120"/>
              </a:rPr>
              <a:t>Q:</a:t>
            </a:r>
            <a:r>
              <a:rPr lang="zh-TW" altLang="en-US" sz="8600" b="1" dirty="0" smtClean="0">
                <a:latin typeface="標楷體" pitchFamily="65" charset="-120"/>
                <a:ea typeface="標楷體" pitchFamily="65" charset="-120"/>
              </a:rPr>
              <a:t>你得知他得癌症時是什麼感覺</a:t>
            </a:r>
            <a:r>
              <a:rPr lang="en-US" altLang="zh-TW" sz="8600" b="1" dirty="0" smtClean="0">
                <a:latin typeface="標楷體" pitchFamily="65" charset="-120"/>
                <a:ea typeface="標楷體" pitchFamily="65" charset="-120"/>
              </a:rPr>
              <a:t>?</a:t>
            </a:r>
          </a:p>
          <a:p>
            <a:pPr>
              <a:buNone/>
            </a:pPr>
            <a:r>
              <a:rPr lang="en-US" altLang="zh-TW" sz="8600" b="1" dirty="0" smtClean="0">
                <a:latin typeface="標楷體" pitchFamily="65" charset="-120"/>
                <a:ea typeface="標楷體" pitchFamily="65" charset="-120"/>
              </a:rPr>
              <a:t>A:</a:t>
            </a:r>
            <a:r>
              <a:rPr lang="zh-TW" altLang="en-US" sz="8600" b="1" dirty="0" smtClean="0">
                <a:latin typeface="標楷體" pitchFamily="65" charset="-120"/>
                <a:ea typeface="標楷體" pitchFamily="65" charset="-120"/>
              </a:rPr>
              <a:t>我得知的情況很特殊，是從新聞上看到</a:t>
            </a:r>
            <a:r>
              <a:rPr lang="en-US" altLang="zh-TW" sz="8600" b="1" dirty="0" smtClean="0">
                <a:latin typeface="標楷體" pitchFamily="65" charset="-120"/>
                <a:ea typeface="標楷體" pitchFamily="65" charset="-120"/>
              </a:rPr>
              <a:t>(</a:t>
            </a:r>
            <a:r>
              <a:rPr lang="zh-TW" altLang="en-US" sz="8600" b="1" dirty="0" smtClean="0">
                <a:latin typeface="標楷體" pitchFamily="65" charset="-120"/>
                <a:ea typeface="標楷體" pitchFamily="65" charset="-120"/>
              </a:rPr>
              <a:t>他父母因怕影響孩子學業，才因此隱瞞</a:t>
            </a:r>
            <a:r>
              <a:rPr lang="en-US" altLang="zh-TW" sz="8600" b="1" dirty="0" smtClean="0">
                <a:latin typeface="標楷體" pitchFamily="65" charset="-120"/>
                <a:ea typeface="標楷體" pitchFamily="65" charset="-120"/>
              </a:rPr>
              <a:t>)</a:t>
            </a:r>
            <a:r>
              <a:rPr lang="zh-TW" altLang="en-US" sz="8600" b="1" dirty="0" smtClean="0">
                <a:latin typeface="標楷體" pitchFamily="65" charset="-120"/>
                <a:ea typeface="標楷體" pitchFamily="65" charset="-120"/>
              </a:rPr>
              <a:t>。之後我們試過化療及民俗療法，但我對父母最後的決定有些不諒解，不過也隨時間慢慢釋懷，認為他們的決定沒有對錯。</a:t>
            </a:r>
            <a:endParaRPr lang="en-US" altLang="zh-TW" sz="8600" b="1" dirty="0" smtClean="0">
              <a:latin typeface="標楷體" pitchFamily="65" charset="-120"/>
              <a:ea typeface="標楷體" pitchFamily="65" charset="-120"/>
            </a:endParaRPr>
          </a:p>
          <a:p>
            <a:pPr lvl="0">
              <a:buNone/>
            </a:pPr>
            <a:endParaRPr lang="en-US" altLang="zh-TW" sz="8600" b="1" dirty="0" smtClean="0">
              <a:solidFill>
                <a:schemeClr val="bg1"/>
              </a:solidFill>
              <a:latin typeface="標楷體" pitchFamily="65" charset="-120"/>
              <a:ea typeface="標楷體" pitchFamily="65" charset="-120"/>
            </a:endParaRPr>
          </a:p>
          <a:p>
            <a:pPr lvl="0">
              <a:buNone/>
            </a:pPr>
            <a:r>
              <a:rPr lang="en-US" altLang="zh-TW" sz="8600" b="1" dirty="0" smtClean="0">
                <a:solidFill>
                  <a:schemeClr val="bg1"/>
                </a:solidFill>
                <a:latin typeface="標楷體" pitchFamily="65" charset="-120"/>
                <a:ea typeface="標楷體" pitchFamily="65" charset="-120"/>
              </a:rPr>
              <a:t>Q:</a:t>
            </a:r>
            <a:r>
              <a:rPr lang="zh-TW" altLang="en-US" sz="8600" b="1" dirty="0" smtClean="0">
                <a:solidFill>
                  <a:schemeClr val="bg1"/>
                </a:solidFill>
                <a:latin typeface="標楷體" pitchFamily="65" charset="-120"/>
                <a:ea typeface="標楷體" pitchFamily="65" charset="-120"/>
              </a:rPr>
              <a:t>是什麼成就他一生</a:t>
            </a:r>
            <a:r>
              <a:rPr lang="en-US" altLang="zh-TW" sz="8600" b="1" dirty="0" smtClean="0">
                <a:solidFill>
                  <a:schemeClr val="bg1"/>
                </a:solidFill>
                <a:latin typeface="標楷體" pitchFamily="65" charset="-120"/>
                <a:ea typeface="標楷體" pitchFamily="65" charset="-120"/>
              </a:rPr>
              <a:t>?</a:t>
            </a:r>
          </a:p>
          <a:p>
            <a:pPr lvl="0">
              <a:buNone/>
            </a:pPr>
            <a:r>
              <a:rPr lang="en-US" sz="8600" b="1" dirty="0" smtClean="0">
                <a:solidFill>
                  <a:schemeClr val="bg1"/>
                </a:solidFill>
                <a:latin typeface="標楷體" pitchFamily="65" charset="-120"/>
                <a:ea typeface="標楷體" pitchFamily="65" charset="-120"/>
              </a:rPr>
              <a:t>A:</a:t>
            </a:r>
            <a:r>
              <a:rPr lang="zh-TW" altLang="en-US" sz="8600" b="1" dirty="0" smtClean="0">
                <a:solidFill>
                  <a:schemeClr val="bg1"/>
                </a:solidFill>
                <a:latin typeface="標楷體" pitchFamily="65" charset="-120"/>
                <a:ea typeface="標楷體" pitchFamily="65" charset="-120"/>
              </a:rPr>
              <a:t>與學識、見識有關，但主要原因是人格特質。例如</a:t>
            </a:r>
            <a:r>
              <a:rPr lang="en-US" sz="8600" b="1" dirty="0" smtClean="0">
                <a:solidFill>
                  <a:schemeClr val="bg1"/>
                </a:solidFill>
                <a:latin typeface="標楷體" pitchFamily="65" charset="-120"/>
                <a:ea typeface="標楷體" pitchFamily="65" charset="-120"/>
              </a:rPr>
              <a:t>:</a:t>
            </a:r>
            <a:r>
              <a:rPr lang="zh-TW" altLang="en-US" sz="8600" b="1" dirty="0" smtClean="0">
                <a:solidFill>
                  <a:schemeClr val="bg1"/>
                </a:solidFill>
                <a:latin typeface="標楷體" pitchFamily="65" charset="-120"/>
                <a:ea typeface="標楷體" pitchFamily="65" charset="-120"/>
              </a:rPr>
              <a:t>執著、觀察敏銳。之後我漸漸認為自己也具有相同傾向，而且更強烈，之後我就比較能用不同角度看待爸爸的行事風格。</a:t>
            </a:r>
          </a:p>
          <a:p>
            <a:pPr>
              <a:buNone/>
            </a:pPr>
            <a:r>
              <a:rPr lang="en-US" sz="3100" dirty="0" smtClean="0">
                <a:latin typeface="標楷體" pitchFamily="65" charset="-120"/>
                <a:ea typeface="標楷體" pitchFamily="65" charset="-120"/>
              </a:rPr>
              <a:t> </a:t>
            </a:r>
            <a:endParaRPr lang="zh-TW" altLang="en-US" sz="3100" dirty="0" smtClean="0">
              <a:latin typeface="標楷體" pitchFamily="65" charset="-120"/>
              <a:ea typeface="標楷體" pitchFamily="65" charset="-120"/>
            </a:endParaRPr>
          </a:p>
          <a:p>
            <a:pPr>
              <a:buNone/>
            </a:pPr>
            <a:endParaRPr lang="zh-TW" altLang="en-US" sz="2400" dirty="0" smtClean="0"/>
          </a:p>
          <a:p>
            <a:pPr lvl="0">
              <a:buNone/>
            </a:pPr>
            <a:endParaRPr lang="zh-TW" altLang="en-US" sz="2400" dirty="0" smtClean="0">
              <a:latin typeface="標楷體" pitchFamily="65" charset="-120"/>
              <a:ea typeface="標楷體" pitchFamily="65" charset="-120"/>
            </a:endParaRPr>
          </a:p>
          <a:p>
            <a:pPr>
              <a:buNone/>
            </a:pPr>
            <a:endParaRPr lang="en-US" altLang="zh-TW" sz="2400" dirty="0" smtClean="0">
              <a:latin typeface="標楷體" pitchFamily="65" charset="-120"/>
              <a:ea typeface="標楷體" pitchFamily="65" charset="-120"/>
            </a:endParaRPr>
          </a:p>
          <a:p>
            <a:pPr>
              <a:buNone/>
            </a:pPr>
            <a:endParaRPr lang="zh-TW" altLang="en-US" sz="2400" dirty="0" smtClean="0">
              <a:latin typeface="標楷體" pitchFamily="65" charset="-120"/>
              <a:ea typeface="標楷體" pitchFamily="65" charset="-120"/>
            </a:endParaRPr>
          </a:p>
          <a:p>
            <a:pPr lvl="0">
              <a:buNone/>
            </a:pPr>
            <a:endParaRPr lang="zh-TW" altLang="en-US" sz="2400" dirty="0" smtClean="0">
              <a:latin typeface="標楷體" pitchFamily="65" charset="-120"/>
              <a:ea typeface="標楷體" pitchFamily="65" charset="-120"/>
            </a:endParaRPr>
          </a:p>
          <a:p>
            <a:pPr>
              <a:buNone/>
            </a:pPr>
            <a:endParaRPr lang="zh-TW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4" name="內容版面配置區 3" descr="DSC01299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-1500230" y="0"/>
            <a:ext cx="10644230" cy="7085749"/>
          </a:xfrm>
        </p:spPr>
      </p:pic>
    </p:spTree>
  </p:cSld>
  <p:clrMapOvr>
    <a:masterClrMapping/>
  </p:clrMapOvr>
  <p:transition>
    <p:zoom dir="in"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內容版面配置區 3" descr="DSC01347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-714412" y="0"/>
            <a:ext cx="10501354" cy="6990637"/>
          </a:xfr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-540568" y="6021288"/>
            <a:ext cx="10153128" cy="582594"/>
          </a:xfrm>
          <a:solidFill>
            <a:srgbClr val="FFFF00"/>
          </a:solidFill>
        </p:spPr>
        <p:txBody>
          <a:bodyPr>
            <a:noAutofit/>
          </a:bodyPr>
          <a:lstStyle/>
          <a:p>
            <a:r>
              <a:rPr lang="en-US" altLang="zh-TW" sz="3600" dirty="0" smtClean="0">
                <a:latin typeface="華康行楷體W5" panose="03000509000000000000" pitchFamily="65" charset="-120"/>
                <a:ea typeface="華康行楷體W5" panose="03000509000000000000" pitchFamily="65" charset="-120"/>
              </a:rPr>
              <a:t>~</a:t>
            </a:r>
            <a:r>
              <a:rPr lang="zh-TW" altLang="en-US" sz="3600" dirty="0" smtClean="0">
                <a:latin typeface="華康行楷體W5" panose="03000509000000000000" pitchFamily="65" charset="-120"/>
                <a:ea typeface="華康行楷體W5" panose="03000509000000000000" pitchFamily="65" charset="-120"/>
              </a:rPr>
              <a:t>親切的陳仁杰大哥送了我們這本紀念刊</a:t>
            </a:r>
            <a:r>
              <a:rPr lang="en-US" altLang="zh-TW" sz="3600" dirty="0" smtClean="0">
                <a:latin typeface="華康行楷體W5" panose="03000509000000000000" pitchFamily="65" charset="-120"/>
                <a:ea typeface="華康行楷體W5" panose="03000509000000000000" pitchFamily="65" charset="-120"/>
              </a:rPr>
              <a:t>~</a:t>
            </a:r>
            <a:endParaRPr lang="zh-TW" altLang="en-US" sz="3600" dirty="0">
              <a:latin typeface="華康行楷體W5" panose="03000509000000000000" pitchFamily="65" charset="-120"/>
              <a:ea typeface="華康行楷體W5" panose="03000509000000000000" pitchFamily="65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 dirty="0"/>
          </a:p>
        </p:txBody>
      </p:sp>
      <p:pic>
        <p:nvPicPr>
          <p:cNvPr id="1026" name="Picture 2" descr="H:\人文考察\0\定南家_170211_0094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15416"/>
            <a:ext cx="10162674" cy="74888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文字方塊 3"/>
          <p:cNvSpPr txBox="1"/>
          <p:nvPr/>
        </p:nvSpPr>
        <p:spPr>
          <a:xfrm>
            <a:off x="755576" y="1556792"/>
            <a:ext cx="461665" cy="92398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endParaRPr lang="zh-TW" altLang="en-US" dirty="0"/>
          </a:p>
        </p:txBody>
      </p:sp>
      <p:sp>
        <p:nvSpPr>
          <p:cNvPr id="5" name="文字方塊 4"/>
          <p:cNvSpPr txBox="1"/>
          <p:nvPr/>
        </p:nvSpPr>
        <p:spPr>
          <a:xfrm>
            <a:off x="247744" y="163991"/>
            <a:ext cx="738664" cy="6555641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lang="zh-TW" altLang="en-US" sz="3600" dirty="0">
                <a:solidFill>
                  <a:schemeClr val="accent6">
                    <a:lumMod val="50000"/>
                  </a:schemeClr>
                </a:solidFill>
                <a:latin typeface="華康行楷體W5" panose="03000509000000000000" pitchFamily="65" charset="-120"/>
                <a:ea typeface="華康行楷體W5" panose="03000509000000000000" pitchFamily="65" charset="-120"/>
              </a:rPr>
              <a:t>此為吾等</a:t>
            </a:r>
            <a:r>
              <a:rPr lang="zh-TW" altLang="en-US" sz="3600" dirty="0" smtClean="0">
                <a:solidFill>
                  <a:schemeClr val="accent6">
                    <a:lumMod val="50000"/>
                  </a:schemeClr>
                </a:solidFill>
                <a:latin typeface="華康行楷體W5" panose="03000509000000000000" pitchFamily="65" charset="-120"/>
                <a:ea typeface="華康行楷體W5" panose="03000509000000000000" pitchFamily="65" charset="-120"/>
              </a:rPr>
              <a:t>於青天先生之書房留言</a:t>
            </a:r>
            <a:endParaRPr lang="zh-TW" altLang="en-US" sz="3600" dirty="0">
              <a:solidFill>
                <a:schemeClr val="accent6">
                  <a:lumMod val="50000"/>
                </a:schemeClr>
              </a:solidFill>
              <a:latin typeface="華康行楷體W5" panose="03000509000000000000" pitchFamily="65" charset="-120"/>
              <a:ea typeface="華康行楷體W5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8701001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 descr="H:\人文考察\0\定南家_170211_005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82346" y="0"/>
            <a:ext cx="10453271" cy="6972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H:\人文考察\0\定南家_170211_0002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1473" y="1844824"/>
            <a:ext cx="6785631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文字方塊 4"/>
          <p:cNvSpPr txBox="1"/>
          <p:nvPr/>
        </p:nvSpPr>
        <p:spPr>
          <a:xfrm>
            <a:off x="-180528" y="470706"/>
            <a:ext cx="9793088" cy="584775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zh-TW" altLang="en-US" sz="3200" dirty="0">
                <a:solidFill>
                  <a:srgbClr val="FF0000"/>
                </a:solidFill>
                <a:latin typeface="華康行楷體W5" panose="03000509000000000000" pitchFamily="65" charset="-120"/>
                <a:ea typeface="華康行楷體W5" panose="03000509000000000000" pitchFamily="65" charset="-120"/>
              </a:rPr>
              <a:t>數百棵石頭訴說著</a:t>
            </a:r>
            <a:r>
              <a:rPr lang="zh-TW" altLang="en-US" sz="3200" dirty="0" smtClean="0">
                <a:solidFill>
                  <a:srgbClr val="FF0000"/>
                </a:solidFill>
                <a:latin typeface="華康行楷體W5" panose="03000509000000000000" pitchFamily="65" charset="-120"/>
                <a:ea typeface="華康行楷體W5" panose="03000509000000000000" pitchFamily="65" charset="-120"/>
              </a:rPr>
              <a:t>千萬個人對陳定南縣長的思念</a:t>
            </a:r>
            <a:r>
              <a:rPr lang="zh-TW" altLang="en-US" sz="3200" dirty="0" smtClean="0">
                <a:solidFill>
                  <a:schemeClr val="accent6">
                    <a:lumMod val="75000"/>
                  </a:schemeClr>
                </a:solidFill>
                <a:latin typeface="華康行楷體W5" panose="03000509000000000000" pitchFamily="65" charset="-120"/>
                <a:ea typeface="華康行楷體W5" panose="03000509000000000000" pitchFamily="65" charset="-120"/>
              </a:rPr>
              <a:t>。</a:t>
            </a:r>
            <a:endParaRPr lang="zh-TW" altLang="en-US" sz="3200" dirty="0">
              <a:solidFill>
                <a:schemeClr val="accent6">
                  <a:lumMod val="75000"/>
                </a:schemeClr>
              </a:solidFill>
              <a:latin typeface="華康行楷體W5" panose="03000509000000000000" pitchFamily="65" charset="-120"/>
              <a:ea typeface="華康行楷體W5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1004433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6" name="內容版面配置區 5" descr="16990924_981347695333527_87131190_o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-285776"/>
            <a:ext cx="11001420" cy="7337861"/>
          </a:xfrm>
        </p:spPr>
      </p:pic>
      <p:sp>
        <p:nvSpPr>
          <p:cNvPr id="7" name="文字方塊 6"/>
          <p:cNvSpPr txBox="1"/>
          <p:nvPr/>
        </p:nvSpPr>
        <p:spPr>
          <a:xfrm>
            <a:off x="2160177" y="1142984"/>
            <a:ext cx="307639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000" dirty="0" smtClean="0">
                <a:solidFill>
                  <a:schemeClr val="bg1"/>
                </a:solidFill>
                <a:latin typeface="標楷體" pitchFamily="65" charset="-120"/>
                <a:ea typeface="標楷體" pitchFamily="65" charset="-120"/>
              </a:rPr>
              <a:t>   </a:t>
            </a:r>
            <a:r>
              <a:rPr lang="zh-TW" altLang="en-US" sz="2400" dirty="0" smtClean="0">
                <a:solidFill>
                  <a:schemeClr val="bg1"/>
                </a:solidFill>
                <a:latin typeface="標楷體" pitchFamily="65" charset="-120"/>
                <a:ea typeface="標楷體" pitchFamily="65" charset="-120"/>
              </a:rPr>
              <a:t> </a:t>
            </a:r>
            <a:r>
              <a:rPr lang="zh-TW" altLang="en-US" sz="2400" b="1" dirty="0" smtClean="0">
                <a:solidFill>
                  <a:schemeClr val="bg1"/>
                </a:solidFill>
                <a:latin typeface="標楷體" pitchFamily="65" charset="-120"/>
                <a:ea typeface="標楷體" pitchFamily="65" charset="-120"/>
              </a:rPr>
              <a:t>以一顆尊敬的心</a:t>
            </a:r>
            <a:endParaRPr lang="en-US" altLang="zh-TW" sz="2400" b="1" dirty="0" smtClean="0">
              <a:solidFill>
                <a:schemeClr val="bg1"/>
              </a:solidFill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sz="2400" b="1" dirty="0" smtClean="0">
                <a:solidFill>
                  <a:schemeClr val="bg1"/>
                </a:solidFill>
                <a:latin typeface="標楷體" pitchFamily="65" charset="-120"/>
                <a:ea typeface="標楷體" pitchFamily="65" charset="-120"/>
              </a:rPr>
              <a:t>      </a:t>
            </a:r>
            <a:endParaRPr lang="en-US" altLang="zh-TW" sz="2400" b="1" dirty="0" smtClean="0">
              <a:solidFill>
                <a:schemeClr val="bg1"/>
              </a:solidFill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sz="2400" b="1" dirty="0" smtClean="0">
                <a:solidFill>
                  <a:schemeClr val="bg1"/>
                </a:solidFill>
                <a:latin typeface="標楷體" pitchFamily="65" charset="-120"/>
                <a:ea typeface="標楷體" pitchFamily="65" charset="-120"/>
              </a:rPr>
              <a:t>    </a:t>
            </a:r>
            <a:endParaRPr lang="zh-TW" altLang="en-US" sz="2400" b="1" dirty="0">
              <a:solidFill>
                <a:schemeClr val="bg1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文字方塊 2"/>
          <p:cNvSpPr txBox="1"/>
          <p:nvPr/>
        </p:nvSpPr>
        <p:spPr>
          <a:xfrm>
            <a:off x="2719536" y="1835482"/>
            <a:ext cx="2339102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400" b="1" dirty="0">
                <a:solidFill>
                  <a:schemeClr val="bg1"/>
                </a:solidFill>
                <a:latin typeface="標楷體" pitchFamily="65" charset="-120"/>
                <a:ea typeface="標楷體" pitchFamily="65" charset="-120"/>
              </a:rPr>
              <a:t>感念著定南縣長</a:t>
            </a:r>
            <a:endParaRPr lang="en-US" altLang="zh-TW" sz="2400" b="1" dirty="0">
              <a:solidFill>
                <a:schemeClr val="bg1"/>
              </a:solidFill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b="1" dirty="0">
                <a:solidFill>
                  <a:schemeClr val="bg1"/>
                </a:solidFill>
                <a:latin typeface="標楷體" pitchFamily="65" charset="-120"/>
                <a:ea typeface="標楷體" pitchFamily="65" charset="-120"/>
              </a:rPr>
              <a:t>    </a:t>
            </a:r>
            <a:endParaRPr lang="en-US" altLang="zh-TW" b="1" dirty="0">
              <a:solidFill>
                <a:schemeClr val="bg1"/>
              </a:solidFill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b="1" dirty="0">
                <a:solidFill>
                  <a:schemeClr val="bg1"/>
                </a:solidFill>
                <a:latin typeface="標楷體" pitchFamily="65" charset="-120"/>
                <a:ea typeface="標楷體" pitchFamily="65" charset="-120"/>
              </a:rPr>
              <a:t>  </a:t>
            </a:r>
            <a:endParaRPr lang="zh-TW" altLang="en-US" dirty="0"/>
          </a:p>
        </p:txBody>
      </p:sp>
      <p:sp>
        <p:nvSpPr>
          <p:cNvPr id="4" name="文字方塊 3"/>
          <p:cNvSpPr txBox="1"/>
          <p:nvPr/>
        </p:nvSpPr>
        <p:spPr>
          <a:xfrm>
            <a:off x="2411760" y="2636912"/>
            <a:ext cx="2954655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400" b="1" dirty="0" smtClean="0">
                <a:solidFill>
                  <a:schemeClr val="bg1"/>
                </a:solidFill>
                <a:latin typeface="標楷體" pitchFamily="65" charset="-120"/>
                <a:ea typeface="標楷體" pitchFamily="65" charset="-120"/>
              </a:rPr>
              <a:t>青天</a:t>
            </a:r>
            <a:r>
              <a:rPr lang="zh-TW" altLang="en-US" sz="2400" b="1" dirty="0">
                <a:solidFill>
                  <a:schemeClr val="bg1"/>
                </a:solidFill>
                <a:latin typeface="標楷體" pitchFamily="65" charset="-120"/>
                <a:ea typeface="標楷體" pitchFamily="65" charset="-120"/>
              </a:rPr>
              <a:t>宜蘭  雨過天青</a:t>
            </a:r>
          </a:p>
          <a:p>
            <a:endParaRPr lang="zh-TW" altLang="en-US" dirty="0"/>
          </a:p>
        </p:txBody>
      </p:sp>
      <p:sp>
        <p:nvSpPr>
          <p:cNvPr id="5" name="文字方塊 4"/>
          <p:cNvSpPr txBox="1"/>
          <p:nvPr/>
        </p:nvSpPr>
        <p:spPr>
          <a:xfrm>
            <a:off x="3008076" y="3407299"/>
            <a:ext cx="176202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2800" dirty="0" smtClean="0">
                <a:solidFill>
                  <a:schemeClr val="bg1"/>
                </a:solidFill>
                <a:latin typeface="Kozuka Gothic Pr6N H" pitchFamily="34" charset="-128"/>
                <a:ea typeface="Kozuka Gothic Pr6N H" pitchFamily="34" charset="-128"/>
              </a:rPr>
              <a:t>-The End-</a:t>
            </a:r>
            <a:endParaRPr lang="zh-TW" altLang="en-US" sz="2800" dirty="0">
              <a:solidFill>
                <a:schemeClr val="bg1"/>
              </a:solidFill>
              <a:latin typeface="Kozuka Gothic Pr6N H" pitchFamily="34" charset="-128"/>
              <a:ea typeface="Kozuka Gothic Pr6N H" pitchFamily="34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07504" y="260648"/>
            <a:ext cx="3528392" cy="6120680"/>
          </a:xfrm>
        </p:spPr>
        <p:txBody>
          <a:bodyPr>
            <a:normAutofit fontScale="90000"/>
          </a:bodyPr>
          <a:lstStyle/>
          <a:p>
            <a:pPr algn="l"/>
            <a:r>
              <a:rPr lang="zh-TW" altLang="en-US" sz="6700" dirty="0" smtClean="0">
                <a:latin typeface="華康行楷體W5" panose="03000509000000000000" pitchFamily="65" charset="-120"/>
                <a:ea typeface="華康行楷體W5" panose="03000509000000000000" pitchFamily="65" charset="-120"/>
              </a:rPr>
              <a:t>求學歷程</a:t>
            </a:r>
            <a:r>
              <a:rPr lang="en-US" altLang="zh-TW" sz="1600" dirty="0" smtClean="0"/>
              <a:t/>
            </a:r>
            <a:br>
              <a:rPr lang="en-US" altLang="zh-TW" sz="1600" dirty="0" smtClean="0"/>
            </a:br>
            <a:r>
              <a:rPr lang="en-US" altLang="zh-TW" sz="1600" dirty="0" smtClean="0"/>
              <a:t/>
            </a:r>
            <a:br>
              <a:rPr lang="en-US" altLang="zh-TW" sz="1600" dirty="0" smtClean="0"/>
            </a:br>
            <a:r>
              <a:rPr lang="en-US" altLang="zh-TW" sz="1600" dirty="0" smtClean="0"/>
              <a:t/>
            </a:r>
            <a:br>
              <a:rPr lang="en-US" altLang="zh-TW" sz="1600" dirty="0" smtClean="0"/>
            </a:br>
            <a:r>
              <a:rPr lang="zh-TW" altLang="en-US" sz="36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大</a:t>
            </a:r>
            <a:r>
              <a:rPr lang="zh-TW" altLang="en-US" sz="3600" dirty="0">
                <a:latin typeface="標楷體" panose="03000509000000000000" pitchFamily="65" charset="-120"/>
                <a:ea typeface="標楷體" panose="03000509000000000000" pitchFamily="65" charset="-120"/>
              </a:rPr>
              <a:t>洲</a:t>
            </a:r>
            <a:r>
              <a:rPr lang="zh-TW" altLang="en-US" sz="36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國小</a:t>
            </a:r>
            <a:r>
              <a:rPr lang="en-US" altLang="zh-TW" sz="36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sz="36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en-US" sz="36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  ↓</a:t>
            </a:r>
            <a:r>
              <a:rPr lang="en-US" altLang="zh-TW" sz="3600" dirty="0"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sz="3600" dirty="0"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en-US" sz="36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宜蘭中學</a:t>
            </a:r>
            <a:r>
              <a:rPr lang="en-US" altLang="zh-TW" sz="36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sz="36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en-US" sz="36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初中</a:t>
            </a:r>
            <a:r>
              <a:rPr lang="zh-TW" altLang="en-US" sz="3600" dirty="0">
                <a:latin typeface="標楷體" panose="03000509000000000000" pitchFamily="65" charset="-120"/>
                <a:ea typeface="標楷體" panose="03000509000000000000" pitchFamily="65" charset="-120"/>
              </a:rPr>
              <a:t>部、高</a:t>
            </a:r>
            <a:r>
              <a:rPr lang="zh-TW" altLang="en-US" sz="36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中部</a:t>
            </a:r>
            <a:r>
              <a:rPr lang="en-US" altLang="zh-TW" sz="36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sz="36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en-US" sz="36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  ↓</a:t>
            </a:r>
            <a:r>
              <a:rPr lang="en-US" altLang="zh-TW" sz="36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sz="36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en-US" sz="36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台灣大學法律系</a:t>
            </a:r>
            <a:r>
              <a:rPr lang="en-US" altLang="zh-TW" sz="36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sz="36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en-US" altLang="zh-TW" sz="36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sz="36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en-US" altLang="zh-TW" sz="3600" dirty="0"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sz="3600" dirty="0"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en-US" sz="36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相</a:t>
            </a:r>
            <a:r>
              <a:rPr lang="zh-TW" altLang="en-US" sz="3600" dirty="0">
                <a:latin typeface="標楷體" panose="03000509000000000000" pitchFamily="65" charset="-120"/>
                <a:ea typeface="標楷體" panose="03000509000000000000" pitchFamily="65" charset="-120"/>
              </a:rPr>
              <a:t>較於</a:t>
            </a:r>
            <a:r>
              <a:rPr lang="zh-TW" altLang="en-US" sz="36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家庭變故，</a:t>
            </a:r>
            <a:r>
              <a:rPr lang="en-US" altLang="zh-TW" sz="36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sz="36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en-US" sz="36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求學生涯可謂順遂。</a:t>
            </a:r>
            <a:endParaRPr lang="zh-TW" altLang="en-US" sz="36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8" name="內容版面配置區 7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9912" y="-13717"/>
            <a:ext cx="10302544" cy="6871717"/>
          </a:xfrm>
        </p:spPr>
      </p:pic>
    </p:spTree>
    <p:extLst>
      <p:ext uri="{BB962C8B-B14F-4D97-AF65-F5344CB8AC3E}">
        <p14:creationId xmlns:p14="http://schemas.microsoft.com/office/powerpoint/2010/main" val="6744885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5400" dirty="0" smtClean="0">
                <a:latin typeface="華康行楷體W5" panose="03000509000000000000" pitchFamily="65" charset="-120"/>
                <a:ea typeface="華康行楷體W5" panose="03000509000000000000" pitchFamily="65" charset="-120"/>
              </a:rPr>
              <a:t>尚未進入政治生涯的他</a:t>
            </a:r>
            <a:endParaRPr lang="zh-TW" altLang="en-US" sz="5400" dirty="0">
              <a:latin typeface="華康行楷體W5" panose="03000509000000000000" pitchFamily="65" charset="-120"/>
              <a:ea typeface="華康行楷體W5" panose="03000509000000000000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069160"/>
          </a:xfrm>
        </p:spPr>
        <p:txBody>
          <a:bodyPr>
            <a:normAutofit/>
          </a:bodyPr>
          <a:lstStyle/>
          <a:p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於廣告公司執行業務工作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台塑</a:t>
            </a: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集團相關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企業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亞</a:t>
            </a: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中鞋業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公司</a:t>
            </a: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擔任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業務經理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1979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自</a:t>
            </a: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組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貿易公司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pPr marL="0" indent="0">
              <a:buNone/>
            </a:pP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            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pPr marL="0" indent="0">
              <a:buNone/>
            </a:pPr>
            <a:endParaRPr lang="en-US" altLang="zh-TW" dirty="0">
              <a:latin typeface="標楷體" pitchFamily="65" charset="-120"/>
              <a:ea typeface="標楷體" pitchFamily="65" charset="-120"/>
            </a:endParaRPr>
          </a:p>
          <a:p>
            <a:pPr marL="0" indent="0">
              <a:buNone/>
            </a:pP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             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pPr marL="0" indent="0" algn="ctr">
              <a:buNone/>
            </a:pP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-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從</a:t>
            </a: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商經驗達</a:t>
            </a:r>
            <a:r>
              <a:rPr lang="en-US" altLang="zh-TW" dirty="0">
                <a:latin typeface="標楷體" pitchFamily="65" charset="-120"/>
                <a:ea typeface="標楷體" pitchFamily="65" charset="-120"/>
              </a:rPr>
              <a:t>14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年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-</a:t>
            </a:r>
            <a:endParaRPr lang="zh-TW" altLang="en-US" dirty="0">
              <a:latin typeface="標楷體" pitchFamily="65" charset="-120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7344989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>
            <a:noAutofit/>
          </a:bodyPr>
          <a:lstStyle/>
          <a:p>
            <a:r>
              <a:rPr lang="zh-TW" altLang="en-US" sz="6600" dirty="0" smtClean="0">
                <a:latin typeface="華康行楷體W5" panose="03000509000000000000" pitchFamily="65" charset="-120"/>
                <a:ea typeface="華康行楷體W5" panose="03000509000000000000" pitchFamily="65" charset="-120"/>
              </a:rPr>
              <a:t>從政動機</a:t>
            </a:r>
            <a:endParaRPr lang="zh-TW" altLang="en-US" sz="6600" dirty="0">
              <a:latin typeface="華康行楷體W5" panose="03000509000000000000" pitchFamily="65" charset="-120"/>
              <a:ea typeface="華康行楷體W5" panose="03000509000000000000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67544" y="1124744"/>
            <a:ext cx="8208912" cy="129614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陳定南在美麗島事件與林宅血案之後，開始投身政治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界。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7664" y="2204864"/>
            <a:ext cx="5976664" cy="44824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10361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1143000"/>
          </a:xfrm>
        </p:spPr>
        <p:txBody>
          <a:bodyPr>
            <a:normAutofit/>
          </a:bodyPr>
          <a:lstStyle/>
          <a:p>
            <a:r>
              <a:rPr lang="zh-TW" altLang="en-US" sz="6600" dirty="0" smtClean="0">
                <a:latin typeface="華康行楷體W5" panose="03000509000000000000" pitchFamily="65" charset="-120"/>
                <a:ea typeface="華康行楷體W5" panose="03000509000000000000" pitchFamily="65" charset="-120"/>
              </a:rPr>
              <a:t>施政追追追</a:t>
            </a:r>
            <a:endParaRPr lang="zh-TW" altLang="en-US" sz="6600" dirty="0">
              <a:latin typeface="華康行楷體W5" panose="03000509000000000000" pitchFamily="65" charset="-120"/>
              <a:ea typeface="華康行楷體W5" panose="03000509000000000000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23528" y="1440423"/>
            <a:ext cx="8435280" cy="5328592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en-US" altLang="zh-TW" sz="3800" dirty="0" smtClean="0">
                <a:latin typeface="標楷體" pitchFamily="65" charset="-120"/>
                <a:ea typeface="標楷體" pitchFamily="65" charset="-120"/>
              </a:rPr>
              <a:t>1.</a:t>
            </a:r>
            <a:r>
              <a:rPr lang="zh-TW" altLang="en-US" sz="3800" dirty="0" smtClean="0">
                <a:latin typeface="標楷體" pitchFamily="65" charset="-120"/>
                <a:ea typeface="標楷體" pitchFamily="65" charset="-120"/>
              </a:rPr>
              <a:t>反</a:t>
            </a:r>
            <a:r>
              <a:rPr lang="zh-TW" altLang="en-US" sz="3800" dirty="0">
                <a:latin typeface="標楷體" pitchFamily="65" charset="-120"/>
                <a:ea typeface="標楷體" pitchFamily="65" charset="-120"/>
              </a:rPr>
              <a:t>六</a:t>
            </a:r>
            <a:r>
              <a:rPr lang="zh-TW" altLang="en-US" sz="3800" dirty="0" smtClean="0">
                <a:latin typeface="標楷體" pitchFamily="65" charset="-120"/>
                <a:ea typeface="標楷體" pitchFamily="65" charset="-120"/>
              </a:rPr>
              <a:t>輕</a:t>
            </a:r>
            <a:endParaRPr lang="en-US" altLang="zh-TW" sz="3800" dirty="0" smtClean="0">
              <a:latin typeface="標楷體" pitchFamily="65" charset="-120"/>
              <a:ea typeface="標楷體" pitchFamily="65" charset="-120"/>
            </a:endParaRPr>
          </a:p>
          <a:p>
            <a:pPr marL="0" indent="0">
              <a:buNone/>
            </a:pPr>
            <a:endParaRPr lang="en-US" altLang="zh-TW" sz="3800" dirty="0" smtClean="0">
              <a:latin typeface="標楷體" pitchFamily="65" charset="-120"/>
              <a:ea typeface="標楷體" pitchFamily="65" charset="-120"/>
            </a:endParaRPr>
          </a:p>
          <a:p>
            <a:pPr marL="0" indent="0">
              <a:buNone/>
            </a:pPr>
            <a:r>
              <a:rPr lang="en-US" altLang="zh-TW" sz="3800" dirty="0" smtClean="0">
                <a:latin typeface="標楷體" pitchFamily="65" charset="-120"/>
                <a:ea typeface="標楷體" pitchFamily="65" charset="-120"/>
              </a:rPr>
              <a:t>2.</a:t>
            </a:r>
            <a:r>
              <a:rPr lang="zh-TW" altLang="en-US" sz="3800" dirty="0" smtClean="0">
                <a:latin typeface="標楷體" pitchFamily="65" charset="-120"/>
                <a:ea typeface="標楷體" pitchFamily="65" charset="-120"/>
              </a:rPr>
              <a:t>運動公園整治</a:t>
            </a:r>
            <a:endParaRPr lang="en-US" altLang="zh-TW" sz="3800" dirty="0">
              <a:latin typeface="標楷體" pitchFamily="65" charset="-120"/>
              <a:ea typeface="標楷體" pitchFamily="65" charset="-120"/>
            </a:endParaRPr>
          </a:p>
          <a:p>
            <a:pPr marL="0" indent="0">
              <a:buNone/>
            </a:pPr>
            <a:endParaRPr lang="en-US" altLang="zh-TW" sz="3800" dirty="0" smtClean="0">
              <a:latin typeface="標楷體" pitchFamily="65" charset="-120"/>
              <a:ea typeface="標楷體" pitchFamily="65" charset="-120"/>
            </a:endParaRPr>
          </a:p>
          <a:p>
            <a:pPr marL="0" indent="0">
              <a:buNone/>
            </a:pPr>
            <a:r>
              <a:rPr lang="en-US" altLang="zh-TW" sz="3800" dirty="0" smtClean="0">
                <a:latin typeface="標楷體" pitchFamily="65" charset="-120"/>
                <a:ea typeface="標楷體" pitchFamily="65" charset="-120"/>
              </a:rPr>
              <a:t>3.</a:t>
            </a:r>
            <a:r>
              <a:rPr lang="zh-TW" altLang="en-US" sz="3800" dirty="0" smtClean="0">
                <a:latin typeface="標楷體" pitchFamily="65" charset="-120"/>
                <a:ea typeface="標楷體" pitchFamily="65" charset="-120"/>
              </a:rPr>
              <a:t>冬山河整治</a:t>
            </a:r>
            <a:endParaRPr lang="en-US" altLang="zh-TW" sz="3800" dirty="0" smtClean="0">
              <a:latin typeface="標楷體" pitchFamily="65" charset="-120"/>
              <a:ea typeface="標楷體" pitchFamily="65" charset="-120"/>
            </a:endParaRPr>
          </a:p>
          <a:p>
            <a:pPr marL="0" indent="0">
              <a:buNone/>
            </a:pPr>
            <a:endParaRPr lang="en-US" altLang="zh-TW" sz="3600" dirty="0" smtClean="0">
              <a:latin typeface="標楷體" pitchFamily="65" charset="-120"/>
              <a:ea typeface="標楷體" pitchFamily="65" charset="-120"/>
            </a:endParaRPr>
          </a:p>
          <a:p>
            <a:pPr marL="0" indent="0">
              <a:buNone/>
            </a:pPr>
            <a:r>
              <a:rPr lang="en-US" altLang="zh-TW" sz="3300" dirty="0" smtClean="0">
                <a:latin typeface="標楷體" pitchFamily="65" charset="-120"/>
                <a:ea typeface="標楷體" pitchFamily="65" charset="-120"/>
              </a:rPr>
              <a:t>(</a:t>
            </a:r>
            <a:r>
              <a:rPr lang="zh-TW" altLang="en-US" sz="3300" dirty="0" smtClean="0">
                <a:latin typeface="標楷體" pitchFamily="65" charset="-120"/>
                <a:ea typeface="標楷體" pitchFamily="65" charset="-120"/>
              </a:rPr>
              <a:t>館內裝置藝術</a:t>
            </a:r>
            <a:r>
              <a:rPr lang="zh-TW" altLang="en-US" sz="3300" dirty="0">
                <a:latin typeface="標楷體" pitchFamily="65" charset="-120"/>
                <a:ea typeface="標楷體" pitchFamily="65" charset="-120"/>
              </a:rPr>
              <a:t>，</a:t>
            </a:r>
            <a:endParaRPr lang="en-US" altLang="zh-TW" sz="3300" dirty="0" smtClean="0">
              <a:latin typeface="標楷體" pitchFamily="65" charset="-120"/>
              <a:ea typeface="標楷體" pitchFamily="65" charset="-120"/>
            </a:endParaRPr>
          </a:p>
          <a:p>
            <a:pPr marL="0" indent="0">
              <a:buNone/>
            </a:pPr>
            <a:r>
              <a:rPr lang="zh-TW" altLang="en-US" sz="3300" dirty="0" smtClean="0">
                <a:latin typeface="標楷體" pitchFamily="65" charset="-120"/>
                <a:ea typeface="標楷體" pitchFamily="65" charset="-120"/>
              </a:rPr>
              <a:t>由鉛筆組成</a:t>
            </a:r>
            <a:r>
              <a:rPr lang="en-US" altLang="zh-TW" sz="3300" dirty="0" smtClean="0">
                <a:latin typeface="標楷體" pitchFamily="65" charset="-120"/>
                <a:ea typeface="標楷體" pitchFamily="65" charset="-120"/>
              </a:rPr>
              <a:t>)</a:t>
            </a:r>
          </a:p>
          <a:p>
            <a:pPr marL="0" indent="0">
              <a:buNone/>
            </a:pP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pPr marL="0" indent="0" algn="ctr">
              <a:buNone/>
            </a:pPr>
            <a:r>
              <a:rPr lang="en-US" altLang="zh-TW" sz="3800" dirty="0" smtClean="0">
                <a:latin typeface="標楷體" pitchFamily="65" charset="-120"/>
                <a:ea typeface="標楷體" pitchFamily="65" charset="-120"/>
              </a:rPr>
              <a:t>-</a:t>
            </a:r>
            <a:r>
              <a:rPr lang="zh-TW" altLang="en-US" sz="3800" dirty="0" smtClean="0">
                <a:latin typeface="標楷體" pitchFamily="65" charset="-120"/>
                <a:ea typeface="標楷體" pitchFamily="65" charset="-120"/>
              </a:rPr>
              <a:t>公正</a:t>
            </a:r>
            <a:r>
              <a:rPr lang="zh-TW" altLang="en-US" sz="3800" dirty="0">
                <a:latin typeface="標楷體" pitchFamily="65" charset="-120"/>
                <a:ea typeface="標楷體" pitchFamily="65" charset="-120"/>
              </a:rPr>
              <a:t>的施政風格，讓他日後被尊稱為</a:t>
            </a:r>
            <a:r>
              <a:rPr lang="zh-TW" altLang="en-US" sz="3800" dirty="0" smtClean="0">
                <a:solidFill>
                  <a:srgbClr val="0070C0"/>
                </a:solidFill>
                <a:latin typeface="標楷體" pitchFamily="65" charset="-120"/>
                <a:ea typeface="標楷體" pitchFamily="65" charset="-120"/>
              </a:rPr>
              <a:t>陳青天</a:t>
            </a:r>
            <a:r>
              <a:rPr lang="en-US" altLang="zh-TW" sz="3800" dirty="0" smtClean="0">
                <a:latin typeface="標楷體" pitchFamily="65" charset="-120"/>
                <a:ea typeface="標楷體" pitchFamily="65" charset="-120"/>
              </a:rPr>
              <a:t>-</a:t>
            </a:r>
            <a:endParaRPr lang="zh-TW" altLang="en-US" sz="3800" dirty="0">
              <a:latin typeface="標楷體" pitchFamily="65" charset="-120"/>
              <a:ea typeface="標楷體" pitchFamily="65" charset="-120"/>
            </a:endParaRPr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21506" y="1412776"/>
            <a:ext cx="4779173" cy="4320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97594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39552" y="260648"/>
            <a:ext cx="8229600" cy="778098"/>
          </a:xfrm>
        </p:spPr>
        <p:txBody>
          <a:bodyPr>
            <a:noAutofit/>
          </a:bodyPr>
          <a:lstStyle/>
          <a:p>
            <a:r>
              <a:rPr lang="zh-TW" altLang="en-US" sz="4800" dirty="0" smtClean="0">
                <a:latin typeface="華康行楷體W5" panose="03000509000000000000" pitchFamily="65" charset="-120"/>
                <a:ea typeface="華康行楷體W5" panose="03000509000000000000" pitchFamily="65" charset="-120"/>
              </a:rPr>
              <a:t>誓死反六輕，血肉護蘭陽</a:t>
            </a:r>
            <a:endParaRPr lang="zh-TW" altLang="en-US" sz="4800" dirty="0">
              <a:latin typeface="華康行楷體W5" panose="03000509000000000000" pitchFamily="65" charset="-120"/>
              <a:ea typeface="華康行楷體W5" panose="03000509000000000000" pitchFamily="65" charset="-120"/>
            </a:endParaRPr>
          </a:p>
        </p:txBody>
      </p:sp>
      <p:pic>
        <p:nvPicPr>
          <p:cNvPr id="4" name="內容版面配置區 3" descr="16936370_1104182866375925_915687241_o.png">
            <a:hlinkClick r:id="rId2" action="ppaction://hlinkfile"/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-22" y="1285860"/>
            <a:ext cx="9144022" cy="5143512"/>
          </a:xfrm>
        </p:spPr>
      </p:pic>
      <p:sp>
        <p:nvSpPr>
          <p:cNvPr id="6" name="文字方塊 5"/>
          <p:cNvSpPr txBox="1"/>
          <p:nvPr/>
        </p:nvSpPr>
        <p:spPr>
          <a:xfrm>
            <a:off x="3929058" y="6488668"/>
            <a:ext cx="10182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 smtClean="0"/>
              <a:t>(</a:t>
            </a:r>
            <a:r>
              <a:rPr lang="zh-TW" altLang="en-US" dirty="0" smtClean="0"/>
              <a:t>有影片</a:t>
            </a:r>
            <a:r>
              <a:rPr lang="en-US" altLang="zh-TW" dirty="0" smtClean="0"/>
              <a:t>)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1978300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39871" y="-9178"/>
            <a:ext cx="13389291" cy="754263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67544" y="1052736"/>
            <a:ext cx="8229600" cy="1143000"/>
          </a:xfrm>
        </p:spPr>
        <p:txBody>
          <a:bodyPr>
            <a:normAutofit/>
          </a:bodyPr>
          <a:lstStyle/>
          <a:p>
            <a:r>
              <a:rPr lang="en-US" altLang="zh-TW" sz="6600" b="1" dirty="0" smtClean="0">
                <a:solidFill>
                  <a:srgbClr val="C00000"/>
                </a:solidFill>
                <a:latin typeface="華康行楷體W5" panose="03000509000000000000" pitchFamily="65" charset="-120"/>
                <a:ea typeface="華康行楷體W5" panose="03000509000000000000" pitchFamily="65" charset="-120"/>
              </a:rPr>
              <a:t>8</a:t>
            </a:r>
            <a:r>
              <a:rPr lang="zh-TW" altLang="en-US" sz="6600" b="1" dirty="0" smtClean="0">
                <a:solidFill>
                  <a:srgbClr val="C00000"/>
                </a:solidFill>
                <a:latin typeface="華康行楷體W5" panose="03000509000000000000" pitchFamily="65" charset="-120"/>
                <a:ea typeface="華康行楷體W5" panose="03000509000000000000" pitchFamily="65" charset="-120"/>
              </a:rPr>
              <a:t>公頃與</a:t>
            </a:r>
            <a:r>
              <a:rPr lang="en-US" altLang="zh-TW" sz="6600" b="1" dirty="0" smtClean="0">
                <a:solidFill>
                  <a:srgbClr val="C00000"/>
                </a:solidFill>
                <a:latin typeface="華康行楷體W5" panose="03000509000000000000" pitchFamily="65" charset="-120"/>
                <a:ea typeface="華康行楷體W5" panose="03000509000000000000" pitchFamily="65" charset="-120"/>
              </a:rPr>
              <a:t>27</a:t>
            </a:r>
            <a:r>
              <a:rPr lang="zh-TW" altLang="en-US" sz="6600" b="1" dirty="0" smtClean="0">
                <a:solidFill>
                  <a:srgbClr val="C00000"/>
                </a:solidFill>
                <a:latin typeface="華康行楷體W5" panose="03000509000000000000" pitchFamily="65" charset="-120"/>
                <a:ea typeface="華康行楷體W5" panose="03000509000000000000" pitchFamily="65" charset="-120"/>
              </a:rPr>
              <a:t>公頃的故事</a:t>
            </a:r>
            <a:endParaRPr lang="zh-TW" altLang="en-US" sz="6600" b="1" dirty="0">
              <a:solidFill>
                <a:srgbClr val="C00000"/>
              </a:solidFill>
              <a:latin typeface="華康行楷體W5" panose="03000509000000000000" pitchFamily="65" charset="-120"/>
              <a:ea typeface="華康行楷體W5" panose="03000509000000000000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23528" y="3212976"/>
            <a:ext cx="8229600" cy="3057203"/>
          </a:xfrm>
        </p:spPr>
        <p:txBody>
          <a:bodyPr>
            <a:normAutofit fontScale="92500"/>
          </a:bodyPr>
          <a:lstStyle/>
          <a:p>
            <a:r>
              <a:rPr lang="zh-TW" altLang="en-US" b="1" dirty="0" smtClean="0">
                <a:solidFill>
                  <a:schemeClr val="bg1"/>
                </a:solidFill>
                <a:latin typeface="標楷體" pitchFamily="65" charset="-120"/>
                <a:ea typeface="標楷體" pitchFamily="65" charset="-120"/>
              </a:rPr>
              <a:t>爭取擴建案時，陳定南認為這是場最心力交瘁的奮鬥，終於將宜運擴建成功。</a:t>
            </a:r>
            <a:endParaRPr lang="en-US" altLang="zh-TW" b="1" dirty="0" smtClean="0">
              <a:solidFill>
                <a:schemeClr val="bg1"/>
              </a:solidFill>
              <a:latin typeface="標楷體" pitchFamily="65" charset="-120"/>
              <a:ea typeface="標楷體" pitchFamily="65" charset="-120"/>
            </a:endParaRPr>
          </a:p>
          <a:p>
            <a:endParaRPr lang="en-US" altLang="zh-TW" b="1" dirty="0" smtClean="0">
              <a:solidFill>
                <a:schemeClr val="bg1"/>
              </a:solidFill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b="1" dirty="0">
                <a:solidFill>
                  <a:schemeClr val="bg1"/>
                </a:solidFill>
                <a:latin typeface="標楷體" pitchFamily="65" charset="-120"/>
                <a:ea typeface="標楷體" pitchFamily="65" charset="-120"/>
              </a:rPr>
              <a:t>陳定南</a:t>
            </a:r>
            <a:r>
              <a:rPr lang="zh-TW" altLang="en-US" b="1" dirty="0" smtClean="0">
                <a:solidFill>
                  <a:schemeClr val="bg1"/>
                </a:solidFill>
                <a:latin typeface="標楷體" pitchFamily="65" charset="-120"/>
                <a:ea typeface="標楷體" pitchFamily="65" charset="-120"/>
              </a:rPr>
              <a:t>要求</a:t>
            </a:r>
            <a:r>
              <a:rPr lang="zh-TW" altLang="en-US" b="1" dirty="0">
                <a:solidFill>
                  <a:schemeClr val="bg1"/>
                </a:solidFill>
                <a:latin typeface="標楷體" pitchFamily="65" charset="-120"/>
                <a:ea typeface="標楷體" pitchFamily="65" charset="-120"/>
              </a:rPr>
              <a:t>樹一定要種的筆直</a:t>
            </a:r>
            <a:r>
              <a:rPr lang="zh-TW" altLang="en-US" b="1" dirty="0" smtClean="0">
                <a:solidFill>
                  <a:schemeClr val="bg1"/>
                </a:solidFill>
                <a:latin typeface="標楷體" pitchFamily="65" charset="-120"/>
                <a:ea typeface="標楷體" pitchFamily="65" charset="-120"/>
              </a:rPr>
              <a:t>，並</a:t>
            </a:r>
            <a:r>
              <a:rPr lang="zh-TW" altLang="en-US" b="1" dirty="0">
                <a:solidFill>
                  <a:schemeClr val="bg1"/>
                </a:solidFill>
                <a:latin typeface="標楷體" pitchFamily="65" charset="-120"/>
                <a:ea typeface="標楷體" pitchFamily="65" charset="-120"/>
              </a:rPr>
              <a:t>自己在下班後，拿著皮尺檢測樹的</a:t>
            </a:r>
            <a:r>
              <a:rPr lang="zh-TW" altLang="en-US" b="1" dirty="0" smtClean="0">
                <a:solidFill>
                  <a:schemeClr val="bg1"/>
                </a:solidFill>
                <a:latin typeface="標楷體" pitchFamily="65" charset="-120"/>
                <a:ea typeface="標楷體" pitchFamily="65" charset="-120"/>
              </a:rPr>
              <a:t>間距；大</a:t>
            </a:r>
            <a:r>
              <a:rPr lang="zh-TW" altLang="en-US" b="1" dirty="0">
                <a:solidFill>
                  <a:schemeClr val="bg1"/>
                </a:solidFill>
                <a:latin typeface="標楷體" pitchFamily="65" charset="-120"/>
                <a:ea typeface="標楷體" pitchFamily="65" charset="-120"/>
              </a:rPr>
              <a:t>草坪</a:t>
            </a:r>
            <a:r>
              <a:rPr lang="zh-TW" altLang="en-US" b="1" dirty="0" smtClean="0">
                <a:solidFill>
                  <a:schemeClr val="bg1"/>
                </a:solidFill>
                <a:latin typeface="標楷體" pitchFamily="65" charset="-120"/>
                <a:ea typeface="標楷體" pitchFamily="65" charset="-120"/>
              </a:rPr>
              <a:t>的</a:t>
            </a:r>
            <a:r>
              <a:rPr lang="zh-TW" altLang="en-US" b="1" dirty="0">
                <a:solidFill>
                  <a:schemeClr val="bg1"/>
                </a:solidFill>
                <a:latin typeface="標楷體" pitchFamily="65" charset="-120"/>
                <a:ea typeface="標楷體" pitchFamily="65" charset="-120"/>
              </a:rPr>
              <a:t>草</a:t>
            </a:r>
            <a:r>
              <a:rPr lang="zh-TW" altLang="en-US" b="1" dirty="0" smtClean="0">
                <a:solidFill>
                  <a:schemeClr val="bg1"/>
                </a:solidFill>
                <a:latin typeface="標楷體" pitchFamily="65" charset="-120"/>
                <a:ea typeface="標楷體" pitchFamily="65" charset="-120"/>
              </a:rPr>
              <a:t>花了半</a:t>
            </a:r>
            <a:r>
              <a:rPr lang="zh-TW" altLang="en-US" b="1" dirty="0">
                <a:solidFill>
                  <a:schemeClr val="bg1"/>
                </a:solidFill>
                <a:latin typeface="標楷體" pitchFamily="65" charset="-120"/>
                <a:ea typeface="標楷體" pitchFamily="65" charset="-120"/>
              </a:rPr>
              <a:t>年試驗</a:t>
            </a:r>
            <a:r>
              <a:rPr lang="zh-TW" altLang="en-US" b="1" dirty="0" smtClean="0">
                <a:solidFill>
                  <a:schemeClr val="bg1"/>
                </a:solidFill>
                <a:latin typeface="標楷體" pitchFamily="65" charset="-120"/>
                <a:ea typeface="標楷體" pitchFamily="65" charset="-120"/>
              </a:rPr>
              <a:t>，挑出可讓遊客盡情踩踏</a:t>
            </a:r>
            <a:r>
              <a:rPr lang="zh-TW" altLang="en-US" b="1" dirty="0">
                <a:solidFill>
                  <a:schemeClr val="bg1"/>
                </a:solidFill>
                <a:latin typeface="標楷體" pitchFamily="65" charset="-120"/>
                <a:ea typeface="標楷體" pitchFamily="65" charset="-120"/>
              </a:rPr>
              <a:t>的品種</a:t>
            </a:r>
            <a:r>
              <a:rPr lang="zh-TW" altLang="en-US" b="1" dirty="0" smtClean="0">
                <a:solidFill>
                  <a:schemeClr val="bg1"/>
                </a:solidFill>
                <a:latin typeface="標楷體" pitchFamily="65" charset="-120"/>
                <a:ea typeface="標楷體" pitchFamily="65" charset="-120"/>
              </a:rPr>
              <a:t>。</a:t>
            </a:r>
            <a:endParaRPr lang="zh-TW" altLang="en-US" b="1" dirty="0">
              <a:solidFill>
                <a:schemeClr val="bg1"/>
              </a:solidFill>
              <a:latin typeface="標楷體" pitchFamily="65" charset="-120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2164683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1002</TotalTime>
  <Words>1379</Words>
  <Application>Microsoft Office PowerPoint</Application>
  <PresentationFormat>如螢幕大小 (4:3)</PresentationFormat>
  <Paragraphs>161</Paragraphs>
  <Slides>35</Slides>
  <Notes>1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35</vt:i4>
      </vt:variant>
    </vt:vector>
  </HeadingPairs>
  <TitlesOfParts>
    <vt:vector size="36" baseType="lpstr">
      <vt:lpstr>Office 佈景主題</vt:lpstr>
      <vt:lpstr>PowerPoint 簡報</vt:lpstr>
      <vt:lpstr>目錄 </vt:lpstr>
      <vt:lpstr>動機</vt:lpstr>
      <vt:lpstr>求學歷程   大洲國小    ↓ 宜蘭中學 初中部、高中部    ↓ 台灣大學法律系   相較於家庭變故， 求學生涯可謂順遂。</vt:lpstr>
      <vt:lpstr>尚未進入政治生涯的他</vt:lpstr>
      <vt:lpstr>從政動機</vt:lpstr>
      <vt:lpstr>施政追追追</vt:lpstr>
      <vt:lpstr>誓死反六輕，血肉護蘭陽</vt:lpstr>
      <vt:lpstr>8公頃與27公頃的故事</vt:lpstr>
      <vt:lpstr>氾濫成災→希望之河</vt:lpstr>
      <vt:lpstr>牽手</vt:lpstr>
      <vt:lpstr>PowerPoint 簡報</vt:lpstr>
      <vt:lpstr>PowerPoint 簡報</vt:lpstr>
      <vt:lpstr>舊宅外觀</vt:lpstr>
      <vt:lpstr>~園區熱情的狗狗與我們的邂逅~</vt:lpstr>
      <vt:lpstr>沒有電腦的時代，陳定南總是貼心的自製班級座位表、營隊歌本或各項收支表等。</vt:lpstr>
      <vt:lpstr>大學時期， 看電影是陳定南很重要的 休閒活動。  他細心保存的票根 便是他青春的回憶……</vt:lpstr>
      <vt:lpstr>我們看見了這張標示，</vt:lpstr>
      <vt:lpstr>PowerPoint 簡報</vt:lpstr>
      <vt:lpstr>由於對司法環境的失望，陳定南進入商界， 在企業中確立品質與效率的風格。</vt:lpstr>
      <vt:lpstr>PowerPoint 簡報</vt:lpstr>
      <vt:lpstr>這份祝福相當真誠，共勉之。</vt:lpstr>
      <vt:lpstr>PowerPoint 簡報</vt:lpstr>
      <vt:lpstr>PowerPoint 簡報</vt:lpstr>
      <vt:lpstr>PowerPoint 簡報</vt:lpstr>
      <vt:lpstr>PowerPoint 簡報</vt:lpstr>
      <vt:lpstr>~額外分享~</vt:lpstr>
      <vt:lpstr>PowerPoint 簡報</vt:lpstr>
      <vt:lpstr>~青天長子~陳仁杰大哥~</vt:lpstr>
      <vt:lpstr>PowerPoint 簡報</vt:lpstr>
      <vt:lpstr>PowerPoint 簡報</vt:lpstr>
      <vt:lpstr>~親切的陳仁杰大哥送了我們這本紀念刊~</vt:lpstr>
      <vt:lpstr>PowerPoint 簡報</vt:lpstr>
      <vt:lpstr>PowerPoint 簡報</vt:lpstr>
      <vt:lpstr>PowerPoint 簡報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青天</dc:title>
  <dc:creator>user</dc:creator>
  <cp:lastModifiedBy>Administrator</cp:lastModifiedBy>
  <cp:revision>128</cp:revision>
  <dcterms:created xsi:type="dcterms:W3CDTF">2017-02-11T05:10:09Z</dcterms:created>
  <dcterms:modified xsi:type="dcterms:W3CDTF">2017-05-31T01:19:28Z</dcterms:modified>
</cp:coreProperties>
</file>