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</p:embeddedFont>
    <p:embeddedFont>
      <p:font typeface="Raleway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860" y="-1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420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0276cfa33ab6e0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0276cfa33ab6e0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因為這兩區的土質是製磚的上等原料，日治時代曾是宜蘭製窯的重要產地，直至民國七十年全部停製，目前只剩下津梅磚窯為保存目字窯最完整的地區。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07bc6e452b7f979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07bc6e452b7f979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0276cfa33ab6e0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0276cfa33ab6e05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a8bbc14f5651e2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a8bbc14f5651e2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67bace8214c804f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67bace8214c804f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67bace8214c804f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67bace8214c804f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3d61f7a7fbbd9c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3d61f7a7fbbd9c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3d61f7a7fbbd9c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3d61f7a7fbbd9c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3d61f7a7fbbd9c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3d61f7a7fbbd9c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67bace8214c804f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67bace8214c804f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326a5b4a17513a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326a5b4a17513a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e954dd232ded069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e954dd232ded069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954dd232ded069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e954dd232ded069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c72c379915daee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c72c379915daee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326a5b4a17513a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326a5b4a17513a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95d67158806c0f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95d67158806c0f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明朝——諮議參軍陳永華教民燒瓦。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清中葉——大量漢人移居臺灣，引進閩澳地區的燒窯技術，宜蘭在地開始以土窯製造磚塊。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日治––日人古川氏發現北津的土質極佳，於是</a:t>
            </a:r>
            <a:r>
              <a:rPr lang="zh-TW" sz="1400">
                <a:highlight>
                  <a:srgbClr val="FFFF00"/>
                </a:highlight>
              </a:rPr>
              <a:t>在此設立</a:t>
            </a:r>
            <a:r>
              <a:rPr lang="zh-TW" sz="1400"/>
              <a:t>磚仔窯。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民國48年——發生（八七水災），許多人看好災後重建的紅磚市場，於是磚仔窯紛紛設立。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民國70年——建築業大量使用鋼筋混泥土及水土保持的環保意識抬頭，宣布磚仔窯</a:t>
            </a:r>
            <a:r>
              <a:rPr lang="zh-TW" sz="1400">
                <a:highlight>
                  <a:srgbClr val="FFFF00"/>
                </a:highlight>
              </a:rPr>
              <a:t>全面停工</a:t>
            </a:r>
            <a:r>
              <a:rPr lang="zh-TW" sz="1400"/>
              <a:t>。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954dd232ded06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e954dd232ded06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954dd232ded069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e954dd232ded069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dd2826dae19be1b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dd2826dae19be1b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326a5b4a17513a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326a5b4a17513a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326a5b4a17513a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326a5b4a17513a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 flipH="1">
            <a:off x="479846" y="440176"/>
            <a:ext cx="33189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/>
              <a:t>宜蘭磚窯行</a:t>
            </a:r>
            <a:endParaRPr sz="4400"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 amt="94000"/>
          </a:blip>
          <a:stretch>
            <a:fillRect/>
          </a:stretch>
        </p:blipFill>
        <p:spPr>
          <a:xfrm>
            <a:off x="3530099" y="1379710"/>
            <a:ext cx="5076624" cy="3310501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lgDashDot"/>
            <a:round/>
            <a:headEnd type="none" w="sm" len="sm"/>
            <a:tailEnd type="none" w="sm" len="sm"/>
          </a:ln>
        </p:spPr>
      </p:pic>
      <p:sp>
        <p:nvSpPr>
          <p:cNvPr id="88" name="Google Shape;88;p13"/>
          <p:cNvSpPr txBox="1"/>
          <p:nvPr/>
        </p:nvSpPr>
        <p:spPr>
          <a:xfrm>
            <a:off x="0" y="4690200"/>
            <a:ext cx="3530100" cy="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組員：張幸媗、李軒綺、林佳欣</a:t>
            </a:r>
            <a:endParaRPr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03" y="1597326"/>
            <a:ext cx="4696102" cy="3318802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  <p:sp>
        <p:nvSpPr>
          <p:cNvPr id="150" name="Google Shape;150;p22"/>
          <p:cNvSpPr txBox="1"/>
          <p:nvPr/>
        </p:nvSpPr>
        <p:spPr>
          <a:xfrm>
            <a:off x="1594836" y="399915"/>
            <a:ext cx="5299200" cy="618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/>
              <a:t>磚窯拱頂</a:t>
            </a:r>
            <a:endParaRPr sz="3200" b="1"/>
          </a:p>
        </p:txBody>
      </p:sp>
      <p:sp>
        <p:nvSpPr>
          <p:cNvPr id="151" name="Google Shape;151;p22"/>
          <p:cNvSpPr txBox="1"/>
          <p:nvPr/>
        </p:nvSpPr>
        <p:spPr>
          <a:xfrm>
            <a:off x="5317808" y="2063400"/>
            <a:ext cx="3475800" cy="30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宜蘭市北津及梅洲磚窯為磚造拱頂，地面為磚面，現存</a:t>
            </a:r>
            <a:r>
              <a:rPr lang="zh-TW" sz="2000">
                <a:highlight>
                  <a:srgbClr val="FFFF00"/>
                </a:highlight>
              </a:rPr>
              <a:t>十三目窯身</a:t>
            </a:r>
            <a:r>
              <a:rPr lang="zh-TW" sz="2000"/>
              <a:t>，是縣內保存最為完整的「</a:t>
            </a:r>
            <a:r>
              <a:rPr lang="zh-TW" sz="2000">
                <a:highlight>
                  <a:srgbClr val="FFFF00"/>
                </a:highlight>
              </a:rPr>
              <a:t>目仔窯</a:t>
            </a:r>
            <a:r>
              <a:rPr lang="zh-TW" sz="2000"/>
              <a:t>」代表作。</a:t>
            </a: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/>
        </p:nvSpPr>
        <p:spPr>
          <a:xfrm rot="1112">
            <a:off x="4766175" y="2014800"/>
            <a:ext cx="3711000" cy="25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宜蘭磚窯據傳為日本古川氏所建造，一目一目逐目上升，如階梯狀，故又稱「登窯」或「階梯窯」。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最初窯室建於坡地上，但因推車運輸不便，逐改成現在所見的平底窯。</a:t>
            </a:r>
            <a:endParaRPr sz="2000"/>
          </a:p>
        </p:txBody>
      </p:sp>
      <p:sp>
        <p:nvSpPr>
          <p:cNvPr id="157" name="Google Shape;157;p23"/>
          <p:cNvSpPr txBox="1"/>
          <p:nvPr/>
        </p:nvSpPr>
        <p:spPr>
          <a:xfrm>
            <a:off x="1915650" y="336625"/>
            <a:ext cx="4675500" cy="6255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/>
              <a:t>認識「目仔窯」</a:t>
            </a:r>
            <a:endParaRPr sz="3200" b="1"/>
          </a:p>
        </p:txBody>
      </p:sp>
      <p:sp>
        <p:nvSpPr>
          <p:cNvPr id="158" name="Google Shape;158;p23"/>
          <p:cNvSpPr/>
          <p:nvPr/>
        </p:nvSpPr>
        <p:spPr>
          <a:xfrm>
            <a:off x="1181227" y="1951175"/>
            <a:ext cx="618300" cy="14265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工寮</a:t>
            </a:r>
            <a:endParaRPr/>
          </a:p>
        </p:txBody>
      </p:sp>
      <p:sp>
        <p:nvSpPr>
          <p:cNvPr id="159" name="Google Shape;159;p23"/>
          <p:cNvSpPr/>
          <p:nvPr/>
        </p:nvSpPr>
        <p:spPr>
          <a:xfrm flipH="1">
            <a:off x="2053221" y="1951167"/>
            <a:ext cx="1176600" cy="533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土堆</a:t>
            </a: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3483525" y="1985975"/>
            <a:ext cx="723900" cy="13569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磚窯</a:t>
            </a: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2053225" y="2571750"/>
            <a:ext cx="1176600" cy="815400"/>
          </a:xfrm>
          <a:prstGeom prst="frame">
            <a:avLst>
              <a:gd name="adj1" fmla="val 12500"/>
            </a:avLst>
          </a:prstGeom>
          <a:solidFill>
            <a:srgbClr val="E691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磚埕</a:t>
            </a:r>
            <a:endParaRPr/>
          </a:p>
        </p:txBody>
      </p:sp>
      <p:sp>
        <p:nvSpPr>
          <p:cNvPr id="162" name="Google Shape;162;p23"/>
          <p:cNvSpPr txBox="1"/>
          <p:nvPr/>
        </p:nvSpPr>
        <p:spPr>
          <a:xfrm>
            <a:off x="1042877" y="3474028"/>
            <a:ext cx="3723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/>
              <a:t>*早期空間配置圖</a:t>
            </a:r>
            <a:endParaRPr sz="1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/>
        </p:nvSpPr>
        <p:spPr>
          <a:xfrm flipH="1">
            <a:off x="2111865" y="338984"/>
            <a:ext cx="5485200" cy="662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/>
              <a:t>目仔窯</a:t>
            </a:r>
            <a:endParaRPr sz="3200" b="1"/>
          </a:p>
        </p:txBody>
      </p:sp>
      <p:sp>
        <p:nvSpPr>
          <p:cNvPr id="168" name="Google Shape;168;p24"/>
          <p:cNvSpPr txBox="1"/>
          <p:nvPr/>
        </p:nvSpPr>
        <p:spPr>
          <a:xfrm>
            <a:off x="1282004" y="2197400"/>
            <a:ext cx="64776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4"/>
          <p:cNvSpPr txBox="1"/>
          <p:nvPr/>
        </p:nvSpPr>
        <p:spPr>
          <a:xfrm>
            <a:off x="1603935" y="2242222"/>
            <a:ext cx="56796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4"/>
          <p:cNvSpPr txBox="1"/>
          <p:nvPr/>
        </p:nvSpPr>
        <p:spPr>
          <a:xfrm>
            <a:off x="4572000" y="1858350"/>
            <a:ext cx="3536100" cy="23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「宜蘭北津磚窯」是一座傳統磚造的目仔窯，共有十三目，佔地約五分。煙囪高達37公尺，全以磚塊砌之為其特色，也是宜蘭縣內</a:t>
            </a:r>
            <a:r>
              <a:rPr lang="zh-TW" sz="2000">
                <a:highlight>
                  <a:srgbClr val="FFFF00"/>
                </a:highlight>
              </a:rPr>
              <a:t>僅存的「目仔窯」</a:t>
            </a:r>
            <a:r>
              <a:rPr lang="zh-TW" sz="2000"/>
              <a:t>。</a:t>
            </a:r>
            <a:endParaRPr sz="2000"/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054" y="1237850"/>
            <a:ext cx="2711124" cy="36164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/>
          <p:nvPr/>
        </p:nvSpPr>
        <p:spPr>
          <a:xfrm>
            <a:off x="5467500" y="1349500"/>
            <a:ext cx="2983900" cy="3602100"/>
          </a:xfrm>
          <a:prstGeom prst="flowChartProcess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/>
              <a:t>（一）磚塊原料：白社韌土</a:t>
            </a:r>
            <a:endParaRPr sz="1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宜蘭的土黏性很強，宜蘭河北案的「白社韌」黏性最佳，是製作磚塊的好材料，起初從田裡挖出來是黑色，風乾後變灰色，經窯燒後呈現紅色。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/>
              <a:t>（二）磚的等級：磚仔堆置距離火源不一，越靠近火源的磚仔越硬。</a:t>
            </a:r>
            <a:endParaRPr sz="1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（1）一號磚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（2）火頭成仔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（3）火頭二仔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/>
              <a:t>（三）紅磚的用途</a:t>
            </a:r>
            <a:endParaRPr sz="1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常應用於造景、磚造牆、網球場、人行步道磚。</a:t>
            </a:r>
            <a:endParaRPr sz="1200"/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975" y="1349500"/>
            <a:ext cx="4255923" cy="345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1080650" y="250950"/>
            <a:ext cx="7010400" cy="737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/>
              <a:t>磚的大小代誌</a:t>
            </a:r>
            <a:endParaRPr sz="32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4175" y="0"/>
            <a:ext cx="9490573" cy="529589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/>
        </p:nvSpPr>
        <p:spPr>
          <a:xfrm>
            <a:off x="0" y="667100"/>
            <a:ext cx="7315200" cy="16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900" b="1" i="1" u="sng">
                <a:solidFill>
                  <a:srgbClr val="FFD966"/>
                </a:solidFill>
              </a:rPr>
              <a:t>人文影響</a:t>
            </a:r>
            <a:endParaRPr sz="7900" b="1" i="1" u="sng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/>
        </p:nvSpPr>
        <p:spPr>
          <a:xfrm>
            <a:off x="914400" y="474701"/>
            <a:ext cx="7315200" cy="10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7"/>
          <p:cNvSpPr txBox="1"/>
          <p:nvPr/>
        </p:nvSpPr>
        <p:spPr>
          <a:xfrm>
            <a:off x="2106450" y="474700"/>
            <a:ext cx="4931100" cy="575400"/>
          </a:xfrm>
          <a:prstGeom prst="rect">
            <a:avLst/>
          </a:prstGeom>
          <a:noFill/>
          <a:ln w="38100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/>
              <a:t>設置原因</a:t>
            </a:r>
            <a:endParaRPr sz="3200" b="1"/>
          </a:p>
        </p:txBody>
      </p:sp>
      <p:sp>
        <p:nvSpPr>
          <p:cNvPr id="191" name="Google Shape;191;p27"/>
          <p:cNvSpPr txBox="1"/>
          <p:nvPr/>
        </p:nvSpPr>
        <p:spPr>
          <a:xfrm>
            <a:off x="4904200" y="2380300"/>
            <a:ext cx="4239900" cy="2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日治時期，對於磚塊的需求量很大，而宜蘭的北津、梅州地區，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因</a:t>
            </a:r>
            <a:r>
              <a:rPr lang="zh-TW" sz="2000">
                <a:highlight>
                  <a:srgbClr val="FFFF00"/>
                </a:highlight>
              </a:rPr>
              <a:t>土質黏度很高</a:t>
            </a:r>
            <a:r>
              <a:rPr lang="zh-TW" sz="2000"/>
              <a:t>，適合做為磚塊的材料，遂而在此建廠。</a:t>
            </a:r>
            <a:endParaRPr sz="2000"/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9" y="1670826"/>
            <a:ext cx="4267197" cy="3199308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/>
        </p:nvSpPr>
        <p:spPr>
          <a:xfrm>
            <a:off x="4373600" y="1970200"/>
            <a:ext cx="4101600" cy="2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民國70年期間，因水泥建設興起，加上環保意識抬頭，磚窯工作逐漸沒落，而宜蘭原有好幾座窯場因此停窯。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而</a:t>
            </a:r>
            <a:r>
              <a:rPr lang="zh-TW" sz="2000">
                <a:highlight>
                  <a:srgbClr val="FFFF00"/>
                </a:highlight>
              </a:rPr>
              <a:t>津梅磚窯</a:t>
            </a:r>
            <a:r>
              <a:rPr lang="zh-TW" sz="2000"/>
              <a:t>為宜蘭縣保存最良好的，也是僅存的目仔窯式磚窯。</a:t>
            </a:r>
            <a:endParaRPr sz="2000"/>
          </a:p>
        </p:txBody>
      </p:sp>
      <p:sp>
        <p:nvSpPr>
          <p:cNvPr id="198" name="Google Shape;198;p28"/>
          <p:cNvSpPr txBox="1"/>
          <p:nvPr/>
        </p:nvSpPr>
        <p:spPr>
          <a:xfrm>
            <a:off x="1594836" y="399915"/>
            <a:ext cx="5299200" cy="618300"/>
          </a:xfrm>
          <a:prstGeom prst="rect">
            <a:avLst/>
          </a:prstGeom>
          <a:noFill/>
          <a:ln w="38100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/>
              <a:t>變遷</a:t>
            </a:r>
            <a:endParaRPr sz="3200" b="1"/>
          </a:p>
        </p:txBody>
      </p:sp>
      <p:pic>
        <p:nvPicPr>
          <p:cNvPr id="199" name="Google Shape;1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25" y="1625925"/>
            <a:ext cx="3684075" cy="321039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/>
          <p:nvPr/>
        </p:nvSpPr>
        <p:spPr>
          <a:xfrm>
            <a:off x="1594836" y="399915"/>
            <a:ext cx="5299200" cy="618300"/>
          </a:xfrm>
          <a:prstGeom prst="rect">
            <a:avLst/>
          </a:prstGeom>
          <a:noFill/>
          <a:ln w="38100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/>
              <a:t>                   影響</a:t>
            </a:r>
            <a:endParaRPr sz="3200" b="1"/>
          </a:p>
        </p:txBody>
      </p:sp>
      <p:sp>
        <p:nvSpPr>
          <p:cNvPr id="205" name="Google Shape;205;p29"/>
          <p:cNvSpPr txBox="1"/>
          <p:nvPr/>
        </p:nvSpPr>
        <p:spPr>
          <a:xfrm>
            <a:off x="4572000" y="2175550"/>
            <a:ext cx="3874500" cy="1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北津里里長吳阿松先生，自上任以來，積極推動</a:t>
            </a:r>
            <a:r>
              <a:rPr lang="zh-TW" sz="2000">
                <a:highlight>
                  <a:srgbClr val="FFFF00"/>
                </a:highlight>
              </a:rPr>
              <a:t>社區文化改造</a:t>
            </a:r>
            <a:r>
              <a:rPr lang="zh-TW" sz="2000"/>
              <a:t>，宜蘭縣政府文化局才開始重視溪北文化歷史，津梅磚窯才得以完整地保存下來。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 </a:t>
            </a:r>
            <a:endParaRPr sz="2000"/>
          </a:p>
        </p:txBody>
      </p:sp>
      <p:pic>
        <p:nvPicPr>
          <p:cNvPr id="206" name="Google Shape;206;p29"/>
          <p:cNvPicPr preferRelativeResize="0"/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328105" y="1936824"/>
            <a:ext cx="3874500" cy="29049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/>
        </p:nvSpPr>
        <p:spPr>
          <a:xfrm>
            <a:off x="4572000" y="2322500"/>
            <a:ext cx="4206600" cy="19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宜蘭縣政府文化局未來將會在此建設「</a:t>
            </a:r>
            <a:r>
              <a:rPr lang="zh-TW" sz="2000">
                <a:highlight>
                  <a:srgbClr val="FFFF00"/>
                </a:highlight>
              </a:rPr>
              <a:t>宜蘭磚窯博物館</a:t>
            </a:r>
            <a:r>
              <a:rPr lang="zh-TW" sz="2000"/>
              <a:t>」，好讓民眾了解以往宜蘭溪北人們的甘苦生活，並藉以承傳古老製窯的技藝和歷史。</a:t>
            </a:r>
            <a:endParaRPr/>
          </a:p>
        </p:txBody>
      </p:sp>
      <p:sp>
        <p:nvSpPr>
          <p:cNvPr id="212" name="Google Shape;212;p30"/>
          <p:cNvSpPr txBox="1"/>
          <p:nvPr/>
        </p:nvSpPr>
        <p:spPr>
          <a:xfrm>
            <a:off x="1594836" y="399915"/>
            <a:ext cx="5299200" cy="618300"/>
          </a:xfrm>
          <a:prstGeom prst="rect">
            <a:avLst/>
          </a:prstGeom>
          <a:noFill/>
          <a:ln w="38100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/>
              <a:t>                   影響</a:t>
            </a:r>
            <a:endParaRPr sz="3200" b="1"/>
          </a:p>
        </p:txBody>
      </p:sp>
      <p:pic>
        <p:nvPicPr>
          <p:cNvPr id="213" name="Google Shape;2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01" y="1804712"/>
            <a:ext cx="3991578" cy="2993678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1"/>
          <p:cNvSpPr txBox="1"/>
          <p:nvPr/>
        </p:nvSpPr>
        <p:spPr>
          <a:xfrm>
            <a:off x="400983" y="575603"/>
            <a:ext cx="7315200" cy="13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900" b="1" i="1" u="sng">
                <a:solidFill>
                  <a:srgbClr val="FFD966"/>
                </a:solidFill>
              </a:rPr>
              <a:t>今昔寫照</a:t>
            </a:r>
            <a:endParaRPr sz="7900" b="1" i="1" u="sng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/>
        </p:nvSpPr>
        <p:spPr>
          <a:xfrm>
            <a:off x="914400" y="607875"/>
            <a:ext cx="2065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zh-TW" sz="2800" b="1"/>
              <a:t>目錄</a:t>
            </a:r>
            <a:endParaRPr sz="2800" b="1">
              <a:solidFill>
                <a:srgbClr val="434343"/>
              </a:solidFill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1445000" y="1667154"/>
            <a:ext cx="5460300" cy="3258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zh-TW" sz="2900" i="1"/>
              <a:t>歷史發展</a:t>
            </a:r>
            <a:endParaRPr sz="2900" i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i="1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zh-TW" sz="2900" i="1"/>
              <a:t>建築特色</a:t>
            </a:r>
            <a:endParaRPr sz="2900" i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i="1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zh-TW" sz="2900" i="1"/>
              <a:t>人文影響</a:t>
            </a:r>
            <a:endParaRPr sz="2900" i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i="1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zh-TW" sz="2900" i="1"/>
              <a:t>今昔寫照</a:t>
            </a:r>
            <a:endParaRPr sz="2900" i="1"/>
          </a:p>
        </p:txBody>
      </p:sp>
      <p:sp>
        <p:nvSpPr>
          <p:cNvPr id="95" name="Google Shape;95;p14"/>
          <p:cNvSpPr/>
          <p:nvPr/>
        </p:nvSpPr>
        <p:spPr>
          <a:xfrm>
            <a:off x="914400" y="234975"/>
            <a:ext cx="6097200" cy="11562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reflection stA="82000" endPos="2971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2"/>
          <p:cNvPicPr preferRelativeResize="0"/>
          <p:nvPr/>
        </p:nvPicPr>
        <p:blipFill rotWithShape="1">
          <a:blip r:embed="rId3">
            <a:alphaModFix amt="27000"/>
          </a:blip>
          <a:srcRect/>
          <a:stretch/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2"/>
          <p:cNvSpPr txBox="1"/>
          <p:nvPr/>
        </p:nvSpPr>
        <p:spPr>
          <a:xfrm>
            <a:off x="1437318" y="1391776"/>
            <a:ext cx="6966900" cy="3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434343"/>
                </a:solidFill>
              </a:rPr>
              <a:t>曾經興盛一時的磚窯工業，後期逐漸沒落，淪為廢墟。</a:t>
            </a:r>
            <a:endParaRPr sz="22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434343"/>
                </a:solidFill>
              </a:rPr>
              <a:t>因有人大力推廣與保存，現今為全台保存最為良好的古蹟之一，因有廣大的草地和特別的磚窯背景，也成為許多網美打卡拍照的聚集地。</a:t>
            </a:r>
            <a:endParaRPr sz="22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434343"/>
                </a:solidFill>
              </a:rPr>
              <a:t>雖然原本的磚窯工業已不再盛行，但現在成為觀光景點，用另一種方式將它的價值保留下來__...</a:t>
            </a:r>
            <a:endParaRPr sz="22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3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 txBox="1"/>
          <p:nvPr/>
        </p:nvSpPr>
        <p:spPr>
          <a:xfrm>
            <a:off x="914400" y="2150225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訪後心得</a:t>
            </a:r>
            <a:endParaRPr sz="4500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4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3996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/>
        </p:nvSpPr>
        <p:spPr>
          <a:xfrm>
            <a:off x="914400" y="2145607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600" b="1" u="sng">
                <a:solidFill>
                  <a:srgbClr val="E69138"/>
                </a:solidFill>
              </a:rPr>
              <a:t>謝謝觀賞</a:t>
            </a:r>
            <a:endParaRPr sz="4600" b="1" u="sng">
              <a:solidFill>
                <a:srgbClr val="E6913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4000"/>
              </a:srgbClr>
            </a:outerShdw>
          </a:effectLst>
        </p:spPr>
      </p:pic>
      <p:sp>
        <p:nvSpPr>
          <p:cNvPr id="101" name="Google Shape;101;p15"/>
          <p:cNvSpPr txBox="1"/>
          <p:nvPr/>
        </p:nvSpPr>
        <p:spPr>
          <a:xfrm>
            <a:off x="352574" y="835613"/>
            <a:ext cx="48123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900" b="1" i="1" u="sng">
                <a:solidFill>
                  <a:srgbClr val="FFD966"/>
                </a:solidFill>
              </a:rPr>
              <a:t>歷史發展</a:t>
            </a:r>
            <a:endParaRPr sz="7900" b="1" i="1" u="sng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3887225" y="1215625"/>
            <a:ext cx="45558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製作磚塊的工廠，稱為(磚仔窯)，早期交通不便，加上磚土笨重不利搬運，故磚仔窯都蓋在原料產地。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2068050" y="318586"/>
            <a:ext cx="5007900" cy="630600"/>
          </a:xfrm>
          <a:prstGeom prst="rect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  </a:t>
            </a:r>
            <a:r>
              <a:rPr lang="zh-TW" sz="3200" b="1">
                <a:solidFill>
                  <a:schemeClr val="dk2"/>
                </a:solidFill>
              </a:rPr>
              <a:t>燒磚的發展史</a:t>
            </a:r>
            <a:endParaRPr sz="3200" b="1">
              <a:solidFill>
                <a:schemeClr val="dk2"/>
              </a:solidFill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347" y="1489150"/>
            <a:ext cx="3036425" cy="286062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  <p:sp>
        <p:nvSpPr>
          <p:cNvPr id="109" name="Google Shape;109;p16"/>
          <p:cNvSpPr txBox="1"/>
          <p:nvPr/>
        </p:nvSpPr>
        <p:spPr>
          <a:xfrm>
            <a:off x="3943463" y="2336904"/>
            <a:ext cx="4443300" cy="22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/>
              <a:t>明朝——諮議參軍陳永華教民燒瓦。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/>
              <a:t>清中葉——引進閩澳地區的燒窯技術，開始以土窯製造磚塊。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/>
              <a:t>日治––</a:t>
            </a:r>
            <a:r>
              <a:rPr lang="zh-TW">
                <a:highlight>
                  <a:srgbClr val="FFFF00"/>
                </a:highlight>
              </a:rPr>
              <a:t>在此設立</a:t>
            </a:r>
            <a:r>
              <a:rPr lang="zh-TW"/>
              <a:t>磚仔窯。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/>
              <a:t>民國48年—紅磚市場興起，紛紛建立磚仔窯。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/>
              <a:t>民國70年——因環保意識抬頭，</a:t>
            </a:r>
            <a:r>
              <a:rPr lang="zh-TW">
                <a:highlight>
                  <a:srgbClr val="FFFF00"/>
                </a:highlight>
              </a:rPr>
              <a:t>全面停工</a:t>
            </a:r>
            <a:r>
              <a:rPr lang="zh-TW"/>
              <a:t>。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/>
        </p:nvSpPr>
        <p:spPr>
          <a:xfrm>
            <a:off x="914400" y="1396475"/>
            <a:ext cx="73152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    </a:t>
            </a:r>
            <a:endParaRPr u="sng"/>
          </a:p>
        </p:txBody>
      </p:sp>
      <p:sp>
        <p:nvSpPr>
          <p:cNvPr id="115" name="Google Shape;115;p17"/>
          <p:cNvSpPr txBox="1"/>
          <p:nvPr/>
        </p:nvSpPr>
        <p:spPr>
          <a:xfrm rot="423">
            <a:off x="914425" y="369327"/>
            <a:ext cx="7315200" cy="646800"/>
          </a:xfrm>
          <a:prstGeom prst="rect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                     </a:t>
            </a:r>
            <a:r>
              <a:rPr lang="zh-TW" sz="3200" b="1"/>
              <a:t>在地ㄟ庄仔情</a:t>
            </a:r>
            <a:endParaRPr sz="3200" b="1" u="sng"/>
          </a:p>
        </p:txBody>
      </p:sp>
      <p:sp>
        <p:nvSpPr>
          <p:cNvPr id="116" name="Google Shape;116;p17"/>
          <p:cNvSpPr txBox="1"/>
          <p:nvPr/>
        </p:nvSpPr>
        <p:spPr>
          <a:xfrm>
            <a:off x="703600" y="1439800"/>
            <a:ext cx="3666600" cy="3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宜蘭因不易晾乾衣服，而在地人</a:t>
            </a:r>
            <a:r>
              <a:rPr lang="zh-TW" sz="2000">
                <a:highlight>
                  <a:srgbClr val="FFFF00"/>
                </a:highlight>
              </a:rPr>
              <a:t>利用窯洞的餘溫</a:t>
            </a:r>
            <a:r>
              <a:rPr lang="zh-TW" sz="2000"/>
              <a:t>，將衣服棉被拿到窯洞內</a:t>
            </a:r>
            <a:r>
              <a:rPr lang="zh-TW" sz="2000">
                <a:highlight>
                  <a:srgbClr val="FFFF00"/>
                </a:highlight>
              </a:rPr>
              <a:t>烘乾</a:t>
            </a:r>
            <a:r>
              <a:rPr lang="zh-TW" sz="2000"/>
              <a:t>。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至於使用過後的</a:t>
            </a:r>
            <a:r>
              <a:rPr lang="zh-TW" sz="2000">
                <a:highlight>
                  <a:srgbClr val="FFFF00"/>
                </a:highlight>
              </a:rPr>
              <a:t>煤渣</a:t>
            </a:r>
            <a:r>
              <a:rPr lang="zh-TW" sz="2000"/>
              <a:t>，村民則是拿回家</a:t>
            </a:r>
            <a:r>
              <a:rPr lang="zh-TW" sz="2000">
                <a:highlight>
                  <a:srgbClr val="FFFF00"/>
                </a:highlight>
              </a:rPr>
              <a:t>生火炒菜</a:t>
            </a:r>
            <a:r>
              <a:rPr lang="zh-TW" sz="2000"/>
              <a:t>，既省錢又比一般燃柴耐用。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這種物盡其用不僅符合資源回收再利用的精神，也是庄腳人勤儉的美德。磚仔及燃料在宜蘭可說是發揮最大的利用</a:t>
            </a:r>
            <a:endParaRPr sz="2000"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0298" y="1967560"/>
            <a:ext cx="4468903" cy="198716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/>
        </p:nvSpPr>
        <p:spPr>
          <a:xfrm>
            <a:off x="288527" y="1034162"/>
            <a:ext cx="3466800" cy="3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highlight>
                  <a:srgbClr val="FFFF00"/>
                </a:highlight>
              </a:rPr>
              <a:t>宜蘭境內曾有20餘座製磚窯場</a:t>
            </a:r>
            <a:r>
              <a:rPr lang="zh-TW" sz="1600"/>
              <a:t>，分佈在各鄉鎮市內，而以</a:t>
            </a:r>
            <a:r>
              <a:rPr lang="zh-TW" sz="1600">
                <a:highlight>
                  <a:srgbClr val="FFFF00"/>
                </a:highlight>
              </a:rPr>
              <a:t>溪北地區較多</a:t>
            </a:r>
            <a:r>
              <a:rPr lang="zh-TW" sz="1600"/>
              <a:t>，經查訪有頭城2座、二城1座、份尾1座、白石腳、四城1座、龍潭1座、宜蘭市茭白里1座、北津里5座、梅州里3座、雷公埤1座、二湖2座、溪南地區有羅東竹林1座、利澤簡1座、冬山永美2座、梅花湖1座,其中又</a:t>
            </a:r>
            <a:r>
              <a:rPr lang="zh-TW" sz="1600">
                <a:highlight>
                  <a:srgbClr val="FFFF00"/>
                </a:highlight>
              </a:rPr>
              <a:t>以北津里的磚窯為中心方圓1公里內，計有8座磚窯最為密集</a:t>
            </a:r>
            <a:r>
              <a:rPr lang="zh-TW" sz="1600"/>
              <a:t>，全縣目前僅剩下員山鄉二湖村的一座電燒式磚窯場，仍在製作建築用的紅磚塊</a:t>
            </a:r>
            <a:endParaRPr sz="1600"/>
          </a:p>
        </p:txBody>
      </p:sp>
      <p:sp>
        <p:nvSpPr>
          <p:cNvPr id="123" name="Google Shape;123;p18"/>
          <p:cNvSpPr txBox="1"/>
          <p:nvPr/>
        </p:nvSpPr>
        <p:spPr>
          <a:xfrm>
            <a:off x="761304" y="279952"/>
            <a:ext cx="6685200" cy="754200"/>
          </a:xfrm>
          <a:prstGeom prst="rect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                          </a:t>
            </a:r>
            <a:r>
              <a:rPr lang="zh-TW" sz="3200" b="1"/>
              <a:t>宜蘭縣境磚窯分佈點</a:t>
            </a:r>
            <a:endParaRPr sz="3200" b="1"/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5250" y="1325025"/>
            <a:ext cx="4551527" cy="35791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/>
        </p:nvSpPr>
        <p:spPr>
          <a:xfrm>
            <a:off x="592445" y="1537603"/>
            <a:ext cx="3654000" cy="4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紅磚製造在中國以有數千年歷史，然而窯體從竹筒窯演進為辦自動窯，不過是短短數十年，尤其，1983年研究出近全自動的隧道窯後，更是將燒磚技術提高到最大產值。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儘管窯體構造不斷改變，但磚塊生產流量卻大致相同，</a:t>
            </a:r>
            <a:r>
              <a:rPr lang="zh-TW" sz="2000">
                <a:highlight>
                  <a:srgbClr val="FFFF00"/>
                </a:highlight>
              </a:rPr>
              <a:t>區別只在於生產方式</a:t>
            </a:r>
            <a:r>
              <a:rPr lang="zh-TW" sz="2000"/>
              <a:t>，產量與使用機械工具略有差異</a:t>
            </a:r>
            <a:endParaRPr sz="2000"/>
          </a:p>
        </p:txBody>
      </p:sp>
      <p:sp>
        <p:nvSpPr>
          <p:cNvPr id="130" name="Google Shape;130;p19"/>
          <p:cNvSpPr txBox="1"/>
          <p:nvPr/>
        </p:nvSpPr>
        <p:spPr>
          <a:xfrm>
            <a:off x="1545046" y="509647"/>
            <a:ext cx="5406600" cy="630900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      </a:t>
            </a:r>
            <a:r>
              <a:rPr lang="zh-TW" sz="3200" b="1"/>
              <a:t>磚仔窯的演進史</a:t>
            </a:r>
            <a:endParaRPr sz="3200" b="1"/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59150"/>
            <a:ext cx="3962400" cy="310842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877" y="0"/>
            <a:ext cx="937982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230902" y="867644"/>
            <a:ext cx="4603500" cy="14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900" b="1" i="1" u="sng">
                <a:solidFill>
                  <a:srgbClr val="FFD966"/>
                </a:solidFill>
              </a:rPr>
              <a:t>建築特色</a:t>
            </a:r>
            <a:endParaRPr sz="7900" b="1" i="1" u="sng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 r="20898"/>
          <a:stretch/>
        </p:blipFill>
        <p:spPr>
          <a:xfrm>
            <a:off x="712800" y="1684857"/>
            <a:ext cx="3859200" cy="3223402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  <p:sp>
        <p:nvSpPr>
          <p:cNvPr id="143" name="Google Shape;143;p21"/>
          <p:cNvSpPr txBox="1"/>
          <p:nvPr/>
        </p:nvSpPr>
        <p:spPr>
          <a:xfrm>
            <a:off x="1634012" y="429073"/>
            <a:ext cx="4891800" cy="719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/>
              <a:t>鳥頭</a:t>
            </a:r>
            <a:endParaRPr sz="3200" b="1"/>
          </a:p>
        </p:txBody>
      </p:sp>
      <p:sp>
        <p:nvSpPr>
          <p:cNvPr id="144" name="Google Shape;144;p21"/>
          <p:cNvSpPr txBox="1"/>
          <p:nvPr/>
        </p:nvSpPr>
        <p:spPr>
          <a:xfrm>
            <a:off x="4872425" y="2097197"/>
            <a:ext cx="3859200" cy="2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鳥頭造型的排水孔，當地人稱「過水仔」，具有下雨天</a:t>
            </a:r>
            <a:r>
              <a:rPr lang="zh-TW" sz="2000">
                <a:highlight>
                  <a:srgbClr val="FFFF00"/>
                </a:highlight>
              </a:rPr>
              <a:t>排水</a:t>
            </a:r>
            <a:r>
              <a:rPr lang="zh-TW" sz="2000"/>
              <a:t>與</a:t>
            </a:r>
            <a:r>
              <a:rPr lang="zh-TW" sz="2000">
                <a:highlight>
                  <a:srgbClr val="FFFF00"/>
                </a:highlight>
              </a:rPr>
              <a:t>燒磚</a:t>
            </a:r>
            <a:r>
              <a:rPr lang="zh-TW" sz="2000"/>
              <a:t>的雙重功能。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因常有熱氣，遂吸引鳥類來此築巢，而採鳥頭為型。</a:t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1215</Words>
  <Application>Microsoft Office PowerPoint</Application>
  <PresentationFormat>如螢幕大小 (16:9)</PresentationFormat>
  <Paragraphs>87</Paragraphs>
  <Slides>22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8" baseType="lpstr">
      <vt:lpstr>Arial</vt:lpstr>
      <vt:lpstr>新細明體</vt:lpstr>
      <vt:lpstr>Lato</vt:lpstr>
      <vt:lpstr>Comic Sans MS</vt:lpstr>
      <vt:lpstr>Raleway</vt:lpstr>
      <vt:lpstr>Streamline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Administrator</cp:lastModifiedBy>
  <cp:revision>2</cp:revision>
  <dcterms:modified xsi:type="dcterms:W3CDTF">2019-09-23T02:08:45Z</dcterms:modified>
</cp:coreProperties>
</file>