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59" r:id="rId6"/>
    <p:sldId id="303" r:id="rId7"/>
    <p:sldId id="301" r:id="rId8"/>
    <p:sldId id="302" r:id="rId9"/>
    <p:sldId id="306" r:id="rId10"/>
    <p:sldId id="304" r:id="rId11"/>
    <p:sldId id="305" r:id="rId12"/>
    <p:sldId id="260" r:id="rId13"/>
    <p:sldId id="284" r:id="rId14"/>
    <p:sldId id="298" r:id="rId15"/>
    <p:sldId id="300" r:id="rId16"/>
    <p:sldId id="299" r:id="rId17"/>
    <p:sldId id="261" r:id="rId18"/>
    <p:sldId id="309" r:id="rId19"/>
    <p:sldId id="310" r:id="rId20"/>
    <p:sldId id="311" r:id="rId21"/>
    <p:sldId id="312" r:id="rId22"/>
    <p:sldId id="262" r:id="rId23"/>
    <p:sldId id="267" r:id="rId24"/>
    <p:sldId id="315" r:id="rId25"/>
    <p:sldId id="269" r:id="rId26"/>
    <p:sldId id="316" r:id="rId27"/>
    <p:sldId id="308" r:id="rId28"/>
    <p:sldId id="263" r:id="rId29"/>
    <p:sldId id="264" r:id="rId30"/>
    <p:sldId id="307" r:id="rId31"/>
    <p:sldId id="317" r:id="rId32"/>
    <p:sldId id="313" r:id="rId33"/>
    <p:sldId id="314" r:id="rId3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66" d="100"/>
          <a:sy n="66"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78B50-7665-43A2-8A57-62E6BE3A7B1D}" type="doc">
      <dgm:prSet loTypeId="urn:microsoft.com/office/officeart/2008/layout/VerticalCurvedList" loCatId="list" qsTypeId="urn:microsoft.com/office/officeart/2005/8/quickstyle/simple3" qsCatId="simple" csTypeId="urn:microsoft.com/office/officeart/2005/8/colors/accent4_3" csCatId="accent4" phldr="1"/>
      <dgm:spPr/>
      <dgm:t>
        <a:bodyPr/>
        <a:lstStyle/>
        <a:p>
          <a:endParaRPr lang="zh-TW" altLang="en-US"/>
        </a:p>
      </dgm:t>
    </dgm:pt>
    <dgm:pt modelId="{E9566A25-19FF-4985-8DF7-D64930DC899F}">
      <dgm:prSet/>
      <dgm:spPr/>
      <dgm:t>
        <a:bodyPr/>
        <a:lstStyle/>
        <a:p>
          <a:pPr rtl="0"/>
          <a:r>
            <a:rPr lang="zh-TW" altLang="en-US" dirty="0">
              <a:latin typeface="微軟正黑體" panose="020B0604030504040204" pitchFamily="34" charset="-120"/>
              <a:ea typeface="微軟正黑體" panose="020B0604030504040204" pitchFamily="34" charset="-120"/>
            </a:rPr>
            <a:t>休息與放鬆</a:t>
          </a:r>
          <a:endParaRPr lang="zh-TW" dirty="0">
            <a:latin typeface="微軟正黑體" panose="020B0604030504040204" pitchFamily="34" charset="-120"/>
            <a:ea typeface="微軟正黑體" panose="020B0604030504040204" pitchFamily="34" charset="-120"/>
          </a:endParaRPr>
        </a:p>
      </dgm:t>
    </dgm:pt>
    <dgm:pt modelId="{30B48DFA-788D-4537-A9A1-025B9877AD31}" type="parTrans" cxnId="{7E406616-F941-4AB9-93AE-076A3AC10A16}">
      <dgm:prSet/>
      <dgm:spPr/>
      <dgm:t>
        <a:bodyPr/>
        <a:lstStyle/>
        <a:p>
          <a:endParaRPr lang="zh-TW" altLang="en-US"/>
        </a:p>
      </dgm:t>
    </dgm:pt>
    <dgm:pt modelId="{D9E1E7CE-7364-4E63-960B-65C17016F963}" type="sibTrans" cxnId="{7E406616-F941-4AB9-93AE-076A3AC10A16}">
      <dgm:prSet/>
      <dgm:spPr/>
      <dgm:t>
        <a:bodyPr/>
        <a:lstStyle/>
        <a:p>
          <a:endParaRPr lang="zh-TW" altLang="en-US"/>
        </a:p>
      </dgm:t>
    </dgm:pt>
    <dgm:pt modelId="{E263104F-80EF-49B2-A380-914D599D2DE5}">
      <dgm:prSet/>
      <dgm:spPr/>
      <dgm:t>
        <a:bodyPr/>
        <a:lstStyle/>
        <a:p>
          <a:pPr rtl="0"/>
          <a:r>
            <a:rPr lang="zh-TW" dirty="0">
              <a:latin typeface="微軟正黑體" panose="020B0604030504040204" pitchFamily="34" charset="-120"/>
              <a:ea typeface="微軟正黑體" panose="020B0604030504040204" pitchFamily="34" charset="-120"/>
            </a:rPr>
            <a:t>小孩子玩樂的小區域</a:t>
          </a:r>
          <a:endParaRPr lang="zh-TW" altLang="en-US" dirty="0">
            <a:latin typeface="微軟正黑體" panose="020B0604030504040204" pitchFamily="34" charset="-120"/>
            <a:ea typeface="微軟正黑體" panose="020B0604030504040204" pitchFamily="34" charset="-120"/>
          </a:endParaRPr>
        </a:p>
      </dgm:t>
    </dgm:pt>
    <dgm:pt modelId="{E234D31C-7A81-4FB9-9FAD-2C7F5FB41280}" type="parTrans" cxnId="{BAAC3543-008C-42BA-8AAA-B79BC70B2699}">
      <dgm:prSet/>
      <dgm:spPr/>
      <dgm:t>
        <a:bodyPr/>
        <a:lstStyle/>
        <a:p>
          <a:endParaRPr lang="zh-TW" altLang="en-US"/>
        </a:p>
      </dgm:t>
    </dgm:pt>
    <dgm:pt modelId="{4CB42891-2293-438D-92AF-9C39CB951B72}" type="sibTrans" cxnId="{BAAC3543-008C-42BA-8AAA-B79BC70B2699}">
      <dgm:prSet/>
      <dgm:spPr/>
      <dgm:t>
        <a:bodyPr/>
        <a:lstStyle/>
        <a:p>
          <a:endParaRPr lang="zh-TW" altLang="en-US"/>
        </a:p>
      </dgm:t>
    </dgm:pt>
    <dgm:pt modelId="{2E3108CD-4171-426D-AC32-0E9C47B6509F}">
      <dgm:prSet/>
      <dgm:spPr/>
      <dgm:t>
        <a:bodyPr/>
        <a:lstStyle/>
        <a:p>
          <a:pPr rtl="0"/>
          <a:r>
            <a:rPr lang="zh-TW" altLang="en-US" dirty="0">
              <a:latin typeface="微軟正黑體" panose="020B0604030504040204" pitchFamily="34" charset="-120"/>
              <a:ea typeface="微軟正黑體" panose="020B0604030504040204" pitchFamily="34" charset="-120"/>
            </a:rPr>
            <a:t>運用於</a:t>
          </a:r>
          <a:r>
            <a:rPr lang="zh-TW" dirty="0">
              <a:latin typeface="微軟正黑體" panose="020B0604030504040204" pitchFamily="34" charset="-120"/>
              <a:ea typeface="微軟正黑體" panose="020B0604030504040204" pitchFamily="34" charset="-120"/>
            </a:rPr>
            <a:t>許多運動和藝術</a:t>
          </a:r>
          <a:endParaRPr lang="zh-TW" altLang="en-US" dirty="0">
            <a:latin typeface="微軟正黑體" panose="020B0604030504040204" pitchFamily="34" charset="-120"/>
            <a:ea typeface="微軟正黑體" panose="020B0604030504040204" pitchFamily="34" charset="-120"/>
          </a:endParaRPr>
        </a:p>
      </dgm:t>
    </dgm:pt>
    <dgm:pt modelId="{D4772149-B552-4900-8091-A2BF848DA471}" type="parTrans" cxnId="{92E7BE3D-3E2D-4751-96AF-4295BD790C97}">
      <dgm:prSet/>
      <dgm:spPr/>
      <dgm:t>
        <a:bodyPr/>
        <a:lstStyle/>
        <a:p>
          <a:endParaRPr lang="zh-TW" altLang="en-US"/>
        </a:p>
      </dgm:t>
    </dgm:pt>
    <dgm:pt modelId="{68A6B5B3-272B-4173-833F-15BF69A6365D}" type="sibTrans" cxnId="{92E7BE3D-3E2D-4751-96AF-4295BD790C97}">
      <dgm:prSet/>
      <dgm:spPr/>
      <dgm:t>
        <a:bodyPr/>
        <a:lstStyle/>
        <a:p>
          <a:endParaRPr lang="zh-TW" altLang="en-US"/>
        </a:p>
      </dgm:t>
    </dgm:pt>
    <dgm:pt modelId="{F4CDE21C-D822-4555-AB6E-24061D55CCD6}">
      <dgm:prSet/>
      <dgm:spPr/>
      <dgm:t>
        <a:bodyPr/>
        <a:lstStyle/>
        <a:p>
          <a:r>
            <a:rPr lang="zh-TW" altLang="en-US" dirty="0">
              <a:latin typeface="微軟正黑體" panose="020B0604030504040204" pitchFamily="34" charset="-120"/>
              <a:ea typeface="微軟正黑體" panose="020B0604030504040204" pitchFamily="34" charset="-120"/>
            </a:rPr>
            <a:t>冬暖夏涼</a:t>
          </a:r>
        </a:p>
      </dgm:t>
    </dgm:pt>
    <dgm:pt modelId="{5DE90772-25EB-41B6-80D6-422091A377C8}" type="parTrans" cxnId="{3D9DD1D3-ED51-4D8F-A875-B1C89BD10C7E}">
      <dgm:prSet/>
      <dgm:spPr/>
      <dgm:t>
        <a:bodyPr/>
        <a:lstStyle/>
        <a:p>
          <a:endParaRPr lang="zh-TW" altLang="en-US"/>
        </a:p>
      </dgm:t>
    </dgm:pt>
    <dgm:pt modelId="{B5CC8AA9-A6B5-4A35-ADF2-8E88FEC8D60F}" type="sibTrans" cxnId="{3D9DD1D3-ED51-4D8F-A875-B1C89BD10C7E}">
      <dgm:prSet/>
      <dgm:spPr/>
      <dgm:t>
        <a:bodyPr/>
        <a:lstStyle/>
        <a:p>
          <a:endParaRPr lang="zh-TW" altLang="en-US"/>
        </a:p>
      </dgm:t>
    </dgm:pt>
    <dgm:pt modelId="{CAAE1BEE-A7D8-4122-83C2-1FC692D5ECD8}">
      <dgm:prSet/>
      <dgm:spPr/>
      <dgm:t>
        <a:bodyPr/>
        <a:lstStyle/>
        <a:p>
          <a:r>
            <a:rPr lang="zh-TW">
              <a:latin typeface="微軟正黑體" panose="020B0604030504040204" pitchFamily="34" charset="-120"/>
              <a:ea typeface="微軟正黑體" panose="020B0604030504040204" pitchFamily="34" charset="-120"/>
            </a:rPr>
            <a:t>縮小空間使用</a:t>
          </a:r>
          <a:endParaRPr lang="zh-TW" altLang="en-US" dirty="0">
            <a:latin typeface="微軟正黑體" panose="020B0604030504040204" pitchFamily="34" charset="-120"/>
            <a:ea typeface="微軟正黑體" panose="020B0604030504040204" pitchFamily="34" charset="-120"/>
          </a:endParaRPr>
        </a:p>
      </dgm:t>
    </dgm:pt>
    <dgm:pt modelId="{84D404F6-1F3E-47AF-8AD1-DC93CA2EE22C}" type="parTrans" cxnId="{AEAABF6A-BA65-449F-99EC-8923EE6723B7}">
      <dgm:prSet/>
      <dgm:spPr/>
      <dgm:t>
        <a:bodyPr/>
        <a:lstStyle/>
        <a:p>
          <a:endParaRPr lang="zh-TW" altLang="en-US"/>
        </a:p>
      </dgm:t>
    </dgm:pt>
    <dgm:pt modelId="{B1C35AEE-0D4B-43BD-AAA5-71DCF66AE306}" type="sibTrans" cxnId="{AEAABF6A-BA65-449F-99EC-8923EE6723B7}">
      <dgm:prSet/>
      <dgm:spPr/>
      <dgm:t>
        <a:bodyPr/>
        <a:lstStyle/>
        <a:p>
          <a:endParaRPr lang="zh-TW" altLang="en-US"/>
        </a:p>
      </dgm:t>
    </dgm:pt>
    <dgm:pt modelId="{46F83AD3-19C1-4F84-A1C4-F5AA83611DE2}" type="pres">
      <dgm:prSet presAssocID="{59678B50-7665-43A2-8A57-62E6BE3A7B1D}" presName="Name0" presStyleCnt="0">
        <dgm:presLayoutVars>
          <dgm:chMax val="7"/>
          <dgm:chPref val="7"/>
          <dgm:dir/>
        </dgm:presLayoutVars>
      </dgm:prSet>
      <dgm:spPr/>
    </dgm:pt>
    <dgm:pt modelId="{A100DF83-1139-4BD7-ACF7-D3B22A73A2D4}" type="pres">
      <dgm:prSet presAssocID="{59678B50-7665-43A2-8A57-62E6BE3A7B1D}" presName="Name1" presStyleCnt="0"/>
      <dgm:spPr/>
    </dgm:pt>
    <dgm:pt modelId="{36DEDBC4-5307-44BF-A27F-3E0777C5BC50}" type="pres">
      <dgm:prSet presAssocID="{59678B50-7665-43A2-8A57-62E6BE3A7B1D}" presName="cycle" presStyleCnt="0"/>
      <dgm:spPr/>
    </dgm:pt>
    <dgm:pt modelId="{A998B774-ED1C-4867-9A15-3893BD4718CB}" type="pres">
      <dgm:prSet presAssocID="{59678B50-7665-43A2-8A57-62E6BE3A7B1D}" presName="srcNode" presStyleLbl="node1" presStyleIdx="0" presStyleCnt="5"/>
      <dgm:spPr/>
    </dgm:pt>
    <dgm:pt modelId="{4DDDFB5B-6682-4B24-AFB1-9709BCDC25F8}" type="pres">
      <dgm:prSet presAssocID="{59678B50-7665-43A2-8A57-62E6BE3A7B1D}" presName="conn" presStyleLbl="parChTrans1D2" presStyleIdx="0" presStyleCnt="1"/>
      <dgm:spPr/>
    </dgm:pt>
    <dgm:pt modelId="{0C6AD365-1B0E-4E38-A0D7-0E80436393E6}" type="pres">
      <dgm:prSet presAssocID="{59678B50-7665-43A2-8A57-62E6BE3A7B1D}" presName="extraNode" presStyleLbl="node1" presStyleIdx="0" presStyleCnt="5"/>
      <dgm:spPr/>
    </dgm:pt>
    <dgm:pt modelId="{CC4F0E11-2EF1-4AFA-BE4D-F199A41B3F91}" type="pres">
      <dgm:prSet presAssocID="{59678B50-7665-43A2-8A57-62E6BE3A7B1D}" presName="dstNode" presStyleLbl="node1" presStyleIdx="0" presStyleCnt="5"/>
      <dgm:spPr/>
    </dgm:pt>
    <dgm:pt modelId="{52B8C53E-8FE7-499A-B5D1-CFAFCA1D21C6}" type="pres">
      <dgm:prSet presAssocID="{E9566A25-19FF-4985-8DF7-D64930DC899F}" presName="text_1" presStyleLbl="node1" presStyleIdx="0" presStyleCnt="5">
        <dgm:presLayoutVars>
          <dgm:bulletEnabled val="1"/>
        </dgm:presLayoutVars>
      </dgm:prSet>
      <dgm:spPr/>
    </dgm:pt>
    <dgm:pt modelId="{85762034-1177-4889-84C8-2732EAAEBE32}" type="pres">
      <dgm:prSet presAssocID="{E9566A25-19FF-4985-8DF7-D64930DC899F}" presName="accent_1" presStyleCnt="0"/>
      <dgm:spPr/>
    </dgm:pt>
    <dgm:pt modelId="{C95B549C-4535-420F-8AA4-6D5AAAFC5DD5}" type="pres">
      <dgm:prSet presAssocID="{E9566A25-19FF-4985-8DF7-D64930DC899F}" presName="accentRepeatNode" presStyleLbl="solidFgAcc1" presStyleIdx="0" presStyleCnt="5"/>
      <dgm:spPr/>
    </dgm:pt>
    <dgm:pt modelId="{0938FC87-B5A6-445F-BAB1-7879336D65B7}" type="pres">
      <dgm:prSet presAssocID="{E263104F-80EF-49B2-A380-914D599D2DE5}" presName="text_2" presStyleLbl="node1" presStyleIdx="1" presStyleCnt="5">
        <dgm:presLayoutVars>
          <dgm:bulletEnabled val="1"/>
        </dgm:presLayoutVars>
      </dgm:prSet>
      <dgm:spPr/>
    </dgm:pt>
    <dgm:pt modelId="{08560229-0DCD-4A3D-BBAE-F770B5C7213F}" type="pres">
      <dgm:prSet presAssocID="{E263104F-80EF-49B2-A380-914D599D2DE5}" presName="accent_2" presStyleCnt="0"/>
      <dgm:spPr/>
    </dgm:pt>
    <dgm:pt modelId="{76CBFF15-EAFA-4F57-BF5F-F104C32F560A}" type="pres">
      <dgm:prSet presAssocID="{E263104F-80EF-49B2-A380-914D599D2DE5}" presName="accentRepeatNode" presStyleLbl="solidFgAcc1" presStyleIdx="1" presStyleCnt="5"/>
      <dgm:spPr/>
    </dgm:pt>
    <dgm:pt modelId="{B518A871-8610-49AC-ACA1-4E050FF71202}" type="pres">
      <dgm:prSet presAssocID="{2E3108CD-4171-426D-AC32-0E9C47B6509F}" presName="text_3" presStyleLbl="node1" presStyleIdx="2" presStyleCnt="5">
        <dgm:presLayoutVars>
          <dgm:bulletEnabled val="1"/>
        </dgm:presLayoutVars>
      </dgm:prSet>
      <dgm:spPr/>
    </dgm:pt>
    <dgm:pt modelId="{683BDAB4-7D14-4246-8C11-FCA940BC2D6C}" type="pres">
      <dgm:prSet presAssocID="{2E3108CD-4171-426D-AC32-0E9C47B6509F}" presName="accent_3" presStyleCnt="0"/>
      <dgm:spPr/>
    </dgm:pt>
    <dgm:pt modelId="{FB7CCB9F-C01D-4B8A-9FCD-9BCF1F01BD3D}" type="pres">
      <dgm:prSet presAssocID="{2E3108CD-4171-426D-AC32-0E9C47B6509F}" presName="accentRepeatNode" presStyleLbl="solidFgAcc1" presStyleIdx="2" presStyleCnt="5"/>
      <dgm:spPr/>
    </dgm:pt>
    <dgm:pt modelId="{12385952-2876-4056-B61D-17CBD6DC87CF}" type="pres">
      <dgm:prSet presAssocID="{CAAE1BEE-A7D8-4122-83C2-1FC692D5ECD8}" presName="text_4" presStyleLbl="node1" presStyleIdx="3" presStyleCnt="5">
        <dgm:presLayoutVars>
          <dgm:bulletEnabled val="1"/>
        </dgm:presLayoutVars>
      </dgm:prSet>
      <dgm:spPr/>
    </dgm:pt>
    <dgm:pt modelId="{423088E4-ABC1-4F99-A8B0-B930B0C41E8E}" type="pres">
      <dgm:prSet presAssocID="{CAAE1BEE-A7D8-4122-83C2-1FC692D5ECD8}" presName="accent_4" presStyleCnt="0"/>
      <dgm:spPr/>
    </dgm:pt>
    <dgm:pt modelId="{B7E9B13B-D298-4BDE-A090-065ADE57BD27}" type="pres">
      <dgm:prSet presAssocID="{CAAE1BEE-A7D8-4122-83C2-1FC692D5ECD8}" presName="accentRepeatNode" presStyleLbl="solidFgAcc1" presStyleIdx="3" presStyleCnt="5"/>
      <dgm:spPr/>
    </dgm:pt>
    <dgm:pt modelId="{F25666D6-3459-48D6-A365-D5CA0969484B}" type="pres">
      <dgm:prSet presAssocID="{F4CDE21C-D822-4555-AB6E-24061D55CCD6}" presName="text_5" presStyleLbl="node1" presStyleIdx="4" presStyleCnt="5">
        <dgm:presLayoutVars>
          <dgm:bulletEnabled val="1"/>
        </dgm:presLayoutVars>
      </dgm:prSet>
      <dgm:spPr/>
    </dgm:pt>
    <dgm:pt modelId="{9AE1350A-93FD-44F8-BCC8-253E2F8A8D6D}" type="pres">
      <dgm:prSet presAssocID="{F4CDE21C-D822-4555-AB6E-24061D55CCD6}" presName="accent_5" presStyleCnt="0"/>
      <dgm:spPr/>
    </dgm:pt>
    <dgm:pt modelId="{C0097A4B-5400-4148-9386-479596A1895E}" type="pres">
      <dgm:prSet presAssocID="{F4CDE21C-D822-4555-AB6E-24061D55CCD6}" presName="accentRepeatNode" presStyleLbl="solidFgAcc1" presStyleIdx="4" presStyleCnt="5"/>
      <dgm:spPr/>
    </dgm:pt>
  </dgm:ptLst>
  <dgm:cxnLst>
    <dgm:cxn modelId="{3B01C914-76AD-45FA-B608-F14B5D9B7A39}" type="presOf" srcId="{D9E1E7CE-7364-4E63-960B-65C17016F963}" destId="{4DDDFB5B-6682-4B24-AFB1-9709BCDC25F8}" srcOrd="0" destOrd="0" presId="urn:microsoft.com/office/officeart/2008/layout/VerticalCurvedList"/>
    <dgm:cxn modelId="{7E406616-F941-4AB9-93AE-076A3AC10A16}" srcId="{59678B50-7665-43A2-8A57-62E6BE3A7B1D}" destId="{E9566A25-19FF-4985-8DF7-D64930DC899F}" srcOrd="0" destOrd="0" parTransId="{30B48DFA-788D-4537-A9A1-025B9877AD31}" sibTransId="{D9E1E7CE-7364-4E63-960B-65C17016F963}"/>
    <dgm:cxn modelId="{D8DAF730-704F-4C91-A906-30AA7411ECBD}" type="presOf" srcId="{2E3108CD-4171-426D-AC32-0E9C47B6509F}" destId="{B518A871-8610-49AC-ACA1-4E050FF71202}" srcOrd="0" destOrd="0" presId="urn:microsoft.com/office/officeart/2008/layout/VerticalCurvedList"/>
    <dgm:cxn modelId="{ADBC0C3B-170D-4985-A43D-EADDA18F5BBA}" type="presOf" srcId="{F4CDE21C-D822-4555-AB6E-24061D55CCD6}" destId="{F25666D6-3459-48D6-A365-D5CA0969484B}" srcOrd="0" destOrd="0" presId="urn:microsoft.com/office/officeart/2008/layout/VerticalCurvedList"/>
    <dgm:cxn modelId="{92E7BE3D-3E2D-4751-96AF-4295BD790C97}" srcId="{59678B50-7665-43A2-8A57-62E6BE3A7B1D}" destId="{2E3108CD-4171-426D-AC32-0E9C47B6509F}" srcOrd="2" destOrd="0" parTransId="{D4772149-B552-4900-8091-A2BF848DA471}" sibTransId="{68A6B5B3-272B-4173-833F-15BF69A6365D}"/>
    <dgm:cxn modelId="{BAAC3543-008C-42BA-8AAA-B79BC70B2699}" srcId="{59678B50-7665-43A2-8A57-62E6BE3A7B1D}" destId="{E263104F-80EF-49B2-A380-914D599D2DE5}" srcOrd="1" destOrd="0" parTransId="{E234D31C-7A81-4FB9-9FAD-2C7F5FB41280}" sibTransId="{4CB42891-2293-438D-92AF-9C39CB951B72}"/>
    <dgm:cxn modelId="{AEAABF6A-BA65-449F-99EC-8923EE6723B7}" srcId="{59678B50-7665-43A2-8A57-62E6BE3A7B1D}" destId="{CAAE1BEE-A7D8-4122-83C2-1FC692D5ECD8}" srcOrd="3" destOrd="0" parTransId="{84D404F6-1F3E-47AF-8AD1-DC93CA2EE22C}" sibTransId="{B1C35AEE-0D4B-43BD-AAA5-71DCF66AE306}"/>
    <dgm:cxn modelId="{2BF60D98-0275-441E-8E0C-60F09DAB80B4}" type="presOf" srcId="{E9566A25-19FF-4985-8DF7-D64930DC899F}" destId="{52B8C53E-8FE7-499A-B5D1-CFAFCA1D21C6}" srcOrd="0" destOrd="0" presId="urn:microsoft.com/office/officeart/2008/layout/VerticalCurvedList"/>
    <dgm:cxn modelId="{06AE51B1-4B58-49BC-B402-54FF832984A2}" type="presOf" srcId="{CAAE1BEE-A7D8-4122-83C2-1FC692D5ECD8}" destId="{12385952-2876-4056-B61D-17CBD6DC87CF}" srcOrd="0" destOrd="0" presId="urn:microsoft.com/office/officeart/2008/layout/VerticalCurvedList"/>
    <dgm:cxn modelId="{3D9DD1D3-ED51-4D8F-A875-B1C89BD10C7E}" srcId="{59678B50-7665-43A2-8A57-62E6BE3A7B1D}" destId="{F4CDE21C-D822-4555-AB6E-24061D55CCD6}" srcOrd="4" destOrd="0" parTransId="{5DE90772-25EB-41B6-80D6-422091A377C8}" sibTransId="{B5CC8AA9-A6B5-4A35-ADF2-8E88FEC8D60F}"/>
    <dgm:cxn modelId="{888FCDE8-08F3-46A9-8748-64E4275A9FB1}" type="presOf" srcId="{E263104F-80EF-49B2-A380-914D599D2DE5}" destId="{0938FC87-B5A6-445F-BAB1-7879336D65B7}" srcOrd="0" destOrd="0" presId="urn:microsoft.com/office/officeart/2008/layout/VerticalCurvedList"/>
    <dgm:cxn modelId="{25FF40F3-D70B-400B-9580-298ABD2B0800}" type="presOf" srcId="{59678B50-7665-43A2-8A57-62E6BE3A7B1D}" destId="{46F83AD3-19C1-4F84-A1C4-F5AA83611DE2}" srcOrd="0" destOrd="0" presId="urn:microsoft.com/office/officeart/2008/layout/VerticalCurvedList"/>
    <dgm:cxn modelId="{2C399592-06AE-45A8-AD81-306909694020}" type="presParOf" srcId="{46F83AD3-19C1-4F84-A1C4-F5AA83611DE2}" destId="{A100DF83-1139-4BD7-ACF7-D3B22A73A2D4}" srcOrd="0" destOrd="0" presId="urn:microsoft.com/office/officeart/2008/layout/VerticalCurvedList"/>
    <dgm:cxn modelId="{075EEEDA-B114-4FA4-A2AB-2AA57394E3C6}" type="presParOf" srcId="{A100DF83-1139-4BD7-ACF7-D3B22A73A2D4}" destId="{36DEDBC4-5307-44BF-A27F-3E0777C5BC50}" srcOrd="0" destOrd="0" presId="urn:microsoft.com/office/officeart/2008/layout/VerticalCurvedList"/>
    <dgm:cxn modelId="{80A73400-D8B7-42BA-998A-E00D593538F1}" type="presParOf" srcId="{36DEDBC4-5307-44BF-A27F-3E0777C5BC50}" destId="{A998B774-ED1C-4867-9A15-3893BD4718CB}" srcOrd="0" destOrd="0" presId="urn:microsoft.com/office/officeart/2008/layout/VerticalCurvedList"/>
    <dgm:cxn modelId="{A17E2EE3-5727-4FE8-A58D-864751B77B8F}" type="presParOf" srcId="{36DEDBC4-5307-44BF-A27F-3E0777C5BC50}" destId="{4DDDFB5B-6682-4B24-AFB1-9709BCDC25F8}" srcOrd="1" destOrd="0" presId="urn:microsoft.com/office/officeart/2008/layout/VerticalCurvedList"/>
    <dgm:cxn modelId="{79F5D401-D69E-4048-99EF-40F2D5A13549}" type="presParOf" srcId="{36DEDBC4-5307-44BF-A27F-3E0777C5BC50}" destId="{0C6AD365-1B0E-4E38-A0D7-0E80436393E6}" srcOrd="2" destOrd="0" presId="urn:microsoft.com/office/officeart/2008/layout/VerticalCurvedList"/>
    <dgm:cxn modelId="{7988BB29-4212-43B3-BD83-BD72C14CE721}" type="presParOf" srcId="{36DEDBC4-5307-44BF-A27F-3E0777C5BC50}" destId="{CC4F0E11-2EF1-4AFA-BE4D-F199A41B3F91}" srcOrd="3" destOrd="0" presId="urn:microsoft.com/office/officeart/2008/layout/VerticalCurvedList"/>
    <dgm:cxn modelId="{990B8658-48EB-44A9-AF5F-1C320A7BDCA1}" type="presParOf" srcId="{A100DF83-1139-4BD7-ACF7-D3B22A73A2D4}" destId="{52B8C53E-8FE7-499A-B5D1-CFAFCA1D21C6}" srcOrd="1" destOrd="0" presId="urn:microsoft.com/office/officeart/2008/layout/VerticalCurvedList"/>
    <dgm:cxn modelId="{6692D00C-D9AC-4706-806D-AD6DABB8EC58}" type="presParOf" srcId="{A100DF83-1139-4BD7-ACF7-D3B22A73A2D4}" destId="{85762034-1177-4889-84C8-2732EAAEBE32}" srcOrd="2" destOrd="0" presId="urn:microsoft.com/office/officeart/2008/layout/VerticalCurvedList"/>
    <dgm:cxn modelId="{339A0966-F8FB-4B7F-BA80-4EC0645F9FA8}" type="presParOf" srcId="{85762034-1177-4889-84C8-2732EAAEBE32}" destId="{C95B549C-4535-420F-8AA4-6D5AAAFC5DD5}" srcOrd="0" destOrd="0" presId="urn:microsoft.com/office/officeart/2008/layout/VerticalCurvedList"/>
    <dgm:cxn modelId="{E34EB4A4-1CE4-418B-BBDB-4D739210AD7B}" type="presParOf" srcId="{A100DF83-1139-4BD7-ACF7-D3B22A73A2D4}" destId="{0938FC87-B5A6-445F-BAB1-7879336D65B7}" srcOrd="3" destOrd="0" presId="urn:microsoft.com/office/officeart/2008/layout/VerticalCurvedList"/>
    <dgm:cxn modelId="{67D33843-5C2B-4515-94CC-31D050E9DB75}" type="presParOf" srcId="{A100DF83-1139-4BD7-ACF7-D3B22A73A2D4}" destId="{08560229-0DCD-4A3D-BBAE-F770B5C7213F}" srcOrd="4" destOrd="0" presId="urn:microsoft.com/office/officeart/2008/layout/VerticalCurvedList"/>
    <dgm:cxn modelId="{DD7038F7-633F-4AAB-8167-36B745782BC0}" type="presParOf" srcId="{08560229-0DCD-4A3D-BBAE-F770B5C7213F}" destId="{76CBFF15-EAFA-4F57-BF5F-F104C32F560A}" srcOrd="0" destOrd="0" presId="urn:microsoft.com/office/officeart/2008/layout/VerticalCurvedList"/>
    <dgm:cxn modelId="{B1A704CD-EC22-4F62-BAE5-01A9691181C4}" type="presParOf" srcId="{A100DF83-1139-4BD7-ACF7-D3B22A73A2D4}" destId="{B518A871-8610-49AC-ACA1-4E050FF71202}" srcOrd="5" destOrd="0" presId="urn:microsoft.com/office/officeart/2008/layout/VerticalCurvedList"/>
    <dgm:cxn modelId="{E539F741-24F7-4182-BE21-303C9F80F451}" type="presParOf" srcId="{A100DF83-1139-4BD7-ACF7-D3B22A73A2D4}" destId="{683BDAB4-7D14-4246-8C11-FCA940BC2D6C}" srcOrd="6" destOrd="0" presId="urn:microsoft.com/office/officeart/2008/layout/VerticalCurvedList"/>
    <dgm:cxn modelId="{07852455-0D9A-4503-83D7-011A2E31D973}" type="presParOf" srcId="{683BDAB4-7D14-4246-8C11-FCA940BC2D6C}" destId="{FB7CCB9F-C01D-4B8A-9FCD-9BCF1F01BD3D}" srcOrd="0" destOrd="0" presId="urn:microsoft.com/office/officeart/2008/layout/VerticalCurvedList"/>
    <dgm:cxn modelId="{7A7B0EB6-F808-45F7-8135-E199ACDE5860}" type="presParOf" srcId="{A100DF83-1139-4BD7-ACF7-D3B22A73A2D4}" destId="{12385952-2876-4056-B61D-17CBD6DC87CF}" srcOrd="7" destOrd="0" presId="urn:microsoft.com/office/officeart/2008/layout/VerticalCurvedList"/>
    <dgm:cxn modelId="{2A3F16BA-3809-4274-AB61-34AC70C5D048}" type="presParOf" srcId="{A100DF83-1139-4BD7-ACF7-D3B22A73A2D4}" destId="{423088E4-ABC1-4F99-A8B0-B930B0C41E8E}" srcOrd="8" destOrd="0" presId="urn:microsoft.com/office/officeart/2008/layout/VerticalCurvedList"/>
    <dgm:cxn modelId="{C1D94FA2-1297-4B1C-A936-69C2FDE1AC89}" type="presParOf" srcId="{423088E4-ABC1-4F99-A8B0-B930B0C41E8E}" destId="{B7E9B13B-D298-4BDE-A090-065ADE57BD27}" srcOrd="0" destOrd="0" presId="urn:microsoft.com/office/officeart/2008/layout/VerticalCurvedList"/>
    <dgm:cxn modelId="{4C4D1BAB-F3BA-4E87-BA3B-ADF662E6EE7B}" type="presParOf" srcId="{A100DF83-1139-4BD7-ACF7-D3B22A73A2D4}" destId="{F25666D6-3459-48D6-A365-D5CA0969484B}" srcOrd="9" destOrd="0" presId="urn:microsoft.com/office/officeart/2008/layout/VerticalCurvedList"/>
    <dgm:cxn modelId="{C1FDA2B2-7822-4B4F-A062-68A24DF151CD}" type="presParOf" srcId="{A100DF83-1139-4BD7-ACF7-D3B22A73A2D4}" destId="{9AE1350A-93FD-44F8-BCC8-253E2F8A8D6D}" srcOrd="10" destOrd="0" presId="urn:microsoft.com/office/officeart/2008/layout/VerticalCurvedList"/>
    <dgm:cxn modelId="{E3D3DE7D-6E3F-4CDA-9B25-184490227356}" type="presParOf" srcId="{9AE1350A-93FD-44F8-BCC8-253E2F8A8D6D}" destId="{C0097A4B-5400-4148-9386-479596A1895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DFB5B-6682-4B24-AFB1-9709BCDC25F8}">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B8C53E-8FE7-499A-B5D1-CFAFCA1D21C6}">
      <dsp:nvSpPr>
        <dsp:cNvPr id="0" name=""/>
        <dsp:cNvSpPr/>
      </dsp:nvSpPr>
      <dsp:spPr>
        <a:xfrm>
          <a:off x="411090" y="271871"/>
          <a:ext cx="6033617" cy="544091"/>
        </a:xfrm>
        <a:prstGeom prst="rect">
          <a:avLst/>
        </a:prstGeom>
        <a:gradFill rotWithShape="0">
          <a:gsLst>
            <a:gs pos="0">
              <a:schemeClr val="accent4">
                <a:shade val="80000"/>
                <a:hueOff val="0"/>
                <a:satOff val="0"/>
                <a:lumOff val="0"/>
                <a:alphaOff val="0"/>
                <a:lumMod val="110000"/>
                <a:satMod val="105000"/>
                <a:tint val="67000"/>
              </a:schemeClr>
            </a:gs>
            <a:gs pos="50000">
              <a:schemeClr val="accent4">
                <a:shade val="80000"/>
                <a:hueOff val="0"/>
                <a:satOff val="0"/>
                <a:lumOff val="0"/>
                <a:alphaOff val="0"/>
                <a:lumMod val="105000"/>
                <a:satMod val="103000"/>
                <a:tint val="73000"/>
              </a:schemeClr>
            </a:gs>
            <a:gs pos="100000">
              <a:schemeClr val="accent4">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3340" rIns="53340" bIns="53340" numCol="1" spcCol="1270" anchor="ctr" anchorCtr="0">
          <a:noAutofit/>
        </a:bodyPr>
        <a:lstStyle/>
        <a:p>
          <a:pPr marL="0" lvl="0" indent="0" algn="l" defTabSz="933450" rtl="0">
            <a:lnSpc>
              <a:spcPct val="90000"/>
            </a:lnSpc>
            <a:spcBef>
              <a:spcPct val="0"/>
            </a:spcBef>
            <a:spcAft>
              <a:spcPct val="35000"/>
            </a:spcAft>
            <a:buNone/>
          </a:pPr>
          <a:r>
            <a:rPr lang="zh-TW" altLang="en-US" sz="2100" kern="1200" dirty="0">
              <a:latin typeface="微軟正黑體" panose="020B0604030504040204" pitchFamily="34" charset="-120"/>
              <a:ea typeface="微軟正黑體" panose="020B0604030504040204" pitchFamily="34" charset="-120"/>
            </a:rPr>
            <a:t>休息與放鬆</a:t>
          </a:r>
          <a:endParaRPr lang="zh-TW" sz="2100" kern="1200" dirty="0">
            <a:latin typeface="微軟正黑體" panose="020B0604030504040204" pitchFamily="34" charset="-120"/>
            <a:ea typeface="微軟正黑體" panose="020B0604030504040204" pitchFamily="34" charset="-120"/>
          </a:endParaRPr>
        </a:p>
      </dsp:txBody>
      <dsp:txXfrm>
        <a:off x="411090" y="271871"/>
        <a:ext cx="6033617" cy="544091"/>
      </dsp:txXfrm>
    </dsp:sp>
    <dsp:sp modelId="{C95B549C-4535-420F-8AA4-6D5AAAFC5DD5}">
      <dsp:nvSpPr>
        <dsp:cNvPr id="0" name=""/>
        <dsp:cNvSpPr/>
      </dsp:nvSpPr>
      <dsp:spPr>
        <a:xfrm>
          <a:off x="71032" y="203860"/>
          <a:ext cx="680114" cy="6801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shade val="8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0938FC87-B5A6-445F-BAB1-7879336D65B7}">
      <dsp:nvSpPr>
        <dsp:cNvPr id="0" name=""/>
        <dsp:cNvSpPr/>
      </dsp:nvSpPr>
      <dsp:spPr>
        <a:xfrm>
          <a:off x="800969" y="1087747"/>
          <a:ext cx="5643737" cy="544091"/>
        </a:xfrm>
        <a:prstGeom prst="rect">
          <a:avLst/>
        </a:prstGeom>
        <a:gradFill rotWithShape="0">
          <a:gsLst>
            <a:gs pos="0">
              <a:schemeClr val="accent4">
                <a:shade val="80000"/>
                <a:hueOff val="-128321"/>
                <a:satOff val="0"/>
                <a:lumOff val="8469"/>
                <a:alphaOff val="0"/>
                <a:lumMod val="110000"/>
                <a:satMod val="105000"/>
                <a:tint val="67000"/>
              </a:schemeClr>
            </a:gs>
            <a:gs pos="50000">
              <a:schemeClr val="accent4">
                <a:shade val="80000"/>
                <a:hueOff val="-128321"/>
                <a:satOff val="0"/>
                <a:lumOff val="8469"/>
                <a:alphaOff val="0"/>
                <a:lumMod val="105000"/>
                <a:satMod val="103000"/>
                <a:tint val="73000"/>
              </a:schemeClr>
            </a:gs>
            <a:gs pos="100000">
              <a:schemeClr val="accent4">
                <a:shade val="80000"/>
                <a:hueOff val="-128321"/>
                <a:satOff val="0"/>
                <a:lumOff val="84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3340" rIns="53340" bIns="53340" numCol="1" spcCol="1270" anchor="ctr" anchorCtr="0">
          <a:noAutofit/>
        </a:bodyPr>
        <a:lstStyle/>
        <a:p>
          <a:pPr marL="0" lvl="0" indent="0" algn="l" defTabSz="933450" rtl="0">
            <a:lnSpc>
              <a:spcPct val="90000"/>
            </a:lnSpc>
            <a:spcBef>
              <a:spcPct val="0"/>
            </a:spcBef>
            <a:spcAft>
              <a:spcPct val="35000"/>
            </a:spcAft>
            <a:buNone/>
          </a:pPr>
          <a:r>
            <a:rPr lang="zh-TW" sz="2100" kern="1200" dirty="0">
              <a:latin typeface="微軟正黑體" panose="020B0604030504040204" pitchFamily="34" charset="-120"/>
              <a:ea typeface="微軟正黑體" panose="020B0604030504040204" pitchFamily="34" charset="-120"/>
            </a:rPr>
            <a:t>小孩子玩樂的小區域</a:t>
          </a:r>
          <a:endParaRPr lang="zh-TW" altLang="en-US" sz="2100" kern="1200" dirty="0">
            <a:latin typeface="微軟正黑體" panose="020B0604030504040204" pitchFamily="34" charset="-120"/>
            <a:ea typeface="微軟正黑體" panose="020B0604030504040204" pitchFamily="34" charset="-120"/>
          </a:endParaRPr>
        </a:p>
      </dsp:txBody>
      <dsp:txXfrm>
        <a:off x="800969" y="1087747"/>
        <a:ext cx="5643737" cy="544091"/>
      </dsp:txXfrm>
    </dsp:sp>
    <dsp:sp modelId="{76CBFF15-EAFA-4F57-BF5F-F104C32F560A}">
      <dsp:nvSpPr>
        <dsp:cNvPr id="0" name=""/>
        <dsp:cNvSpPr/>
      </dsp:nvSpPr>
      <dsp:spPr>
        <a:xfrm>
          <a:off x="460912" y="1019736"/>
          <a:ext cx="680114" cy="6801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shade val="80000"/>
              <a:hueOff val="-128321"/>
              <a:satOff val="0"/>
              <a:lumOff val="8469"/>
              <a:alphaOff val="0"/>
            </a:schemeClr>
          </a:solidFill>
          <a:prstDash val="solid"/>
          <a:miter lim="800000"/>
        </a:ln>
        <a:effectLst/>
      </dsp:spPr>
      <dsp:style>
        <a:lnRef idx="1">
          <a:scrgbClr r="0" g="0" b="0"/>
        </a:lnRef>
        <a:fillRef idx="2">
          <a:scrgbClr r="0" g="0" b="0"/>
        </a:fillRef>
        <a:effectRef idx="0">
          <a:scrgbClr r="0" g="0" b="0"/>
        </a:effectRef>
        <a:fontRef idx="minor"/>
      </dsp:style>
    </dsp:sp>
    <dsp:sp modelId="{B518A871-8610-49AC-ACA1-4E050FF71202}">
      <dsp:nvSpPr>
        <dsp:cNvPr id="0" name=""/>
        <dsp:cNvSpPr/>
      </dsp:nvSpPr>
      <dsp:spPr>
        <a:xfrm>
          <a:off x="920631" y="1903623"/>
          <a:ext cx="5524075" cy="544091"/>
        </a:xfrm>
        <a:prstGeom prst="rect">
          <a:avLst/>
        </a:prstGeom>
        <a:gradFill rotWithShape="0">
          <a:gsLst>
            <a:gs pos="0">
              <a:schemeClr val="accent4">
                <a:shade val="80000"/>
                <a:hueOff val="-256642"/>
                <a:satOff val="0"/>
                <a:lumOff val="16938"/>
                <a:alphaOff val="0"/>
                <a:lumMod val="110000"/>
                <a:satMod val="105000"/>
                <a:tint val="67000"/>
              </a:schemeClr>
            </a:gs>
            <a:gs pos="50000">
              <a:schemeClr val="accent4">
                <a:shade val="80000"/>
                <a:hueOff val="-256642"/>
                <a:satOff val="0"/>
                <a:lumOff val="16938"/>
                <a:alphaOff val="0"/>
                <a:lumMod val="105000"/>
                <a:satMod val="103000"/>
                <a:tint val="73000"/>
              </a:schemeClr>
            </a:gs>
            <a:gs pos="100000">
              <a:schemeClr val="accent4">
                <a:shade val="80000"/>
                <a:hueOff val="-256642"/>
                <a:satOff val="0"/>
                <a:lumOff val="169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3340" rIns="53340" bIns="53340" numCol="1" spcCol="1270" anchor="ctr" anchorCtr="0">
          <a:noAutofit/>
        </a:bodyPr>
        <a:lstStyle/>
        <a:p>
          <a:pPr marL="0" lvl="0" indent="0" algn="l" defTabSz="933450" rtl="0">
            <a:lnSpc>
              <a:spcPct val="90000"/>
            </a:lnSpc>
            <a:spcBef>
              <a:spcPct val="0"/>
            </a:spcBef>
            <a:spcAft>
              <a:spcPct val="35000"/>
            </a:spcAft>
            <a:buNone/>
          </a:pPr>
          <a:r>
            <a:rPr lang="zh-TW" altLang="en-US" sz="2100" kern="1200" dirty="0">
              <a:latin typeface="微軟正黑體" panose="020B0604030504040204" pitchFamily="34" charset="-120"/>
              <a:ea typeface="微軟正黑體" panose="020B0604030504040204" pitchFamily="34" charset="-120"/>
            </a:rPr>
            <a:t>運用於</a:t>
          </a:r>
          <a:r>
            <a:rPr lang="zh-TW" sz="2100" kern="1200" dirty="0">
              <a:latin typeface="微軟正黑體" panose="020B0604030504040204" pitchFamily="34" charset="-120"/>
              <a:ea typeface="微軟正黑體" panose="020B0604030504040204" pitchFamily="34" charset="-120"/>
            </a:rPr>
            <a:t>許多運動和藝術</a:t>
          </a:r>
          <a:endParaRPr lang="zh-TW" altLang="en-US" sz="2100" kern="1200" dirty="0">
            <a:latin typeface="微軟正黑體" panose="020B0604030504040204" pitchFamily="34" charset="-120"/>
            <a:ea typeface="微軟正黑體" panose="020B0604030504040204" pitchFamily="34" charset="-120"/>
          </a:endParaRPr>
        </a:p>
      </dsp:txBody>
      <dsp:txXfrm>
        <a:off x="920631" y="1903623"/>
        <a:ext cx="5524075" cy="544091"/>
      </dsp:txXfrm>
    </dsp:sp>
    <dsp:sp modelId="{FB7CCB9F-C01D-4B8A-9FCD-9BCF1F01BD3D}">
      <dsp:nvSpPr>
        <dsp:cNvPr id="0" name=""/>
        <dsp:cNvSpPr/>
      </dsp:nvSpPr>
      <dsp:spPr>
        <a:xfrm>
          <a:off x="580574" y="1835611"/>
          <a:ext cx="680114" cy="6801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shade val="80000"/>
              <a:hueOff val="-256642"/>
              <a:satOff val="0"/>
              <a:lumOff val="16938"/>
              <a:alphaOff val="0"/>
            </a:schemeClr>
          </a:solidFill>
          <a:prstDash val="solid"/>
          <a:miter lim="800000"/>
        </a:ln>
        <a:effectLst/>
      </dsp:spPr>
      <dsp:style>
        <a:lnRef idx="1">
          <a:scrgbClr r="0" g="0" b="0"/>
        </a:lnRef>
        <a:fillRef idx="2">
          <a:scrgbClr r="0" g="0" b="0"/>
        </a:fillRef>
        <a:effectRef idx="0">
          <a:scrgbClr r="0" g="0" b="0"/>
        </a:effectRef>
        <a:fontRef idx="minor"/>
      </dsp:style>
    </dsp:sp>
    <dsp:sp modelId="{12385952-2876-4056-B61D-17CBD6DC87CF}">
      <dsp:nvSpPr>
        <dsp:cNvPr id="0" name=""/>
        <dsp:cNvSpPr/>
      </dsp:nvSpPr>
      <dsp:spPr>
        <a:xfrm>
          <a:off x="800969" y="2719499"/>
          <a:ext cx="5643737" cy="544091"/>
        </a:xfrm>
        <a:prstGeom prst="rect">
          <a:avLst/>
        </a:prstGeom>
        <a:gradFill rotWithShape="0">
          <a:gsLst>
            <a:gs pos="0">
              <a:schemeClr val="accent4">
                <a:shade val="80000"/>
                <a:hueOff val="-384962"/>
                <a:satOff val="0"/>
                <a:lumOff val="25406"/>
                <a:alphaOff val="0"/>
                <a:lumMod val="110000"/>
                <a:satMod val="105000"/>
                <a:tint val="67000"/>
              </a:schemeClr>
            </a:gs>
            <a:gs pos="50000">
              <a:schemeClr val="accent4">
                <a:shade val="80000"/>
                <a:hueOff val="-384962"/>
                <a:satOff val="0"/>
                <a:lumOff val="25406"/>
                <a:alphaOff val="0"/>
                <a:lumMod val="105000"/>
                <a:satMod val="103000"/>
                <a:tint val="73000"/>
              </a:schemeClr>
            </a:gs>
            <a:gs pos="100000">
              <a:schemeClr val="accent4">
                <a:shade val="80000"/>
                <a:hueOff val="-384962"/>
                <a:satOff val="0"/>
                <a:lumOff val="254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3340" rIns="53340" bIns="53340" numCol="1" spcCol="1270" anchor="ctr" anchorCtr="0">
          <a:noAutofit/>
        </a:bodyPr>
        <a:lstStyle/>
        <a:p>
          <a:pPr marL="0" lvl="0" indent="0" algn="l" defTabSz="933450">
            <a:lnSpc>
              <a:spcPct val="90000"/>
            </a:lnSpc>
            <a:spcBef>
              <a:spcPct val="0"/>
            </a:spcBef>
            <a:spcAft>
              <a:spcPct val="35000"/>
            </a:spcAft>
            <a:buNone/>
          </a:pPr>
          <a:r>
            <a:rPr lang="zh-TW" sz="2100" kern="1200">
              <a:latin typeface="微軟正黑體" panose="020B0604030504040204" pitchFamily="34" charset="-120"/>
              <a:ea typeface="微軟正黑體" panose="020B0604030504040204" pitchFamily="34" charset="-120"/>
            </a:rPr>
            <a:t>縮小空間使用</a:t>
          </a:r>
          <a:endParaRPr lang="zh-TW" altLang="en-US" sz="2100" kern="1200" dirty="0">
            <a:latin typeface="微軟正黑體" panose="020B0604030504040204" pitchFamily="34" charset="-120"/>
            <a:ea typeface="微軟正黑體" panose="020B0604030504040204" pitchFamily="34" charset="-120"/>
          </a:endParaRPr>
        </a:p>
      </dsp:txBody>
      <dsp:txXfrm>
        <a:off x="800969" y="2719499"/>
        <a:ext cx="5643737" cy="544091"/>
      </dsp:txXfrm>
    </dsp:sp>
    <dsp:sp modelId="{B7E9B13B-D298-4BDE-A090-065ADE57BD27}">
      <dsp:nvSpPr>
        <dsp:cNvPr id="0" name=""/>
        <dsp:cNvSpPr/>
      </dsp:nvSpPr>
      <dsp:spPr>
        <a:xfrm>
          <a:off x="460912" y="2651487"/>
          <a:ext cx="680114" cy="6801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shade val="80000"/>
              <a:hueOff val="-384962"/>
              <a:satOff val="0"/>
              <a:lumOff val="25406"/>
              <a:alphaOff val="0"/>
            </a:schemeClr>
          </a:solidFill>
          <a:prstDash val="solid"/>
          <a:miter lim="800000"/>
        </a:ln>
        <a:effectLst/>
      </dsp:spPr>
      <dsp:style>
        <a:lnRef idx="1">
          <a:scrgbClr r="0" g="0" b="0"/>
        </a:lnRef>
        <a:fillRef idx="2">
          <a:scrgbClr r="0" g="0" b="0"/>
        </a:fillRef>
        <a:effectRef idx="0">
          <a:scrgbClr r="0" g="0" b="0"/>
        </a:effectRef>
        <a:fontRef idx="minor"/>
      </dsp:style>
    </dsp:sp>
    <dsp:sp modelId="{F25666D6-3459-48D6-A365-D5CA0969484B}">
      <dsp:nvSpPr>
        <dsp:cNvPr id="0" name=""/>
        <dsp:cNvSpPr/>
      </dsp:nvSpPr>
      <dsp:spPr>
        <a:xfrm>
          <a:off x="411090" y="3535375"/>
          <a:ext cx="6033617" cy="544091"/>
        </a:xfrm>
        <a:prstGeom prst="rect">
          <a:avLst/>
        </a:prstGeom>
        <a:gradFill rotWithShape="0">
          <a:gsLst>
            <a:gs pos="0">
              <a:schemeClr val="accent4">
                <a:shade val="80000"/>
                <a:hueOff val="-513283"/>
                <a:satOff val="0"/>
                <a:lumOff val="33875"/>
                <a:alphaOff val="0"/>
                <a:lumMod val="110000"/>
                <a:satMod val="105000"/>
                <a:tint val="67000"/>
              </a:schemeClr>
            </a:gs>
            <a:gs pos="50000">
              <a:schemeClr val="accent4">
                <a:shade val="80000"/>
                <a:hueOff val="-513283"/>
                <a:satOff val="0"/>
                <a:lumOff val="33875"/>
                <a:alphaOff val="0"/>
                <a:lumMod val="105000"/>
                <a:satMod val="103000"/>
                <a:tint val="73000"/>
              </a:schemeClr>
            </a:gs>
            <a:gs pos="100000">
              <a:schemeClr val="accent4">
                <a:shade val="80000"/>
                <a:hueOff val="-513283"/>
                <a:satOff val="0"/>
                <a:lumOff val="33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72" tIns="53340" rIns="53340" bIns="53340" numCol="1" spcCol="1270" anchor="ctr" anchorCtr="0">
          <a:noAutofit/>
        </a:bodyPr>
        <a:lstStyle/>
        <a:p>
          <a:pPr marL="0" lvl="0" indent="0" algn="l" defTabSz="933450">
            <a:lnSpc>
              <a:spcPct val="90000"/>
            </a:lnSpc>
            <a:spcBef>
              <a:spcPct val="0"/>
            </a:spcBef>
            <a:spcAft>
              <a:spcPct val="35000"/>
            </a:spcAft>
            <a:buNone/>
          </a:pPr>
          <a:r>
            <a:rPr lang="zh-TW" altLang="en-US" sz="2100" kern="1200" dirty="0">
              <a:latin typeface="微軟正黑體" panose="020B0604030504040204" pitchFamily="34" charset="-120"/>
              <a:ea typeface="微軟正黑體" panose="020B0604030504040204" pitchFamily="34" charset="-120"/>
            </a:rPr>
            <a:t>冬暖夏涼</a:t>
          </a:r>
        </a:p>
      </dsp:txBody>
      <dsp:txXfrm>
        <a:off x="411090" y="3535375"/>
        <a:ext cx="6033617" cy="544091"/>
      </dsp:txXfrm>
    </dsp:sp>
    <dsp:sp modelId="{C0097A4B-5400-4148-9386-479596A1895E}">
      <dsp:nvSpPr>
        <dsp:cNvPr id="0" name=""/>
        <dsp:cNvSpPr/>
      </dsp:nvSpPr>
      <dsp:spPr>
        <a:xfrm>
          <a:off x="71032" y="3467363"/>
          <a:ext cx="680114" cy="68011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shade val="80000"/>
              <a:hueOff val="-513283"/>
              <a:satOff val="0"/>
              <a:lumOff val="3387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36BDF-C7FE-4D82-A290-42C628676FCA}"/>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F6F2A32C-CCC0-46E0-BF8D-15C9DB34C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2A6E4CD-FBC5-4367-A8D2-FB31AC4AA550}"/>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5" name="頁尾版面配置區 4">
            <a:extLst>
              <a:ext uri="{FF2B5EF4-FFF2-40B4-BE49-F238E27FC236}">
                <a16:creationId xmlns:a16="http://schemas.microsoft.com/office/drawing/2014/main" id="{A9A063F6-4510-4485-B3EF-77292F3DD5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B894B5F-F545-410C-80DC-129484460399}"/>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51808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10C922-87E4-43E5-9C56-D4DB4150DB0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7186397-0435-44FB-AC19-79E2B40B5F87}"/>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ACF7F97-EAC1-4F62-B715-B9937EB73A02}"/>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5" name="頁尾版面配置區 4">
            <a:extLst>
              <a:ext uri="{FF2B5EF4-FFF2-40B4-BE49-F238E27FC236}">
                <a16:creationId xmlns:a16="http://schemas.microsoft.com/office/drawing/2014/main" id="{96A6CAA8-E145-47CD-8599-77537B56150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4499EBD-8446-45A5-8F9B-D14AF3F76ADA}"/>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6765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8005DE8-ECEA-4A9C-A46C-A97CE68F9E5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53F2A83B-B66F-47D4-8E41-699758AF1CB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351960F-4764-4F5A-AE7C-DD4BA79C4C63}"/>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5" name="頁尾版面配置區 4">
            <a:extLst>
              <a:ext uri="{FF2B5EF4-FFF2-40B4-BE49-F238E27FC236}">
                <a16:creationId xmlns:a16="http://schemas.microsoft.com/office/drawing/2014/main" id="{733A9C30-8482-49CE-93D3-2A30E187453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48CD952-89AA-423A-A6FB-60E6834D7B33}"/>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43246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80F212-EBA6-41CB-A558-50533504EFB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9A78700-3FCE-4FD2-A033-2547DBE35EF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7BADB60-0422-4398-8F22-CA7B89A72660}"/>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5" name="頁尾版面配置區 4">
            <a:extLst>
              <a:ext uri="{FF2B5EF4-FFF2-40B4-BE49-F238E27FC236}">
                <a16:creationId xmlns:a16="http://schemas.microsoft.com/office/drawing/2014/main" id="{821AAB2A-9A73-4A01-99BD-6E6455B783E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BC68F4-667F-4B5E-9EDB-0459DCCA261A}"/>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151864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3139C-66F2-4E9C-A76D-F96B6818485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695D8C6-1307-4F4E-AE29-0B8C113434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0B3A20B4-772F-46DA-AF6F-A2915DE9E736}"/>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5" name="頁尾版面配置區 4">
            <a:extLst>
              <a:ext uri="{FF2B5EF4-FFF2-40B4-BE49-F238E27FC236}">
                <a16:creationId xmlns:a16="http://schemas.microsoft.com/office/drawing/2014/main" id="{BA1ED42B-956B-41F8-BDBA-8C5961DA216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4041F9B-B089-4204-8226-4EFD4F0D41A0}"/>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319961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2DCDD5-79BF-4EFE-BEBE-94C65C48469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136A9F8-3187-479F-AF95-52E07F73863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DD35DD5-5834-4414-8FE2-D0A026918C6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B5479569-D06C-4AE7-983B-80C9DF65DB35}"/>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6" name="頁尾版面配置區 5">
            <a:extLst>
              <a:ext uri="{FF2B5EF4-FFF2-40B4-BE49-F238E27FC236}">
                <a16:creationId xmlns:a16="http://schemas.microsoft.com/office/drawing/2014/main" id="{4FA9B10A-DDCA-4587-A60C-FB933284A37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CC54481-82FC-4E2F-94AB-BB44F19057DD}"/>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316022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0110D7-D173-4566-AEED-C7513DC01FD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9AFAC3F-3635-4CEB-8F07-9D8E8920C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60BB67A-0FE5-4AEF-A693-EB13D9C6A8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D9A1A3C-580E-454D-9DC9-2BAF79EB4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5BD9885-6094-41F8-87B8-33BF6040DCB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7450C75-BD95-4551-810B-7D09290E4A45}"/>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8" name="頁尾版面配置區 7">
            <a:extLst>
              <a:ext uri="{FF2B5EF4-FFF2-40B4-BE49-F238E27FC236}">
                <a16:creationId xmlns:a16="http://schemas.microsoft.com/office/drawing/2014/main" id="{CEBC1CC8-BB62-4C44-976F-C47934A1382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014BB563-D4C5-4D37-8F70-9B974ABD3FCF}"/>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503156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85314D-6310-4ADA-9199-AD9CE65A346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FBE6532-6130-4EB3-B425-B2F9BB269131}"/>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4" name="頁尾版面配置區 3">
            <a:extLst>
              <a:ext uri="{FF2B5EF4-FFF2-40B4-BE49-F238E27FC236}">
                <a16:creationId xmlns:a16="http://schemas.microsoft.com/office/drawing/2014/main" id="{115A253B-D159-402F-BCFD-05E24500B7C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83FF583-71D6-494C-8073-F93FDCAE506C}"/>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199275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67F0753B-5DC3-4995-887C-DEEC725C643E}"/>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3" name="頁尾版面配置區 2">
            <a:extLst>
              <a:ext uri="{FF2B5EF4-FFF2-40B4-BE49-F238E27FC236}">
                <a16:creationId xmlns:a16="http://schemas.microsoft.com/office/drawing/2014/main" id="{FA5F5576-3010-41F8-82E2-DD1A4305DAE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9AE435D-890B-473F-8A65-EFB02B99461D}"/>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212141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5E331-9A5D-4F08-AE2C-6BFC4082575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51A8ACB-08A3-4D03-8A0B-817D3D8908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EDC85C19-E3A8-4D9F-9CA2-B1A9F9C2A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6541BA9-8ADD-4761-BB1F-C200CCC1CDD5}"/>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6" name="頁尾版面配置區 5">
            <a:extLst>
              <a:ext uri="{FF2B5EF4-FFF2-40B4-BE49-F238E27FC236}">
                <a16:creationId xmlns:a16="http://schemas.microsoft.com/office/drawing/2014/main" id="{735A7855-59B4-4C71-BE25-BAD1F9CF5FA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E37E7899-3CCE-47CE-BB3E-DAC91C942E27}"/>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341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2F0D5D-CE44-4DFF-A13B-E0FF6200825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255AFE6-5817-43E0-BD95-39C89395F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319F51D-C65E-4547-ADCF-5C4342791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2B4F94F-2CAD-43DC-9FD1-619F137431AB}"/>
              </a:ext>
            </a:extLst>
          </p:cNvPr>
          <p:cNvSpPr>
            <a:spLocks noGrp="1"/>
          </p:cNvSpPr>
          <p:nvPr>
            <p:ph type="dt" sz="half" idx="10"/>
          </p:nvPr>
        </p:nvSpPr>
        <p:spPr/>
        <p:txBody>
          <a:bodyPr/>
          <a:lstStyle/>
          <a:p>
            <a:fld id="{0594C643-3324-4C33-838A-FEBD11C5C726}" type="datetimeFigureOut">
              <a:rPr lang="zh-TW" altLang="en-US" smtClean="0"/>
              <a:t>2019/12/7</a:t>
            </a:fld>
            <a:endParaRPr lang="zh-TW" altLang="en-US"/>
          </a:p>
        </p:txBody>
      </p:sp>
      <p:sp>
        <p:nvSpPr>
          <p:cNvPr id="6" name="頁尾版面配置區 5">
            <a:extLst>
              <a:ext uri="{FF2B5EF4-FFF2-40B4-BE49-F238E27FC236}">
                <a16:creationId xmlns:a16="http://schemas.microsoft.com/office/drawing/2014/main" id="{3C3E9F83-8DA5-4248-A10C-064FFCCF82A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B630659-7F5F-426E-B692-630F1480DDC3}"/>
              </a:ext>
            </a:extLst>
          </p:cNvPr>
          <p:cNvSpPr>
            <a:spLocks noGrp="1"/>
          </p:cNvSpPr>
          <p:nvPr>
            <p:ph type="sldNum" sz="quarter" idx="12"/>
          </p:nvPr>
        </p:nvSpPr>
        <p:spPr/>
        <p:txBody>
          <a:body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195722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DF92CF2-0345-4613-BB5C-AF817A66C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E758635-1F42-46A8-ABA7-5D5BD4852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C3FD986-5984-4334-A568-3E0CF8FFCE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4C643-3324-4C33-838A-FEBD11C5C726}" type="datetimeFigureOut">
              <a:rPr lang="zh-TW" altLang="en-US" smtClean="0"/>
              <a:t>2019/12/7</a:t>
            </a:fld>
            <a:endParaRPr lang="zh-TW" altLang="en-US"/>
          </a:p>
        </p:txBody>
      </p:sp>
      <p:sp>
        <p:nvSpPr>
          <p:cNvPr id="5" name="頁尾版面配置區 4">
            <a:extLst>
              <a:ext uri="{FF2B5EF4-FFF2-40B4-BE49-F238E27FC236}">
                <a16:creationId xmlns:a16="http://schemas.microsoft.com/office/drawing/2014/main" id="{9DFF90E8-C7F5-4E43-BD3F-2321669961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B04CE49-2FD0-4257-98F6-8F17D455CF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7D922-E19F-46B3-91FC-FB2F5041371B}" type="slidenum">
              <a:rPr lang="zh-TW" altLang="en-US" smtClean="0"/>
              <a:t>‹#›</a:t>
            </a:fld>
            <a:endParaRPr lang="zh-TW" altLang="en-US"/>
          </a:p>
        </p:txBody>
      </p:sp>
    </p:spTree>
    <p:extLst>
      <p:ext uri="{BB962C8B-B14F-4D97-AF65-F5344CB8AC3E}">
        <p14:creationId xmlns:p14="http://schemas.microsoft.com/office/powerpoint/2010/main" val="1767385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getit01.com/p2018040121507860/" TargetMode="External"/><Relationship Id="rId2" Type="http://schemas.openxmlformats.org/officeDocument/2006/relationships/hyperlink" Target="https://kknews.cc/zh-tw/home/r8rk2nv.html" TargetMode="External"/><Relationship Id="rId1" Type="http://schemas.openxmlformats.org/officeDocument/2006/relationships/slideLayout" Target="../slideLayouts/slideLayout2.xml"/><Relationship Id="rId6" Type="http://schemas.openxmlformats.org/officeDocument/2006/relationships/hyperlink" Target="https://www.youtube.com/watch?v=hWg2WFSRBgk" TargetMode="External"/><Relationship Id="rId5" Type="http://schemas.openxmlformats.org/officeDocument/2006/relationships/hyperlink" Target="http://hanchi.ihp.sinica.edu.tw/ihp/hanji.htm" TargetMode="External"/><Relationship Id="rId4" Type="http://schemas.openxmlformats.org/officeDocument/2006/relationships/hyperlink" Target="https://ilancraft.wordpress.com/"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4F74E4-DF71-459E-AB26-413373F8A1D0}"/>
              </a:ext>
            </a:extLst>
          </p:cNvPr>
          <p:cNvSpPr>
            <a:spLocks noGrp="1"/>
          </p:cNvSpPr>
          <p:nvPr>
            <p:ph type="ctrTitle"/>
          </p:nvPr>
        </p:nvSpPr>
        <p:spPr/>
        <p:txBody>
          <a:bodyPr/>
          <a:lstStyle/>
          <a:p>
            <a:r>
              <a:rPr lang="zh-TW" altLang="en-US" dirty="0">
                <a:latin typeface="標楷體" panose="03000509000000000000" pitchFamily="65" charset="-120"/>
                <a:ea typeface="標楷體" panose="03000509000000000000" pitchFamily="65" charset="-120"/>
              </a:rPr>
              <a:t>榻榻米研究</a:t>
            </a:r>
          </a:p>
        </p:txBody>
      </p:sp>
      <p:sp>
        <p:nvSpPr>
          <p:cNvPr id="3" name="副標題 2">
            <a:extLst>
              <a:ext uri="{FF2B5EF4-FFF2-40B4-BE49-F238E27FC236}">
                <a16:creationId xmlns:a16="http://schemas.microsoft.com/office/drawing/2014/main" id="{1B51888D-2B6B-4C90-9398-2E29DF4AC38D}"/>
              </a:ext>
            </a:extLst>
          </p:cNvPr>
          <p:cNvSpPr>
            <a:spLocks noGrp="1"/>
          </p:cNvSpPr>
          <p:nvPr>
            <p:ph type="subTitle" idx="1"/>
          </p:nvPr>
        </p:nvSpPr>
        <p:spPr/>
        <p:txBody>
          <a:bodyPr>
            <a:normAutofit fontScale="77500" lnSpcReduction="20000"/>
          </a:bodyPr>
          <a:lstStyle/>
          <a:p>
            <a:pPr algn="r"/>
            <a:endParaRPr lang="en-US" altLang="zh-TW" dirty="0"/>
          </a:p>
          <a:p>
            <a:pPr algn="r"/>
            <a:endParaRPr lang="en-US" altLang="zh-TW" dirty="0"/>
          </a:p>
          <a:p>
            <a:pPr algn="r"/>
            <a:endParaRPr lang="en-US" altLang="zh-TW" dirty="0"/>
          </a:p>
          <a:p>
            <a:pPr algn="r"/>
            <a:r>
              <a:rPr lang="en-US" altLang="zh-TW" sz="2600" dirty="0">
                <a:latin typeface="標楷體" panose="03000509000000000000" pitchFamily="65" charset="-120"/>
                <a:ea typeface="標楷體" panose="03000509000000000000" pitchFamily="65" charset="-120"/>
              </a:rPr>
              <a:t>212</a:t>
            </a:r>
            <a:r>
              <a:rPr lang="zh-TW" altLang="en-US" sz="2600" dirty="0">
                <a:latin typeface="標楷體" panose="03000509000000000000" pitchFamily="65" charset="-120"/>
                <a:ea typeface="標楷體" panose="03000509000000000000" pitchFamily="65" charset="-120"/>
              </a:rPr>
              <a:t>李昀芊</a:t>
            </a:r>
            <a:r>
              <a:rPr lang="en-US" altLang="zh-TW" sz="2600" dirty="0">
                <a:latin typeface="標楷體" panose="03000509000000000000" pitchFamily="65" charset="-120"/>
                <a:ea typeface="標楷體" panose="03000509000000000000" pitchFamily="65" charset="-120"/>
              </a:rPr>
              <a:t>213</a:t>
            </a:r>
            <a:r>
              <a:rPr lang="zh-TW" altLang="en-US" sz="2600" dirty="0">
                <a:latin typeface="標楷體" panose="03000509000000000000" pitchFamily="65" charset="-120"/>
                <a:ea typeface="標楷體" panose="03000509000000000000" pitchFamily="65" charset="-120"/>
              </a:rPr>
              <a:t>翁苡慈</a:t>
            </a:r>
            <a:r>
              <a:rPr lang="en-US" altLang="zh-TW" sz="2600" dirty="0">
                <a:latin typeface="標楷體" panose="03000509000000000000" pitchFamily="65" charset="-120"/>
                <a:ea typeface="標楷體" panose="03000509000000000000" pitchFamily="65" charset="-120"/>
              </a:rPr>
              <a:t>213</a:t>
            </a:r>
            <a:r>
              <a:rPr lang="zh-TW" altLang="en-US" sz="2600" dirty="0">
                <a:latin typeface="標楷體" panose="03000509000000000000" pitchFamily="65" charset="-120"/>
                <a:ea typeface="標楷體" panose="03000509000000000000" pitchFamily="65" charset="-120"/>
              </a:rPr>
              <a:t>馮小容</a:t>
            </a:r>
            <a:endParaRPr lang="en-US" altLang="zh-TW" sz="2600" dirty="0">
              <a:latin typeface="標楷體" panose="03000509000000000000" pitchFamily="65" charset="-120"/>
              <a:ea typeface="標楷體" panose="03000509000000000000" pitchFamily="65" charset="-120"/>
            </a:endParaRPr>
          </a:p>
          <a:p>
            <a:pPr algn="r"/>
            <a:r>
              <a:rPr lang="zh-TW" altLang="en-US" sz="2600" dirty="0">
                <a:latin typeface="標楷體" panose="03000509000000000000" pitchFamily="65" charset="-120"/>
                <a:ea typeface="標楷體" panose="03000509000000000000" pitchFamily="65" charset="-120"/>
              </a:rPr>
              <a:t>指導老師：陳敏晧老師</a:t>
            </a:r>
          </a:p>
        </p:txBody>
      </p:sp>
    </p:spTree>
    <p:extLst>
      <p:ext uri="{BB962C8B-B14F-4D97-AF65-F5344CB8AC3E}">
        <p14:creationId xmlns:p14="http://schemas.microsoft.com/office/powerpoint/2010/main" val="3205407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2F8825-CA6B-444A-936F-FCF303C12CF7}"/>
              </a:ext>
            </a:extLst>
          </p:cNvPr>
          <p:cNvSpPr>
            <a:spLocks noGrp="1"/>
          </p:cNvSpPr>
          <p:nvPr>
            <p:ph type="title"/>
          </p:nvPr>
        </p:nvSpPr>
        <p:spPr>
          <a:xfrm>
            <a:off x="838200" y="365125"/>
            <a:ext cx="10515600" cy="1325563"/>
          </a:xfrm>
        </p:spPr>
        <p:txBody>
          <a:bodyPr/>
          <a:lstStyle/>
          <a:p>
            <a:r>
              <a:rPr lang="zh-TW" altLang="en-US" dirty="0">
                <a:latin typeface="標楷體" panose="03000509000000000000" pitchFamily="65" charset="-120"/>
                <a:ea typeface="標楷體" panose="03000509000000000000" pitchFamily="65" charset="-120"/>
              </a:rPr>
              <a:t>日本榻榻米</a:t>
            </a:r>
          </a:p>
        </p:txBody>
      </p:sp>
      <p:sp>
        <p:nvSpPr>
          <p:cNvPr id="3" name="內容版面配置區 2">
            <a:extLst>
              <a:ext uri="{FF2B5EF4-FFF2-40B4-BE49-F238E27FC236}">
                <a16:creationId xmlns:a16="http://schemas.microsoft.com/office/drawing/2014/main" id="{CAB862C9-3720-477E-8EA4-3705893C59CD}"/>
              </a:ext>
            </a:extLst>
          </p:cNvPr>
          <p:cNvSpPr>
            <a:spLocks noGrp="1"/>
          </p:cNvSpPr>
          <p:nvPr>
            <p:ph sz="half" idx="1"/>
          </p:nvPr>
        </p:nvSpPr>
        <p:spPr/>
        <p:txBody>
          <a:bodyPr/>
          <a:lstStyle/>
          <a:p>
            <a:pPr marL="0" indent="0">
              <a:buNone/>
            </a:pPr>
            <a:r>
              <a:rPr lang="zh-TW" altLang="en-US" dirty="0"/>
              <a:t>　　</a:t>
            </a:r>
            <a:r>
              <a:rPr lang="zh-TW" altLang="en-US" dirty="0">
                <a:latin typeface="標楷體" panose="03000509000000000000" pitchFamily="65" charset="-120"/>
                <a:ea typeface="標楷體" panose="03000509000000000000" pitchFamily="65" charset="-120"/>
              </a:rPr>
              <a:t>最早的榻榻米紀錄於日本的文獻在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古事記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西元</a:t>
            </a:r>
            <a:r>
              <a:rPr lang="en-US" altLang="zh-TW" dirty="0">
                <a:latin typeface="標楷體" panose="03000509000000000000" pitchFamily="65" charset="-120"/>
                <a:ea typeface="標楷體" panose="03000509000000000000" pitchFamily="65" charset="-120"/>
              </a:rPr>
              <a:t>712</a:t>
            </a:r>
            <a:r>
              <a:rPr lang="zh-TW" altLang="en-US" dirty="0">
                <a:latin typeface="標楷體" panose="03000509000000000000" pitchFamily="65" charset="-120"/>
                <a:ea typeface="標楷體" panose="03000509000000000000" pitchFamily="65" charset="-120"/>
              </a:rPr>
              <a:t>）裡，出現了「菅疊」、「皮疊」等詞彙。</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最古老的榻榻米則被放置在奈良東大寺的正倉院中，是聖武天皇</a:t>
            </a:r>
            <a:r>
              <a:rPr lang="en-US" altLang="zh-TW" dirty="0">
                <a:latin typeface="標楷體" panose="03000509000000000000" pitchFamily="65" charset="-120"/>
                <a:ea typeface="標楷體" panose="03000509000000000000" pitchFamily="65" charset="-120"/>
              </a:rPr>
              <a:t>(701-756)</a:t>
            </a:r>
            <a:r>
              <a:rPr lang="zh-TW" altLang="en-US" dirty="0">
                <a:latin typeface="標楷體" panose="03000509000000000000" pitchFamily="65" charset="-120"/>
                <a:ea typeface="標楷體" panose="03000509000000000000" pitchFamily="65" charset="-120"/>
              </a:rPr>
              <a:t>使用過的榻榻米。</a:t>
            </a:r>
          </a:p>
          <a:p>
            <a:endParaRPr lang="zh-TW" altLang="en-US" dirty="0"/>
          </a:p>
        </p:txBody>
      </p:sp>
      <p:pic>
        <p:nvPicPr>
          <p:cNvPr id="5" name="內容版面配置區 4">
            <a:extLst>
              <a:ext uri="{FF2B5EF4-FFF2-40B4-BE49-F238E27FC236}">
                <a16:creationId xmlns:a16="http://schemas.microsoft.com/office/drawing/2014/main" id="{6C1A14BE-3E38-458E-9494-66E017500C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52042" y="1825625"/>
            <a:ext cx="4528606" cy="3449288"/>
          </a:xfrm>
          <a:prstGeom prst="rect">
            <a:avLst/>
          </a:prstGeom>
        </p:spPr>
      </p:pic>
    </p:spTree>
    <p:extLst>
      <p:ext uri="{BB962C8B-B14F-4D97-AF65-F5344CB8AC3E}">
        <p14:creationId xmlns:p14="http://schemas.microsoft.com/office/powerpoint/2010/main" val="1912239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FA35CD-96B6-4512-8469-3FA4FB43C896}"/>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台灣榻榻米</a:t>
            </a:r>
          </a:p>
        </p:txBody>
      </p:sp>
      <p:sp>
        <p:nvSpPr>
          <p:cNvPr id="3" name="內容版面配置區 2">
            <a:extLst>
              <a:ext uri="{FF2B5EF4-FFF2-40B4-BE49-F238E27FC236}">
                <a16:creationId xmlns:a16="http://schemas.microsoft.com/office/drawing/2014/main" id="{B107F281-07F5-4009-87C3-71BB64CB8BCD}"/>
              </a:ext>
            </a:extLst>
          </p:cNvPr>
          <p:cNvSpPr>
            <a:spLocks noGrp="1"/>
          </p:cNvSpPr>
          <p:nvPr>
            <p:ph sz="half" idx="1"/>
          </p:nvPr>
        </p:nvSpPr>
        <p:spPr/>
        <p:txBody>
          <a:bodyPr>
            <a:normAutofit/>
          </a:bodyPr>
          <a:lstStyle/>
          <a:p>
            <a:pPr marL="0" indent="0">
              <a:buNone/>
            </a:pPr>
            <a:r>
              <a:rPr lang="zh-TW" altLang="en-US" dirty="0">
                <a:latin typeface="標楷體" panose="03000509000000000000" pitchFamily="65" charset="-120"/>
                <a:ea typeface="標楷體" panose="03000509000000000000" pitchFamily="65" charset="-120"/>
              </a:rPr>
              <a:t>　　台灣的榻榻米是在日治時期傳入，因此做法和樣式都與日本較相同。現代僅存的手工師傅也是日治時期就做到現在，傳承給許多後代</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2619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A09CF78E-190A-4058-AA8A-87D05D98F18A}"/>
              </a:ext>
            </a:extLst>
          </p:cNvPr>
          <p:cNvSpPr>
            <a:spLocks noGrp="1"/>
          </p:cNvSpPr>
          <p:nvPr>
            <p:ph type="title"/>
          </p:nvPr>
        </p:nvSpPr>
        <p:spPr>
          <a:xfrm>
            <a:off x="838200" y="2766218"/>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手工製作過程</a:t>
            </a:r>
          </a:p>
        </p:txBody>
      </p:sp>
    </p:spTree>
    <p:extLst>
      <p:ext uri="{BB962C8B-B14F-4D97-AF65-F5344CB8AC3E}">
        <p14:creationId xmlns:p14="http://schemas.microsoft.com/office/powerpoint/2010/main" val="194882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FF64C294-2483-4CBC-85DB-44549CF386DF}"/>
              </a:ext>
            </a:extLst>
          </p:cNvPr>
          <p:cNvGrpSpPr/>
          <p:nvPr/>
        </p:nvGrpSpPr>
        <p:grpSpPr>
          <a:xfrm>
            <a:off x="3874602" y="780256"/>
            <a:ext cx="5772150" cy="5297488"/>
            <a:chOff x="3004737" y="1417638"/>
            <a:chExt cx="5595328" cy="4933949"/>
          </a:xfrm>
        </p:grpSpPr>
        <p:sp>
          <p:nvSpPr>
            <p:cNvPr id="5" name="橢圓 4">
              <a:extLst>
                <a:ext uri="{FF2B5EF4-FFF2-40B4-BE49-F238E27FC236}">
                  <a16:creationId xmlns:a16="http://schemas.microsoft.com/office/drawing/2014/main" id="{248E41FB-9099-42B6-ABB7-5FF2FF0D2704}"/>
                </a:ext>
              </a:extLst>
            </p:cNvPr>
            <p:cNvSpPr/>
            <p:nvPr/>
          </p:nvSpPr>
          <p:spPr>
            <a:xfrm>
              <a:off x="3004737" y="1417638"/>
              <a:ext cx="5595328" cy="49339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6" name="內容版面配置區 6">
              <a:extLst>
                <a:ext uri="{FF2B5EF4-FFF2-40B4-BE49-F238E27FC236}">
                  <a16:creationId xmlns:a16="http://schemas.microsoft.com/office/drawing/2014/main" id="{41A0C1C8-DAB4-464A-A13E-CA471BD8E45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689" b="97131" l="0" r="93195">
                          <a14:foregroundMark x1="22781" y1="22131" x2="22781" y2="22131"/>
                          <a14:foregroundMark x1="8284" y1="27869" x2="7692" y2="45082"/>
                          <a14:foregroundMark x1="7692" y1="45082" x2="9467" y2="27459"/>
                          <a14:foregroundMark x1="9467" y1="27459" x2="0" y2="39344"/>
                          <a14:foregroundMark x1="0" y1="39344" x2="7101" y2="23361"/>
                          <a14:foregroundMark x1="7101" y1="23361" x2="2959" y2="40984"/>
                          <a14:foregroundMark x1="2959" y1="40984" x2="2959" y2="58197"/>
                          <a14:foregroundMark x1="2959" y1="58197" x2="6805" y2="41393"/>
                          <a14:foregroundMark x1="6805" y1="41393" x2="10355" y2="34836"/>
                          <a14:foregroundMark x1="2071" y1="29508" x2="0" y2="51230"/>
                          <a14:foregroundMark x1="36095" y1="3279" x2="48817" y2="1230"/>
                          <a14:foregroundMark x1="48817" y1="1230" x2="46450" y2="20902"/>
                          <a14:foregroundMark x1="46450" y1="20902" x2="52959" y2="3689"/>
                          <a14:foregroundMark x1="52959" y1="3689" x2="43491" y2="16393"/>
                          <a14:foregroundMark x1="43491" y1="16393" x2="48817" y2="410"/>
                          <a14:foregroundMark x1="48817" y1="410" x2="39941" y2="12705"/>
                          <a14:foregroundMark x1="39941" y1="12705" x2="36686" y2="3689"/>
                          <a14:foregroundMark x1="88757" y1="45492" x2="91420" y2="62295"/>
                          <a14:foregroundMark x1="91420" y1="62295" x2="99112" y2="43852"/>
                          <a14:foregroundMark x1="99112" y1="43852" x2="92308" y2="58607"/>
                          <a14:foregroundMark x1="92308" y1="58607" x2="99704" y2="41393"/>
                          <a14:foregroundMark x1="99704" y1="41393" x2="91124" y2="58197"/>
                          <a14:foregroundMark x1="91124" y1="58197" x2="98817" y2="41803"/>
                          <a14:foregroundMark x1="98817" y1="41803" x2="93787" y2="58197"/>
                          <a14:foregroundMark x1="93787" y1="58197" x2="94083" y2="40574"/>
                          <a14:foregroundMark x1="94083" y1="40574" x2="87278" y2="56557"/>
                          <a14:foregroundMark x1="87278" y1="56557" x2="93195" y2="40164"/>
                          <a14:foregroundMark x1="93195" y1="40164" x2="87870" y2="62705"/>
                          <a14:foregroundMark x1="87870" y1="62705" x2="98521" y2="38525"/>
                          <a14:foregroundMark x1="98521" y1="38525" x2="88757" y2="62705"/>
                          <a14:foregroundMark x1="88757" y1="62705" x2="94379" y2="46721"/>
                          <a14:foregroundMark x1="94379" y1="46721" x2="87574" y2="61475"/>
                          <a14:foregroundMark x1="87574" y1="61475" x2="95266" y2="38934"/>
                          <a14:foregroundMark x1="95266" y1="38934" x2="87574" y2="53689"/>
                          <a14:foregroundMark x1="87574" y1="53689" x2="95266" y2="36066"/>
                          <a14:foregroundMark x1="95266" y1="36066" x2="87870" y2="56148"/>
                          <a14:foregroundMark x1="87870" y1="56148" x2="97337" y2="31557"/>
                          <a14:foregroundMark x1="97337" y1="31557" x2="85503" y2="50820"/>
                          <a14:foregroundMark x1="85503" y1="50820" x2="91124" y2="33607"/>
                          <a14:foregroundMark x1="91124" y1="33607" x2="80769" y2="44672"/>
                          <a14:foregroundMark x1="80769" y1="44672" x2="75444" y2="34426"/>
                          <a14:foregroundMark x1="93491" y1="55738" x2="86982" y2="51639"/>
                          <a14:foregroundMark x1="59763" y1="94262" x2="49408" y2="82377"/>
                          <a14:foregroundMark x1="49408" y1="82377" x2="55621" y2="98361"/>
                          <a14:foregroundMark x1="55621" y1="98361" x2="65976" y2="87295"/>
                          <a14:foregroundMark x1="65976" y1="87295" x2="54142" y2="97131"/>
                          <a14:foregroundMark x1="54142" y1="97131" x2="51775" y2="92213"/>
                          <a14:backgroundMark x1="13905" y1="10656" x2="13905" y2="10656"/>
                        </a14:backgroundRemoval>
                      </a14:imgEffect>
                    </a14:imgLayer>
                  </a14:imgProps>
                </a:ext>
                <a:ext uri="{28A0092B-C50C-407E-A947-70E740481C1C}">
                  <a14:useLocalDpi xmlns:a14="http://schemas.microsoft.com/office/drawing/2010/main" val="0"/>
                </a:ext>
              </a:extLst>
            </a:blip>
            <a:srcRect t="-2133"/>
            <a:stretch/>
          </p:blipFill>
          <p:spPr>
            <a:xfrm>
              <a:off x="3769785" y="2262274"/>
              <a:ext cx="4308338" cy="3176500"/>
            </a:xfrm>
            <a:prstGeom prst="rect">
              <a:avLst/>
            </a:prstGeom>
          </p:spPr>
        </p:pic>
        <p:sp>
          <p:nvSpPr>
            <p:cNvPr id="7" name="語音泡泡: 橢圓形 6">
              <a:extLst>
                <a:ext uri="{FF2B5EF4-FFF2-40B4-BE49-F238E27FC236}">
                  <a16:creationId xmlns:a16="http://schemas.microsoft.com/office/drawing/2014/main" id="{02367EC3-884A-44E2-8B99-267C629B6B50}"/>
                </a:ext>
              </a:extLst>
            </p:cNvPr>
            <p:cNvSpPr/>
            <p:nvPr/>
          </p:nvSpPr>
          <p:spPr>
            <a:xfrm>
              <a:off x="7032688" y="2617899"/>
              <a:ext cx="840976" cy="478895"/>
            </a:xfrm>
            <a:prstGeom prst="wedgeEllipseCallout">
              <a:avLst>
                <a:gd name="adj1" fmla="val -46700"/>
                <a:gd name="adj2" fmla="val 7056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語音泡泡: 橢圓形 7">
              <a:extLst>
                <a:ext uri="{FF2B5EF4-FFF2-40B4-BE49-F238E27FC236}">
                  <a16:creationId xmlns:a16="http://schemas.microsoft.com/office/drawing/2014/main" id="{573D132B-275B-446F-B93E-1ECAEC4B054F}"/>
                </a:ext>
              </a:extLst>
            </p:cNvPr>
            <p:cNvSpPr/>
            <p:nvPr/>
          </p:nvSpPr>
          <p:spPr>
            <a:xfrm>
              <a:off x="4127706" y="4346104"/>
              <a:ext cx="911058" cy="478895"/>
            </a:xfrm>
            <a:prstGeom prst="wedgeEllipseCallout">
              <a:avLst>
                <a:gd name="adj1" fmla="val 68528"/>
                <a:gd name="adj2" fmla="val -523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語音泡泡: 橢圓形 8">
              <a:extLst>
                <a:ext uri="{FF2B5EF4-FFF2-40B4-BE49-F238E27FC236}">
                  <a16:creationId xmlns:a16="http://schemas.microsoft.com/office/drawing/2014/main" id="{CC96DD0E-59CA-4D10-B16E-B86C6237EB13}"/>
                </a:ext>
              </a:extLst>
            </p:cNvPr>
            <p:cNvSpPr/>
            <p:nvPr/>
          </p:nvSpPr>
          <p:spPr>
            <a:xfrm>
              <a:off x="4604181" y="2774732"/>
              <a:ext cx="911058" cy="478895"/>
            </a:xfrm>
            <a:prstGeom prst="wedgeEllipseCallout">
              <a:avLst>
                <a:gd name="adj1" fmla="val 50077"/>
                <a:gd name="adj2" fmla="val 92735"/>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文字方塊 9">
              <a:extLst>
                <a:ext uri="{FF2B5EF4-FFF2-40B4-BE49-F238E27FC236}">
                  <a16:creationId xmlns:a16="http://schemas.microsoft.com/office/drawing/2014/main" id="{E7CCD992-343E-44E8-9D18-2BD641CA8EB4}"/>
                </a:ext>
              </a:extLst>
            </p:cNvPr>
            <p:cNvSpPr txBox="1"/>
            <p:nvPr/>
          </p:nvSpPr>
          <p:spPr>
            <a:xfrm>
              <a:off x="4746456" y="2829513"/>
              <a:ext cx="710269" cy="369332"/>
            </a:xfrm>
            <a:prstGeom prst="rect">
              <a:avLst/>
            </a:prstGeom>
            <a:noFill/>
          </p:spPr>
          <p:txBody>
            <a:bodyPr wrap="square" rtlCol="0">
              <a:spAutoFit/>
            </a:bodyPr>
            <a:lstStyle/>
            <a:p>
              <a:r>
                <a:rPr lang="zh-TW" altLang="en-US" b="1" dirty="0"/>
                <a:t>蓆面</a:t>
              </a:r>
            </a:p>
          </p:txBody>
        </p:sp>
        <p:sp>
          <p:nvSpPr>
            <p:cNvPr id="11" name="文字方塊 10">
              <a:extLst>
                <a:ext uri="{FF2B5EF4-FFF2-40B4-BE49-F238E27FC236}">
                  <a16:creationId xmlns:a16="http://schemas.microsoft.com/office/drawing/2014/main" id="{A93B6A26-582C-4178-ABF3-37ED62AF5591}"/>
                </a:ext>
              </a:extLst>
            </p:cNvPr>
            <p:cNvSpPr txBox="1"/>
            <p:nvPr/>
          </p:nvSpPr>
          <p:spPr>
            <a:xfrm flipH="1">
              <a:off x="7143611" y="2649696"/>
              <a:ext cx="726399" cy="369332"/>
            </a:xfrm>
            <a:prstGeom prst="rect">
              <a:avLst/>
            </a:prstGeom>
            <a:noFill/>
          </p:spPr>
          <p:txBody>
            <a:bodyPr wrap="square" rtlCol="0">
              <a:spAutoFit/>
            </a:bodyPr>
            <a:lstStyle/>
            <a:p>
              <a:r>
                <a:rPr lang="zh-TW" altLang="en-US" b="1" dirty="0"/>
                <a:t>布邊</a:t>
              </a:r>
            </a:p>
          </p:txBody>
        </p:sp>
        <p:sp>
          <p:nvSpPr>
            <p:cNvPr id="12" name="文字方塊 11">
              <a:extLst>
                <a:ext uri="{FF2B5EF4-FFF2-40B4-BE49-F238E27FC236}">
                  <a16:creationId xmlns:a16="http://schemas.microsoft.com/office/drawing/2014/main" id="{FB31699F-2911-41E4-9AAE-5A6B89A2932E}"/>
                </a:ext>
              </a:extLst>
            </p:cNvPr>
            <p:cNvSpPr txBox="1"/>
            <p:nvPr/>
          </p:nvSpPr>
          <p:spPr>
            <a:xfrm>
              <a:off x="4249046" y="4386908"/>
              <a:ext cx="710269" cy="369332"/>
            </a:xfrm>
            <a:prstGeom prst="rect">
              <a:avLst/>
            </a:prstGeom>
            <a:noFill/>
          </p:spPr>
          <p:txBody>
            <a:bodyPr wrap="square" rtlCol="0">
              <a:spAutoFit/>
            </a:bodyPr>
            <a:lstStyle/>
            <a:p>
              <a:r>
                <a:rPr lang="zh-TW" altLang="en-US" b="1" dirty="0"/>
                <a:t>襯墊</a:t>
              </a:r>
            </a:p>
          </p:txBody>
        </p:sp>
      </p:grpSp>
      <p:sp>
        <p:nvSpPr>
          <p:cNvPr id="2" name="標題 1"/>
          <p:cNvSpPr>
            <a:spLocks noGrp="1"/>
          </p:cNvSpPr>
          <p:nvPr>
            <p:ph type="title"/>
          </p:nvPr>
        </p:nvSpPr>
        <p:spPr>
          <a:xfrm>
            <a:off x="405237" y="347542"/>
            <a:ext cx="10515600" cy="1325563"/>
          </a:xfrm>
        </p:spPr>
        <p:txBody>
          <a:bodyPr/>
          <a:lstStyle/>
          <a:p>
            <a:pPr algn="l"/>
            <a:r>
              <a:rPr lang="zh-TW" altLang="en-US" dirty="0">
                <a:latin typeface="標楷體" panose="03000509000000000000" pitchFamily="65" charset="-120"/>
                <a:ea typeface="標楷體" panose="03000509000000000000" pitchFamily="65" charset="-120"/>
              </a:rPr>
              <a:t>傳統材料</a:t>
            </a:r>
          </a:p>
        </p:txBody>
      </p:sp>
      <p:sp>
        <p:nvSpPr>
          <p:cNvPr id="3" name="內容版面配置區 2"/>
          <p:cNvSpPr>
            <a:spLocks noGrp="1"/>
          </p:cNvSpPr>
          <p:nvPr>
            <p:ph idx="1"/>
          </p:nvPr>
        </p:nvSpPr>
        <p:spPr>
          <a:xfrm>
            <a:off x="764985" y="1573325"/>
            <a:ext cx="5021167" cy="1592392"/>
          </a:xfrm>
        </p:spPr>
        <p:txBody>
          <a:bodyPr>
            <a:normAutofit/>
          </a:bodyPr>
          <a:lstStyle/>
          <a:p>
            <a:endParaRPr lang="en-US" altLang="zh-TW" b="1" dirty="0">
              <a:solidFill>
                <a:srgbClr val="002060"/>
              </a:solidFill>
              <a:latin typeface="微軟正黑體" panose="020B0604030504040204" pitchFamily="34" charset="-120"/>
              <a:ea typeface="微軟正黑體" panose="020B0604030504040204" pitchFamily="34" charset="-120"/>
            </a:endParaRPr>
          </a:p>
          <a:p>
            <a:pPr marL="0" indent="0">
              <a:buNone/>
            </a:pPr>
            <a:r>
              <a:rPr lang="zh-TW" altLang="en-US" sz="3200" b="1" dirty="0">
                <a:solidFill>
                  <a:srgbClr val="002060"/>
                </a:solidFill>
                <a:latin typeface="微軟正黑體" panose="020B0604030504040204" pitchFamily="34" charset="-120"/>
                <a:ea typeface="微軟正黑體" panose="020B0604030504040204" pitchFamily="34" charset="-120"/>
              </a:rPr>
              <a:t>疊表 </a:t>
            </a:r>
            <a:endParaRPr lang="en-US" altLang="zh-TW" sz="3200" b="1" dirty="0">
              <a:solidFill>
                <a:srgbClr val="002060"/>
              </a:solidFill>
              <a:latin typeface="微軟正黑體" panose="020B0604030504040204" pitchFamily="34" charset="-120"/>
              <a:ea typeface="微軟正黑體" panose="020B0604030504040204" pitchFamily="34" charset="-120"/>
            </a:endParaRPr>
          </a:p>
          <a:p>
            <a:pPr marL="0" indent="0">
              <a:buNone/>
            </a:pPr>
            <a:r>
              <a:rPr lang="zh-TW" altLang="en-US" sz="2600" u="sng" dirty="0">
                <a:solidFill>
                  <a:schemeClr val="accent5">
                    <a:lumMod val="50000"/>
                  </a:schemeClr>
                </a:solidFill>
                <a:latin typeface="微軟正黑體" panose="020B0604030504040204" pitchFamily="34" charset="-120"/>
                <a:ea typeface="微軟正黑體" panose="020B0604030504040204" pitchFamily="34" charset="-120"/>
              </a:rPr>
              <a:t>燈心草／大麻纖維／棉線</a:t>
            </a:r>
            <a:endParaRPr lang="en-US" altLang="zh-TW" sz="2600" u="sng" dirty="0">
              <a:solidFill>
                <a:schemeClr val="accent5">
                  <a:lumMod val="50000"/>
                </a:schemeClr>
              </a:solidFill>
              <a:latin typeface="微軟正黑體" panose="020B0604030504040204" pitchFamily="34" charset="-120"/>
              <a:ea typeface="微軟正黑體" panose="020B0604030504040204" pitchFamily="34" charset="-120"/>
            </a:endParaRPr>
          </a:p>
          <a:p>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13" name="文字方塊 12">
            <a:extLst>
              <a:ext uri="{FF2B5EF4-FFF2-40B4-BE49-F238E27FC236}">
                <a16:creationId xmlns:a16="http://schemas.microsoft.com/office/drawing/2014/main" id="{AE8271CC-01F0-4606-81FD-DD3B17A2ADA9}"/>
              </a:ext>
            </a:extLst>
          </p:cNvPr>
          <p:cNvSpPr txBox="1"/>
          <p:nvPr/>
        </p:nvSpPr>
        <p:spPr>
          <a:xfrm>
            <a:off x="9361282" y="1542248"/>
            <a:ext cx="1990725" cy="584775"/>
          </a:xfrm>
          <a:prstGeom prst="rect">
            <a:avLst/>
          </a:prstGeom>
          <a:noFill/>
        </p:spPr>
        <p:txBody>
          <a:bodyPr wrap="square" rtlCol="0">
            <a:spAutoFit/>
          </a:bodyPr>
          <a:lstStyle/>
          <a:p>
            <a:r>
              <a:rPr lang="zh-TW" altLang="en-US" sz="3200" b="1" dirty="0">
                <a:solidFill>
                  <a:srgbClr val="002060"/>
                </a:solidFill>
                <a:latin typeface="微軟正黑體" panose="020B0604030504040204" pitchFamily="34" charset="-120"/>
                <a:ea typeface="微軟正黑體" panose="020B0604030504040204" pitchFamily="34" charset="-120"/>
              </a:rPr>
              <a:t>疊緣 </a:t>
            </a:r>
            <a:r>
              <a:rPr lang="zh-TW" altLang="en-US" sz="2600" u="sng" dirty="0">
                <a:solidFill>
                  <a:srgbClr val="002060"/>
                </a:solidFill>
                <a:latin typeface="微軟正黑體" panose="020B0604030504040204" pitchFamily="34" charset="-120"/>
                <a:ea typeface="微軟正黑體" panose="020B0604030504040204" pitchFamily="34" charset="-120"/>
              </a:rPr>
              <a:t>布</a:t>
            </a:r>
          </a:p>
        </p:txBody>
      </p:sp>
      <p:sp>
        <p:nvSpPr>
          <p:cNvPr id="14" name="文字方塊 13">
            <a:extLst>
              <a:ext uri="{FF2B5EF4-FFF2-40B4-BE49-F238E27FC236}">
                <a16:creationId xmlns:a16="http://schemas.microsoft.com/office/drawing/2014/main" id="{260A05F0-8247-4EA6-8A3F-7F987238C708}"/>
              </a:ext>
            </a:extLst>
          </p:cNvPr>
          <p:cNvSpPr txBox="1"/>
          <p:nvPr/>
        </p:nvSpPr>
        <p:spPr>
          <a:xfrm flipH="1">
            <a:off x="2600517" y="4797564"/>
            <a:ext cx="3101557" cy="584775"/>
          </a:xfrm>
          <a:prstGeom prst="rect">
            <a:avLst/>
          </a:prstGeom>
          <a:noFill/>
        </p:spPr>
        <p:txBody>
          <a:bodyPr wrap="square" rtlCol="0">
            <a:spAutoFit/>
          </a:bodyPr>
          <a:lstStyle/>
          <a:p>
            <a:r>
              <a:rPr lang="zh-TW" altLang="en-US" sz="3200" b="1" dirty="0">
                <a:solidFill>
                  <a:srgbClr val="002060"/>
                </a:solidFill>
                <a:latin typeface="微軟正黑體" panose="020B0604030504040204" pitchFamily="34" charset="-120"/>
                <a:ea typeface="微軟正黑體" panose="020B0604030504040204" pitchFamily="34" charset="-120"/>
              </a:rPr>
              <a:t>疊床 </a:t>
            </a:r>
            <a:r>
              <a:rPr lang="zh-TW" altLang="en-US" sz="2600" u="sng" dirty="0">
                <a:solidFill>
                  <a:schemeClr val="accent5">
                    <a:lumMod val="50000"/>
                  </a:schemeClr>
                </a:solidFill>
                <a:latin typeface="微軟正黑體" panose="020B0604030504040204" pitchFamily="34" charset="-120"/>
                <a:ea typeface="微軟正黑體" panose="020B0604030504040204" pitchFamily="34" charset="-120"/>
              </a:rPr>
              <a:t>稻草</a:t>
            </a:r>
            <a:endParaRPr lang="en-US" altLang="zh-TW" sz="2600" u="sng" dirty="0">
              <a:solidFill>
                <a:schemeClr val="accent5">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1684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955F1F-7BB6-41FF-B135-8BB814771EDD}"/>
              </a:ext>
            </a:extLst>
          </p:cNvPr>
          <p:cNvSpPr>
            <a:spLocks noGrp="1"/>
          </p:cNvSpPr>
          <p:nvPr>
            <p:ph type="title"/>
          </p:nvPr>
        </p:nvSpPr>
        <p:spPr>
          <a:xfrm>
            <a:off x="2486286" y="1590675"/>
            <a:ext cx="6343650" cy="5267325"/>
          </a:xfrm>
        </p:spPr>
        <p:txBody>
          <a:bodyPr>
            <a:normAutofit/>
          </a:bodyPr>
          <a:lstStyle/>
          <a:p>
            <a:r>
              <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挑選夾層</a:t>
            </a:r>
            <a:b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b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壓平稻草</a:t>
            </a:r>
            <a:b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b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en-US"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疊出</a:t>
            </a:r>
            <a: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r>
              <a:rPr lang="zh-TW" altLang="en-US"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公分的厚度</a:t>
            </a:r>
            <a:br>
              <a:rPr lang="zh-TW" altLang="en-US"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br>
              <a:rPr lang="en-US" altLang="zh-TW" b="1" u="sng"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br>
            <a:endParaRPr lang="zh-TW" altLang="en-US" b="1" u="sng" dirty="0">
              <a:solidFill>
                <a:srgbClr val="002060"/>
              </a:solidFill>
              <a:effectLst>
                <a:outerShdw blurRad="38100" dist="38100" dir="2700000" algn="tl">
                  <a:srgbClr val="000000">
                    <a:alpha val="43137"/>
                  </a:srgbClr>
                </a:outerShdw>
              </a:effectLst>
            </a:endParaRPr>
          </a:p>
        </p:txBody>
      </p:sp>
      <p:pic>
        <p:nvPicPr>
          <p:cNvPr id="4" name="圖片 3">
            <a:extLst>
              <a:ext uri="{FF2B5EF4-FFF2-40B4-BE49-F238E27FC236}">
                <a16:creationId xmlns:a16="http://schemas.microsoft.com/office/drawing/2014/main" id="{684FC3A8-9ED9-43C3-86F9-8034903BBC0F}"/>
              </a:ext>
            </a:extLst>
          </p:cNvPr>
          <p:cNvPicPr>
            <a:picLocks noChangeAspect="1"/>
          </p:cNvPicPr>
          <p:nvPr/>
        </p:nvPicPr>
        <p:blipFill>
          <a:blip r:embed="rId2"/>
          <a:stretch>
            <a:fillRect/>
          </a:stretch>
        </p:blipFill>
        <p:spPr>
          <a:xfrm>
            <a:off x="6249126" y="733938"/>
            <a:ext cx="4933746" cy="3328476"/>
          </a:xfrm>
          <a:prstGeom prst="rect">
            <a:avLst/>
          </a:prstGeom>
          <a:ln>
            <a:noFill/>
          </a:ln>
          <a:effectLst>
            <a:softEdge rad="112500"/>
          </a:effectLst>
        </p:spPr>
      </p:pic>
    </p:spTree>
    <p:extLst>
      <p:ext uri="{BB962C8B-B14F-4D97-AF65-F5344CB8AC3E}">
        <p14:creationId xmlns:p14="http://schemas.microsoft.com/office/powerpoint/2010/main" val="76864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E8DB67-F81A-4EE7-B2D6-A62E399FE18F}"/>
              </a:ext>
            </a:extLst>
          </p:cNvPr>
          <p:cNvSpPr>
            <a:spLocks noGrp="1"/>
          </p:cNvSpPr>
          <p:nvPr>
            <p:ph type="title"/>
          </p:nvPr>
        </p:nvSpPr>
        <p:spPr>
          <a:xfrm>
            <a:off x="9067800" y="1512074"/>
            <a:ext cx="2686050" cy="976313"/>
          </a:xfrm>
        </p:spPr>
        <p:txBody>
          <a:bodyPr>
            <a:normAutofit fontScale="90000"/>
          </a:bodyPr>
          <a:lstStyle/>
          <a:p>
            <a:r>
              <a:rPr lang="en-US" altLang="zh-TW" sz="3200" b="1" dirty="0">
                <a:solidFill>
                  <a:schemeClr val="accent5">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4.8</a:t>
            </a:r>
            <a:r>
              <a:rPr lang="zh-TW" altLang="en-US" sz="3200" b="1" dirty="0">
                <a:solidFill>
                  <a:schemeClr val="accent5">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吋長粗針</a:t>
            </a:r>
            <a:br>
              <a:rPr lang="zh-TW" altLang="en-US" b="1" u="sng"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zh-TW" altLang="en-US" dirty="0"/>
          </a:p>
        </p:txBody>
      </p:sp>
      <p:sp>
        <p:nvSpPr>
          <p:cNvPr id="3" name="內容版面配置區 2">
            <a:extLst>
              <a:ext uri="{FF2B5EF4-FFF2-40B4-BE49-F238E27FC236}">
                <a16:creationId xmlns:a16="http://schemas.microsoft.com/office/drawing/2014/main" id="{DF4ECEED-404D-4901-BA3A-857960E4D729}"/>
              </a:ext>
            </a:extLst>
          </p:cNvPr>
          <p:cNvSpPr>
            <a:spLocks noGrp="1"/>
          </p:cNvSpPr>
          <p:nvPr>
            <p:ph idx="1"/>
          </p:nvPr>
        </p:nvSpPr>
        <p:spPr>
          <a:xfrm>
            <a:off x="484599" y="1169174"/>
            <a:ext cx="5039901" cy="3950493"/>
          </a:xfrm>
        </p:spPr>
        <p:txBody>
          <a:bodyPr>
            <a:normAutofit/>
          </a:bodyPr>
          <a:lstStyle/>
          <a:p>
            <a:pPr marL="0" indent="0" algn="ctr" fontAlgn="base">
              <a:buNone/>
            </a:pPr>
            <a:r>
              <a:rPr lang="zh-TW" altLang="en-US"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挑選外層</a:t>
            </a:r>
            <a:endParaRPr lang="en-US" altLang="zh-TW"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fontAlgn="base">
              <a:buNone/>
            </a:pPr>
            <a:endParaRPr lang="en-US" altLang="zh-TW"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fontAlgn="base">
              <a:buNone/>
            </a:pPr>
            <a:r>
              <a:rPr lang="zh-TW" altLang="en-US"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量尺寸</a:t>
            </a:r>
            <a:endParaRPr lang="en-US" altLang="zh-TW"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fontAlgn="base">
              <a:buNone/>
            </a:pPr>
            <a:endParaRPr lang="en-US" altLang="zh-TW"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fontAlgn="base">
              <a:buNone/>
            </a:pPr>
            <a:r>
              <a:rPr lang="zh-TW" altLang="en-US"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切邊縫合</a:t>
            </a:r>
            <a:endParaRPr lang="en-US" altLang="zh-TW" sz="4400"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endParaRPr lang="zh-TW" altLang="en-US" dirty="0"/>
          </a:p>
        </p:txBody>
      </p:sp>
      <p:pic>
        <p:nvPicPr>
          <p:cNvPr id="4" name="圖片 3">
            <a:extLst>
              <a:ext uri="{FF2B5EF4-FFF2-40B4-BE49-F238E27FC236}">
                <a16:creationId xmlns:a16="http://schemas.microsoft.com/office/drawing/2014/main" id="{9337939A-09BA-4D80-BBC7-8044F072DDE7}"/>
              </a:ext>
            </a:extLst>
          </p:cNvPr>
          <p:cNvPicPr>
            <a:picLocks noChangeAspect="1"/>
          </p:cNvPicPr>
          <p:nvPr/>
        </p:nvPicPr>
        <p:blipFill>
          <a:blip r:embed="rId2"/>
          <a:stretch>
            <a:fillRect/>
          </a:stretch>
        </p:blipFill>
        <p:spPr>
          <a:xfrm>
            <a:off x="5162550" y="2352656"/>
            <a:ext cx="5135151" cy="3462336"/>
          </a:xfrm>
          <a:prstGeom prst="rect">
            <a:avLst/>
          </a:prstGeom>
          <a:ln>
            <a:noFill/>
          </a:ln>
          <a:effectLst>
            <a:softEdge rad="112500"/>
          </a:effectLst>
        </p:spPr>
      </p:pic>
      <p:sp>
        <p:nvSpPr>
          <p:cNvPr id="5" name="文字方塊 4">
            <a:extLst>
              <a:ext uri="{FF2B5EF4-FFF2-40B4-BE49-F238E27FC236}">
                <a16:creationId xmlns:a16="http://schemas.microsoft.com/office/drawing/2014/main" id="{A056754F-3FA9-489A-BD9E-E2F5FCB1BFC0}"/>
              </a:ext>
            </a:extLst>
          </p:cNvPr>
          <p:cNvSpPr txBox="1"/>
          <p:nvPr/>
        </p:nvSpPr>
        <p:spPr>
          <a:xfrm flipH="1">
            <a:off x="5340143" y="1350479"/>
            <a:ext cx="7895123" cy="1200329"/>
          </a:xfrm>
          <a:prstGeom prst="rect">
            <a:avLst/>
          </a:prstGeom>
          <a:noFill/>
        </p:spPr>
        <p:txBody>
          <a:bodyPr wrap="square" rtlCol="0">
            <a:spAutoFit/>
          </a:bodyPr>
          <a:lstStyle/>
          <a:p>
            <a:r>
              <a:rPr lang="zh-TW" altLang="en-US" sz="3600" b="1" dirty="0">
                <a:solidFill>
                  <a:schemeClr val="accent5">
                    <a:lumMod val="50000"/>
                  </a:schemeClr>
                </a:solidFill>
                <a:effectLst>
                  <a:outerShdw blurRad="38100" dist="38100" dir="2700000" algn="tl">
                    <a:srgbClr val="000000">
                      <a:alpha val="43137"/>
                    </a:srgbClr>
                  </a:outerShdw>
                </a:effectLst>
                <a:highlight>
                  <a:srgbClr val="FFFF00"/>
                </a:highlight>
                <a:latin typeface="標楷體" panose="03000509000000000000" pitchFamily="65" charset="-120"/>
                <a:ea typeface="標楷體" panose="03000509000000000000" pitchFamily="65" charset="-120"/>
              </a:rPr>
              <a:t>注意！要準</a:t>
            </a:r>
            <a:br>
              <a:rPr lang="zh-TW" altLang="en-US" dirty="0">
                <a:latin typeface="標楷體" panose="03000509000000000000" pitchFamily="65" charset="-120"/>
                <a:ea typeface="標楷體" panose="03000509000000000000" pitchFamily="65" charset="-120"/>
              </a:rPr>
            </a:br>
            <a:endParaRPr lang="zh-TW" altLang="en-US" dirty="0"/>
          </a:p>
          <a:p>
            <a:endParaRPr lang="zh-TW" altLang="en-US" dirty="0"/>
          </a:p>
        </p:txBody>
      </p:sp>
    </p:spTree>
    <p:extLst>
      <p:ext uri="{BB962C8B-B14F-4D97-AF65-F5344CB8AC3E}">
        <p14:creationId xmlns:p14="http://schemas.microsoft.com/office/powerpoint/2010/main" val="108669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D15BEC-E7E9-4C03-A312-E82107432EE1}"/>
              </a:ext>
            </a:extLst>
          </p:cNvPr>
          <p:cNvSpPr>
            <a:spLocks noGrp="1"/>
          </p:cNvSpPr>
          <p:nvPr>
            <p:ph type="title"/>
          </p:nvPr>
        </p:nvSpPr>
        <p:spPr>
          <a:xfrm>
            <a:off x="2237613" y="2393059"/>
            <a:ext cx="4044315" cy="1109093"/>
          </a:xfrm>
        </p:spPr>
        <p:txBody>
          <a:bodyPr>
            <a:normAutofit fontScale="90000"/>
          </a:bodyPr>
          <a:lstStyle/>
          <a:p>
            <a:b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br>
              <a:rPr lang="en-US" altLang="zh-TW"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u="sng"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縫上花樣布邊</a:t>
            </a:r>
            <a:br>
              <a:rPr lang="en-US" altLang="zh-TW" dirty="0">
                <a:latin typeface="標楷體" panose="03000509000000000000" pitchFamily="65" charset="-120"/>
                <a:ea typeface="標楷體" panose="03000509000000000000" pitchFamily="65" charset="-120"/>
              </a:rPr>
            </a:br>
            <a:br>
              <a:rPr lang="en-US" altLang="zh-TW" dirty="0">
                <a:latin typeface="標楷體" panose="03000509000000000000" pitchFamily="65" charset="-120"/>
                <a:ea typeface="標楷體" panose="03000509000000000000" pitchFamily="65" charset="-120"/>
              </a:rPr>
            </a:br>
            <a:endParaRPr lang="zh-TW" altLang="en-US" dirty="0"/>
          </a:p>
        </p:txBody>
      </p:sp>
      <p:pic>
        <p:nvPicPr>
          <p:cNvPr id="4" name="圖片 3">
            <a:extLst>
              <a:ext uri="{FF2B5EF4-FFF2-40B4-BE49-F238E27FC236}">
                <a16:creationId xmlns:a16="http://schemas.microsoft.com/office/drawing/2014/main" id="{1DA2A7DC-5D68-410B-A4C7-8B10AB45EA63}"/>
              </a:ext>
            </a:extLst>
          </p:cNvPr>
          <p:cNvPicPr>
            <a:picLocks noChangeAspect="1"/>
          </p:cNvPicPr>
          <p:nvPr/>
        </p:nvPicPr>
        <p:blipFill>
          <a:blip r:embed="rId2"/>
          <a:stretch>
            <a:fillRect/>
          </a:stretch>
        </p:blipFill>
        <p:spPr>
          <a:xfrm>
            <a:off x="6367274" y="2393059"/>
            <a:ext cx="4773582" cy="2676376"/>
          </a:xfrm>
          <a:prstGeom prst="rect">
            <a:avLst/>
          </a:prstGeom>
          <a:ln>
            <a:noFill/>
          </a:ln>
          <a:effectLst>
            <a:softEdge rad="112500"/>
          </a:effectLst>
        </p:spPr>
      </p:pic>
    </p:spTree>
    <p:extLst>
      <p:ext uri="{BB962C8B-B14F-4D97-AF65-F5344CB8AC3E}">
        <p14:creationId xmlns:p14="http://schemas.microsoft.com/office/powerpoint/2010/main" val="4142504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5E975E24-178E-45CE-BA35-ADBCDC56FBDB}"/>
              </a:ext>
            </a:extLst>
          </p:cNvPr>
          <p:cNvSpPr>
            <a:spLocks noGrp="1"/>
          </p:cNvSpPr>
          <p:nvPr>
            <p:ph type="title"/>
          </p:nvPr>
        </p:nvSpPr>
        <p:spPr>
          <a:xfrm>
            <a:off x="838200" y="2766218"/>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使用與習慣</a:t>
            </a:r>
          </a:p>
        </p:txBody>
      </p:sp>
    </p:spTree>
    <p:extLst>
      <p:ext uri="{BB962C8B-B14F-4D97-AF65-F5344CB8AC3E}">
        <p14:creationId xmlns:p14="http://schemas.microsoft.com/office/powerpoint/2010/main" val="3436563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3444282-5013-4D13-BD97-AAA1C6B700E0}"/>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榻榻米尺寸</a:t>
            </a:r>
          </a:p>
        </p:txBody>
      </p:sp>
      <p:sp>
        <p:nvSpPr>
          <p:cNvPr id="4" name="內容版面配置區 3">
            <a:extLst>
              <a:ext uri="{FF2B5EF4-FFF2-40B4-BE49-F238E27FC236}">
                <a16:creationId xmlns:a16="http://schemas.microsoft.com/office/drawing/2014/main" id="{A013B9E9-BB18-4F43-B262-88805EDE706F}"/>
              </a:ext>
            </a:extLst>
          </p:cNvPr>
          <p:cNvSpPr>
            <a:spLocks noGrp="1"/>
          </p:cNvSpPr>
          <p:nvPr>
            <p:ph idx="1"/>
          </p:nvPr>
        </p:nvSpPr>
        <p:spPr/>
        <p:txBody>
          <a:bodyPr/>
          <a:lstStyle/>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傳統榻榻米大小：寬</a:t>
            </a:r>
            <a:r>
              <a:rPr lang="en-US" altLang="zh-CN" dirty="0">
                <a:latin typeface="標楷體" panose="03000509000000000000" pitchFamily="65" charset="-120"/>
                <a:ea typeface="標楷體" panose="03000509000000000000" pitchFamily="65" charset="-120"/>
              </a:rPr>
              <a:t>91</a:t>
            </a:r>
            <a:r>
              <a:rPr lang="zh-TW" altLang="en-US" dirty="0">
                <a:latin typeface="標楷體" panose="03000509000000000000" pitchFamily="65" charset="-120"/>
                <a:ea typeface="標楷體" panose="03000509000000000000" pitchFamily="65" charset="-120"/>
              </a:rPr>
              <a:t>公分</a:t>
            </a:r>
            <a:r>
              <a:rPr lang="zh-CN" altLang="en-US"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長</a:t>
            </a:r>
            <a:r>
              <a:rPr lang="en-US" altLang="zh-CN" dirty="0">
                <a:latin typeface="標楷體" panose="03000509000000000000" pitchFamily="65" charset="-120"/>
                <a:ea typeface="標楷體" panose="03000509000000000000" pitchFamily="65" charset="-120"/>
              </a:rPr>
              <a:t>182</a:t>
            </a:r>
            <a:r>
              <a:rPr lang="zh-TW" altLang="en-US" dirty="0">
                <a:latin typeface="標楷體" panose="03000509000000000000" pitchFamily="65" charset="-120"/>
                <a:ea typeface="標楷體" panose="03000509000000000000" pitchFamily="65" charset="-120"/>
              </a:rPr>
              <a:t>公分</a:t>
            </a:r>
            <a:r>
              <a:rPr lang="zh-CN" altLang="en-US" dirty="0">
                <a:latin typeface="標楷體" panose="03000509000000000000" pitchFamily="65" charset="-120"/>
                <a:ea typeface="標楷體" panose="03000509000000000000" pitchFamily="65" charset="-120"/>
              </a:rPr>
              <a:t>，厚</a:t>
            </a:r>
            <a:r>
              <a:rPr lang="en-US" altLang="zh-CN"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公分</a:t>
            </a:r>
            <a:r>
              <a:rPr lang="zh-CN" altLang="en-US" dirty="0">
                <a:latin typeface="標楷體" panose="03000509000000000000" pitchFamily="65" charset="-120"/>
                <a:ea typeface="標楷體" panose="03000509000000000000" pitchFamily="65" charset="-120"/>
              </a:rPr>
              <a:t>，面</a:t>
            </a:r>
            <a:r>
              <a:rPr lang="zh-TW" altLang="en-US" dirty="0">
                <a:latin typeface="標楷體" panose="03000509000000000000" pitchFamily="65" charset="-120"/>
                <a:ea typeface="標楷體" panose="03000509000000000000" pitchFamily="65" charset="-120"/>
              </a:rPr>
              <a:t>積</a:t>
            </a:r>
            <a:r>
              <a:rPr lang="en-US" altLang="zh-TW" dirty="0">
                <a:latin typeface="標楷體" panose="03000509000000000000" pitchFamily="65" charset="-120"/>
                <a:ea typeface="標楷體" panose="03000509000000000000" pitchFamily="65" charset="-120"/>
              </a:rPr>
              <a:t>16562</a:t>
            </a:r>
            <a:r>
              <a:rPr lang="zh-CN" altLang="en-US" dirty="0">
                <a:latin typeface="標楷體" panose="03000509000000000000" pitchFamily="65" charset="-120"/>
                <a:ea typeface="標楷體" panose="03000509000000000000" pitchFamily="65" charset="-120"/>
              </a:rPr>
              <a:t>平</a:t>
            </a:r>
            <a:r>
              <a:rPr lang="zh-TW" altLang="en-US" dirty="0">
                <a:latin typeface="標楷體" panose="03000509000000000000" pitchFamily="65" charset="-120"/>
                <a:ea typeface="標楷體" panose="03000509000000000000" pitchFamily="65" charset="-120"/>
              </a:rPr>
              <a:t>方公分</a:t>
            </a:r>
            <a:endParaRPr lang="en-US" altLang="zh-TW" dirty="0">
              <a:latin typeface="標楷體" panose="03000509000000000000" pitchFamily="65" charset="-120"/>
              <a:ea typeface="標楷體" panose="03000509000000000000" pitchFamily="65" charset="-120"/>
            </a:endParaRPr>
          </a:p>
          <a:p>
            <a:pPr marL="514350" indent="-514350">
              <a:buFont typeface="+mj-lt"/>
              <a:buAutoNum type="arabicPeriod"/>
            </a:pPr>
            <a:r>
              <a:rPr lang="en-US" altLang="zh-TW" dirty="0">
                <a:latin typeface="標楷體" panose="03000509000000000000" pitchFamily="65" charset="-120"/>
                <a:ea typeface="標楷體" panose="03000509000000000000" pitchFamily="65" charset="-120"/>
              </a:rPr>
              <a:t>3.31</a:t>
            </a:r>
            <a:r>
              <a:rPr lang="zh-TW" altLang="en-US" dirty="0">
                <a:latin typeface="標楷體" panose="03000509000000000000" pitchFamily="65" charset="-120"/>
                <a:ea typeface="標楷體" panose="03000509000000000000" pitchFamily="65" charset="-120"/>
              </a:rPr>
              <a:t>平方公尺約等於兩張榻榻米</a:t>
            </a:r>
            <a:r>
              <a:rPr lang="en-US" altLang="zh-TW" dirty="0">
                <a:latin typeface="標楷體" panose="03000509000000000000" pitchFamily="65" charset="-120"/>
                <a:ea typeface="標楷體" panose="03000509000000000000" pitchFamily="65" charset="-120"/>
              </a:rPr>
              <a:t>1.6562x2</a:t>
            </a:r>
          </a:p>
          <a:p>
            <a:pPr marL="514350" indent="-514350">
              <a:buFont typeface="+mj-lt"/>
              <a:buAutoNum type="arabicPeriod"/>
            </a:pPr>
            <a:r>
              <a:rPr lang="zh-TW" altLang="en-US" dirty="0">
                <a:latin typeface="標楷體" panose="03000509000000000000" pitchFamily="65" charset="-120"/>
                <a:ea typeface="標楷體" panose="03000509000000000000" pitchFamily="65" charset="-120"/>
              </a:rPr>
              <a:t>兩張榻榻米＝一坪</a:t>
            </a:r>
            <a:endParaRPr lang="en-US" altLang="zh-TW" dirty="0">
              <a:latin typeface="標楷體" panose="03000509000000000000" pitchFamily="65" charset="-120"/>
              <a:ea typeface="標楷體" panose="03000509000000000000" pitchFamily="65" charset="-120"/>
            </a:endParaRPr>
          </a:p>
          <a:p>
            <a:endParaRPr lang="zh-TW" altLang="en-US" dirty="0"/>
          </a:p>
        </p:txBody>
      </p:sp>
      <p:pic>
        <p:nvPicPr>
          <p:cNvPr id="6" name="圖片 5">
            <a:extLst>
              <a:ext uri="{FF2B5EF4-FFF2-40B4-BE49-F238E27FC236}">
                <a16:creationId xmlns:a16="http://schemas.microsoft.com/office/drawing/2014/main" id="{12868FF6-8F60-4B13-9B97-E825BF14D7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173" y="4197188"/>
            <a:ext cx="3491880" cy="2380827"/>
          </a:xfrm>
          <a:prstGeom prst="rect">
            <a:avLst/>
          </a:prstGeom>
        </p:spPr>
      </p:pic>
      <p:pic>
        <p:nvPicPr>
          <p:cNvPr id="7" name="Picture 2">
            <a:extLst>
              <a:ext uri="{FF2B5EF4-FFF2-40B4-BE49-F238E27FC236}">
                <a16:creationId xmlns:a16="http://schemas.microsoft.com/office/drawing/2014/main" id="{4A9E071A-6404-429E-9CDC-217D3BA8713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7688" r="16721"/>
          <a:stretch/>
        </p:blipFill>
        <p:spPr bwMode="auto">
          <a:xfrm>
            <a:off x="8558784" y="3641047"/>
            <a:ext cx="3246120" cy="3074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201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9A780E45-CE93-4803-A33E-BDD1FBFD6D15}"/>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榻榻米擺放方式</a:t>
            </a:r>
          </a:p>
        </p:txBody>
      </p:sp>
      <p:pic>
        <p:nvPicPr>
          <p:cNvPr id="7" name="Picture 4">
            <a:extLst>
              <a:ext uri="{FF2B5EF4-FFF2-40B4-BE49-F238E27FC236}">
                <a16:creationId xmlns:a16="http://schemas.microsoft.com/office/drawing/2014/main" id="{F36F9C12-46B9-453A-8243-1E0CC07D63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9344" y="1367152"/>
            <a:ext cx="8743188" cy="542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群組 23">
            <a:extLst>
              <a:ext uri="{FF2B5EF4-FFF2-40B4-BE49-F238E27FC236}">
                <a16:creationId xmlns:a16="http://schemas.microsoft.com/office/drawing/2014/main" id="{C1FA0CE9-E8C0-45AF-8F6B-F832ECE78563}"/>
              </a:ext>
            </a:extLst>
          </p:cNvPr>
          <p:cNvGrpSpPr/>
          <p:nvPr/>
        </p:nvGrpSpPr>
        <p:grpSpPr>
          <a:xfrm>
            <a:off x="4139451" y="4765039"/>
            <a:ext cx="1128294" cy="972158"/>
            <a:chOff x="4165600" y="4754879"/>
            <a:chExt cx="1128294" cy="972158"/>
          </a:xfrm>
        </p:grpSpPr>
        <p:cxnSp>
          <p:nvCxnSpPr>
            <p:cNvPr id="19" name="接點: 肘形 18">
              <a:extLst>
                <a:ext uri="{FF2B5EF4-FFF2-40B4-BE49-F238E27FC236}">
                  <a16:creationId xmlns:a16="http://schemas.microsoft.com/office/drawing/2014/main" id="{2D7C950C-7D8E-47F6-98A3-B8C0B01333C3}"/>
                </a:ext>
              </a:extLst>
            </p:cNvPr>
            <p:cNvCxnSpPr>
              <a:cxnSpLocks/>
            </p:cNvCxnSpPr>
            <p:nvPr/>
          </p:nvCxnSpPr>
          <p:spPr>
            <a:xfrm>
              <a:off x="4165600" y="4754879"/>
              <a:ext cx="1128294" cy="904778"/>
            </a:xfrm>
            <a:prstGeom prst="bentConnector3">
              <a:avLst>
                <a:gd name="adj1" fmla="val 50000"/>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接點: 肘形 19">
              <a:extLst>
                <a:ext uri="{FF2B5EF4-FFF2-40B4-BE49-F238E27FC236}">
                  <a16:creationId xmlns:a16="http://schemas.microsoft.com/office/drawing/2014/main" id="{68A3EE20-407E-40FB-AA52-C3727D28253D}"/>
                </a:ext>
              </a:extLst>
            </p:cNvPr>
            <p:cNvCxnSpPr>
              <a:cxnSpLocks/>
            </p:cNvCxnSpPr>
            <p:nvPr/>
          </p:nvCxnSpPr>
          <p:spPr>
            <a:xfrm rot="5400000">
              <a:off x="4242336" y="4757291"/>
              <a:ext cx="972152" cy="967339"/>
            </a:xfrm>
            <a:prstGeom prst="bentConnector3">
              <a:avLst>
                <a:gd name="adj1" fmla="val 50000"/>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583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CC698F-119E-4EBA-9C8E-0744C4897CEF}"/>
              </a:ext>
            </a:extLst>
          </p:cNvPr>
          <p:cNvSpPr>
            <a:spLocks noGrp="1"/>
          </p:cNvSpPr>
          <p:nvPr>
            <p:ph type="title"/>
          </p:nvPr>
        </p:nvSpPr>
        <p:spPr>
          <a:xfrm>
            <a:off x="838200" y="365124"/>
            <a:ext cx="10515600" cy="1325563"/>
          </a:xfrm>
        </p:spPr>
        <p:txBody>
          <a:bodyPr/>
          <a:lstStyle/>
          <a:p>
            <a:r>
              <a:rPr lang="zh-TW" altLang="en-US" dirty="0">
                <a:latin typeface="標楷體" panose="03000509000000000000" pitchFamily="65" charset="-120"/>
                <a:ea typeface="標楷體" panose="03000509000000000000" pitchFamily="65" charset="-120"/>
              </a:rPr>
              <a:t>目錄</a:t>
            </a:r>
          </a:p>
        </p:txBody>
      </p:sp>
      <p:pic>
        <p:nvPicPr>
          <p:cNvPr id="9" name="圖片 8">
            <a:extLst>
              <a:ext uri="{FF2B5EF4-FFF2-40B4-BE49-F238E27FC236}">
                <a16:creationId xmlns:a16="http://schemas.microsoft.com/office/drawing/2014/main" id="{2CE25447-D3F4-4098-B03B-ABD8C1F36F0D}"/>
              </a:ext>
            </a:extLst>
          </p:cNvPr>
          <p:cNvPicPr>
            <a:picLocks noChangeAspect="1"/>
          </p:cNvPicPr>
          <p:nvPr/>
        </p:nvPicPr>
        <p:blipFill rotWithShape="1">
          <a:blip r:embed="rId2">
            <a:extLst>
              <a:ext uri="{28A0092B-C50C-407E-A947-70E740481C1C}">
                <a14:useLocalDpi xmlns:a14="http://schemas.microsoft.com/office/drawing/2010/main" val="0"/>
              </a:ext>
            </a:extLst>
          </a:blip>
          <a:srcRect l="32282" r="25244"/>
          <a:stretch/>
        </p:blipFill>
        <p:spPr>
          <a:xfrm rot="16200000">
            <a:off x="2844576" y="-1260451"/>
            <a:ext cx="6491996" cy="8757596"/>
          </a:xfrm>
          <a:prstGeom prst="rect">
            <a:avLst/>
          </a:prstGeom>
        </p:spPr>
      </p:pic>
      <p:sp>
        <p:nvSpPr>
          <p:cNvPr id="10" name="文字方塊 9">
            <a:extLst>
              <a:ext uri="{FF2B5EF4-FFF2-40B4-BE49-F238E27FC236}">
                <a16:creationId xmlns:a16="http://schemas.microsoft.com/office/drawing/2014/main" id="{7FAFF333-355C-451A-BC5D-901CF17EA6D7}"/>
              </a:ext>
            </a:extLst>
          </p:cNvPr>
          <p:cNvSpPr txBox="1"/>
          <p:nvPr/>
        </p:nvSpPr>
        <p:spPr>
          <a:xfrm flipH="1">
            <a:off x="2340863" y="2867887"/>
            <a:ext cx="1399033" cy="954107"/>
          </a:xfrm>
          <a:prstGeom prst="rect">
            <a:avLst/>
          </a:prstGeom>
          <a:noFill/>
        </p:spPr>
        <p:txBody>
          <a:bodyPr wrap="square" rtlCol="0">
            <a:spAutoFit/>
          </a:bodyPr>
          <a:lstStyle/>
          <a:p>
            <a:r>
              <a:rPr lang="zh-TW" altLang="en-US" sz="2800" dirty="0">
                <a:solidFill>
                  <a:srgbClr val="002060"/>
                </a:solidFill>
                <a:latin typeface="標楷體" panose="03000509000000000000" pitchFamily="65" charset="-120"/>
                <a:ea typeface="標楷體" panose="03000509000000000000" pitchFamily="65" charset="-120"/>
              </a:rPr>
              <a:t>動機和目的</a:t>
            </a:r>
          </a:p>
        </p:txBody>
      </p:sp>
      <p:sp>
        <p:nvSpPr>
          <p:cNvPr id="11" name="文字方塊 10">
            <a:extLst>
              <a:ext uri="{FF2B5EF4-FFF2-40B4-BE49-F238E27FC236}">
                <a16:creationId xmlns:a16="http://schemas.microsoft.com/office/drawing/2014/main" id="{2F0063CB-6420-42C6-AC1D-0840F472406D}"/>
              </a:ext>
            </a:extLst>
          </p:cNvPr>
          <p:cNvSpPr txBox="1"/>
          <p:nvPr/>
        </p:nvSpPr>
        <p:spPr>
          <a:xfrm flipH="1">
            <a:off x="4096833" y="3821994"/>
            <a:ext cx="1316414" cy="954107"/>
          </a:xfrm>
          <a:prstGeom prst="rect">
            <a:avLst/>
          </a:prstGeom>
          <a:noFill/>
        </p:spPr>
        <p:txBody>
          <a:bodyPr wrap="square" rtlCol="0">
            <a:spAutoFit/>
          </a:bodyPr>
          <a:lstStyle/>
          <a:p>
            <a:r>
              <a:rPr lang="zh-TW" altLang="en-US" sz="2800" dirty="0">
                <a:solidFill>
                  <a:srgbClr val="002060"/>
                </a:solidFill>
                <a:latin typeface="標楷體" panose="03000509000000000000" pitchFamily="65" charset="-120"/>
                <a:ea typeface="標楷體" panose="03000509000000000000" pitchFamily="65" charset="-120"/>
              </a:rPr>
              <a:t>起源和歷史</a:t>
            </a:r>
          </a:p>
        </p:txBody>
      </p:sp>
      <p:sp>
        <p:nvSpPr>
          <p:cNvPr id="12" name="文字方塊 11">
            <a:extLst>
              <a:ext uri="{FF2B5EF4-FFF2-40B4-BE49-F238E27FC236}">
                <a16:creationId xmlns:a16="http://schemas.microsoft.com/office/drawing/2014/main" id="{889328E8-DC3C-4873-ACDC-45FD3E28C4E0}"/>
              </a:ext>
            </a:extLst>
          </p:cNvPr>
          <p:cNvSpPr txBox="1"/>
          <p:nvPr/>
        </p:nvSpPr>
        <p:spPr>
          <a:xfrm flipH="1">
            <a:off x="5446081" y="2734299"/>
            <a:ext cx="1288984" cy="954107"/>
          </a:xfrm>
          <a:prstGeom prst="rect">
            <a:avLst/>
          </a:prstGeom>
          <a:noFill/>
        </p:spPr>
        <p:txBody>
          <a:bodyPr wrap="square" rtlCol="0">
            <a:spAutoFit/>
          </a:bodyPr>
          <a:lstStyle/>
          <a:p>
            <a:r>
              <a:rPr lang="zh-TW" altLang="en-US" sz="2800" dirty="0">
                <a:solidFill>
                  <a:srgbClr val="002060"/>
                </a:solidFill>
                <a:latin typeface="標楷體" panose="03000509000000000000" pitchFamily="65" charset="-120"/>
                <a:ea typeface="標楷體" panose="03000509000000000000" pitchFamily="65" charset="-120"/>
              </a:rPr>
              <a:t>手工製作過程</a:t>
            </a:r>
          </a:p>
        </p:txBody>
      </p:sp>
      <p:sp>
        <p:nvSpPr>
          <p:cNvPr id="13" name="文字方塊 12">
            <a:extLst>
              <a:ext uri="{FF2B5EF4-FFF2-40B4-BE49-F238E27FC236}">
                <a16:creationId xmlns:a16="http://schemas.microsoft.com/office/drawing/2014/main" id="{4D8CE2B3-DE42-408D-88C9-8546DD62B651}"/>
              </a:ext>
            </a:extLst>
          </p:cNvPr>
          <p:cNvSpPr txBox="1"/>
          <p:nvPr/>
        </p:nvSpPr>
        <p:spPr>
          <a:xfrm flipH="1">
            <a:off x="7062212" y="3651830"/>
            <a:ext cx="1472185" cy="954107"/>
          </a:xfrm>
          <a:prstGeom prst="rect">
            <a:avLst/>
          </a:prstGeom>
          <a:noFill/>
        </p:spPr>
        <p:txBody>
          <a:bodyPr wrap="square" rtlCol="0">
            <a:spAutoFit/>
          </a:bodyPr>
          <a:lstStyle/>
          <a:p>
            <a:r>
              <a:rPr lang="zh-TW" altLang="en-US" sz="2800" dirty="0">
                <a:solidFill>
                  <a:srgbClr val="002060"/>
                </a:solidFill>
                <a:latin typeface="標楷體" panose="03000509000000000000" pitchFamily="65" charset="-120"/>
                <a:ea typeface="標楷體" panose="03000509000000000000" pitchFamily="65" charset="-120"/>
              </a:rPr>
              <a:t>使用與習慣</a:t>
            </a:r>
          </a:p>
        </p:txBody>
      </p:sp>
      <p:sp>
        <p:nvSpPr>
          <p:cNvPr id="14" name="文字方塊 13">
            <a:extLst>
              <a:ext uri="{FF2B5EF4-FFF2-40B4-BE49-F238E27FC236}">
                <a16:creationId xmlns:a16="http://schemas.microsoft.com/office/drawing/2014/main" id="{2F23323F-708E-4BE8-B0C0-EB5579ACF63A}"/>
              </a:ext>
            </a:extLst>
          </p:cNvPr>
          <p:cNvSpPr txBox="1"/>
          <p:nvPr/>
        </p:nvSpPr>
        <p:spPr>
          <a:xfrm flipH="1">
            <a:off x="8335957" y="2836632"/>
            <a:ext cx="2162047" cy="954107"/>
          </a:xfrm>
          <a:prstGeom prst="rect">
            <a:avLst/>
          </a:prstGeom>
          <a:noFill/>
        </p:spPr>
        <p:txBody>
          <a:bodyPr wrap="square" rtlCol="0">
            <a:spAutoFit/>
          </a:bodyPr>
          <a:lstStyle/>
          <a:p>
            <a:r>
              <a:rPr lang="zh-TW" altLang="en-US" sz="2800" dirty="0">
                <a:solidFill>
                  <a:srgbClr val="002060"/>
                </a:solidFill>
                <a:latin typeface="標楷體" panose="03000509000000000000" pitchFamily="65" charset="-120"/>
                <a:ea typeface="標楷體" panose="03000509000000000000" pitchFamily="65" charset="-120"/>
              </a:rPr>
              <a:t>現代改良與實例</a:t>
            </a:r>
          </a:p>
        </p:txBody>
      </p:sp>
    </p:spTree>
    <p:extLst>
      <p:ext uri="{BB962C8B-B14F-4D97-AF65-F5344CB8AC3E}">
        <p14:creationId xmlns:p14="http://schemas.microsoft.com/office/powerpoint/2010/main" val="6638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33B5919E-2DC0-42FC-8BB1-D78A03369E05}"/>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榻榻米用途及特性</a:t>
            </a:r>
          </a:p>
        </p:txBody>
      </p:sp>
      <p:graphicFrame>
        <p:nvGraphicFramePr>
          <p:cNvPr id="7" name="內容版面配置區 6">
            <a:extLst>
              <a:ext uri="{FF2B5EF4-FFF2-40B4-BE49-F238E27FC236}">
                <a16:creationId xmlns:a16="http://schemas.microsoft.com/office/drawing/2014/main" id="{CFF33B82-EE13-486E-ACAB-A5F9D961B661}"/>
              </a:ext>
            </a:extLst>
          </p:cNvPr>
          <p:cNvGraphicFramePr>
            <a:graphicFrameLocks noGrp="1"/>
          </p:cNvGraphicFramePr>
          <p:nvPr>
            <p:ph idx="1"/>
            <p:extLst>
              <p:ext uri="{D42A27DB-BD31-4B8C-83A1-F6EECF244321}">
                <p14:modId xmlns:p14="http://schemas.microsoft.com/office/powerpoint/2010/main" val="4145293892"/>
              </p:ext>
            </p:extLst>
          </p:nvPr>
        </p:nvGraphicFramePr>
        <p:xfrm>
          <a:off x="838200" y="1825625"/>
          <a:ext cx="650443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268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2692BD-4DF2-405F-B5CE-BAAF86D50CFC}"/>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榻榻米對人體發展</a:t>
            </a:r>
          </a:p>
        </p:txBody>
      </p:sp>
      <p:sp>
        <p:nvSpPr>
          <p:cNvPr id="3" name="內容版面配置區 2">
            <a:extLst>
              <a:ext uri="{FF2B5EF4-FFF2-40B4-BE49-F238E27FC236}">
                <a16:creationId xmlns:a16="http://schemas.microsoft.com/office/drawing/2014/main" id="{6B2616DF-7EE8-445C-BDB9-15950F55F61C}"/>
              </a:ext>
            </a:extLst>
          </p:cNvPr>
          <p:cNvSpPr>
            <a:spLocks noGrp="1"/>
          </p:cNvSpPr>
          <p:nvPr>
            <p:ph sz="half" idx="1"/>
          </p:nvPr>
        </p:nvSpPr>
        <p:spPr>
          <a:xfrm>
            <a:off x="838200" y="1825625"/>
            <a:ext cx="4191000" cy="4351338"/>
          </a:xfrm>
        </p:spPr>
        <p:txBody>
          <a:bodyPr/>
          <a:lstStyle/>
          <a:p>
            <a:pPr marL="0" indent="0">
              <a:buNone/>
            </a:pPr>
            <a:r>
              <a:rPr lang="zh-TW" altLang="en-US" dirty="0">
                <a:latin typeface="標楷體" panose="03000509000000000000" pitchFamily="65" charset="-120"/>
                <a:ea typeface="標楷體" panose="03000509000000000000" pitchFamily="65" charset="-120"/>
              </a:rPr>
              <a:t>　　因為榻榻米的軟硬度適中，所以躺著時脊椎受到的壓力不大</a:t>
            </a:r>
          </a:p>
          <a:p>
            <a:endParaRPr lang="zh-TW" altLang="en-US" dirty="0"/>
          </a:p>
        </p:txBody>
      </p:sp>
      <p:pic>
        <p:nvPicPr>
          <p:cNvPr id="5" name="Picture 2">
            <a:extLst>
              <a:ext uri="{FF2B5EF4-FFF2-40B4-BE49-F238E27FC236}">
                <a16:creationId xmlns:a16="http://schemas.microsoft.com/office/drawing/2014/main" id="{65D8D70A-3B83-48C2-A86B-B6079AE3924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547750"/>
            <a:ext cx="4512235" cy="56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56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9E7B1F-BF0B-4859-AC1D-6F8CC1BAD007}"/>
              </a:ext>
            </a:extLst>
          </p:cNvPr>
          <p:cNvSpPr>
            <a:spLocks noGrp="1"/>
          </p:cNvSpPr>
          <p:nvPr>
            <p:ph type="title"/>
          </p:nvPr>
        </p:nvSpPr>
        <p:spPr>
          <a:xfrm>
            <a:off x="838200" y="2766218"/>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現代改良</a:t>
            </a:r>
          </a:p>
        </p:txBody>
      </p:sp>
    </p:spTree>
    <p:extLst>
      <p:ext uri="{BB962C8B-B14F-4D97-AF65-F5344CB8AC3E}">
        <p14:creationId xmlns:p14="http://schemas.microsoft.com/office/powerpoint/2010/main" val="3296851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E94C2F4-6F00-4CE6-8CA4-2BE05EC3FF8D}"/>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改良材料一</a:t>
            </a:r>
          </a:p>
        </p:txBody>
      </p:sp>
      <p:sp>
        <p:nvSpPr>
          <p:cNvPr id="4" name="內容版面配置區 3">
            <a:extLst>
              <a:ext uri="{FF2B5EF4-FFF2-40B4-BE49-F238E27FC236}">
                <a16:creationId xmlns:a16="http://schemas.microsoft.com/office/drawing/2014/main" id="{021372BE-3652-4E37-A5A2-DE0D42FF68FD}"/>
              </a:ext>
            </a:extLst>
          </p:cNvPr>
          <p:cNvSpPr>
            <a:spLocks noGrp="1"/>
          </p:cNvSpPr>
          <p:nvPr>
            <p:ph sz="half" idx="1"/>
          </p:nvPr>
        </p:nvSpPr>
        <p:spPr>
          <a:xfrm>
            <a:off x="838200" y="1825625"/>
            <a:ext cx="4501896" cy="4351338"/>
          </a:xfrm>
        </p:spPr>
        <p:txBody>
          <a:bodyPr>
            <a:normAutofit/>
          </a:bodyPr>
          <a:lstStyle/>
          <a:p>
            <a:r>
              <a:rPr lang="zh-TW" altLang="en-US" sz="3900" dirty="0">
                <a:latin typeface="標楷體" panose="03000509000000000000" pitchFamily="65" charset="-120"/>
                <a:ea typeface="標楷體" panose="03000509000000000000" pitchFamily="65" charset="-120"/>
              </a:rPr>
              <a:t>原因</a:t>
            </a:r>
            <a:endParaRPr lang="en-US" altLang="zh-TW" sz="39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台灣環境濕熱</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舊式材料使用稻草</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缺點：質地較軟、易受潮</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　而發霉</a:t>
            </a:r>
            <a:endParaRPr lang="en-US" altLang="zh-TW" dirty="0">
              <a:latin typeface="標楷體" panose="03000509000000000000" pitchFamily="65" charset="-120"/>
              <a:ea typeface="標楷體" panose="03000509000000000000" pitchFamily="65" charset="-120"/>
            </a:endParaRPr>
          </a:p>
          <a:p>
            <a:endParaRPr lang="en-US" altLang="zh-TW" dirty="0"/>
          </a:p>
          <a:p>
            <a:pPr marL="0" indent="0">
              <a:buNone/>
            </a:pPr>
            <a:endParaRPr lang="en-US" altLang="zh-TW" dirty="0"/>
          </a:p>
        </p:txBody>
      </p:sp>
      <p:sp>
        <p:nvSpPr>
          <p:cNvPr id="5" name="內容版面配置區 4">
            <a:extLst>
              <a:ext uri="{FF2B5EF4-FFF2-40B4-BE49-F238E27FC236}">
                <a16:creationId xmlns:a16="http://schemas.microsoft.com/office/drawing/2014/main" id="{0F2B2DE3-13F0-4FCE-857C-12A74523AE43}"/>
              </a:ext>
            </a:extLst>
          </p:cNvPr>
          <p:cNvSpPr>
            <a:spLocks noGrp="1"/>
          </p:cNvSpPr>
          <p:nvPr>
            <p:ph sz="half" idx="2"/>
          </p:nvPr>
        </p:nvSpPr>
        <p:spPr>
          <a:xfrm>
            <a:off x="6172200" y="1825625"/>
            <a:ext cx="5586984" cy="4351338"/>
          </a:xfrm>
        </p:spPr>
        <p:txBody>
          <a:bodyPr>
            <a:normAutofit/>
          </a:bodyPr>
          <a:lstStyle/>
          <a:p>
            <a:r>
              <a:rPr lang="zh-TW" altLang="en-US" sz="3600" dirty="0">
                <a:latin typeface="標楷體" panose="03000509000000000000" pitchFamily="65" charset="-120"/>
                <a:ea typeface="標楷體" panose="03000509000000000000" pitchFamily="65" charset="-120"/>
              </a:rPr>
              <a:t>改良</a:t>
            </a:r>
            <a:endParaRPr lang="en-US" altLang="zh-TW" sz="36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以木漿與紙漿製成的三合板代替，外頭再用藺草蓆包裹。</a:t>
            </a:r>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優點：不怕水、輕、平整又耐用</a:t>
            </a:r>
          </a:p>
          <a:p>
            <a:endParaRPr lang="zh-TW" altLang="en-US" sz="3600"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80D853F6-C96C-42A3-8339-249960870CC3}"/>
              </a:ext>
            </a:extLst>
          </p:cNvPr>
          <p:cNvSpPr txBox="1"/>
          <p:nvPr/>
        </p:nvSpPr>
        <p:spPr>
          <a:xfrm>
            <a:off x="838200" y="1425515"/>
            <a:ext cx="2838651" cy="400110"/>
          </a:xfrm>
          <a:prstGeom prst="rect">
            <a:avLst/>
          </a:prstGeom>
          <a:noFill/>
        </p:spPr>
        <p:txBody>
          <a:bodyPr wrap="square" rtlCol="0">
            <a:spAutoFit/>
          </a:bodyPr>
          <a:lstStyle/>
          <a:p>
            <a:r>
              <a:rPr lang="zh-TW" altLang="en-US" sz="2000" dirty="0">
                <a:highlight>
                  <a:srgbClr val="FFFF00"/>
                </a:highlight>
                <a:latin typeface="微軟正黑體" panose="020B0604030504040204" pitchFamily="34" charset="-120"/>
                <a:ea typeface="微軟正黑體" panose="020B0604030504040204" pitchFamily="34" charset="-120"/>
              </a:rPr>
              <a:t>舊式</a:t>
            </a:r>
          </a:p>
        </p:txBody>
      </p:sp>
      <p:sp>
        <p:nvSpPr>
          <p:cNvPr id="7" name="文字方塊 6">
            <a:extLst>
              <a:ext uri="{FF2B5EF4-FFF2-40B4-BE49-F238E27FC236}">
                <a16:creationId xmlns:a16="http://schemas.microsoft.com/office/drawing/2014/main" id="{CF7A2EB6-7A78-40E0-99E4-38D72669B9FF}"/>
              </a:ext>
            </a:extLst>
          </p:cNvPr>
          <p:cNvSpPr txBox="1"/>
          <p:nvPr/>
        </p:nvSpPr>
        <p:spPr>
          <a:xfrm>
            <a:off x="6336955" y="1425515"/>
            <a:ext cx="1029902" cy="400110"/>
          </a:xfrm>
          <a:prstGeom prst="rect">
            <a:avLst/>
          </a:prstGeom>
          <a:noFill/>
        </p:spPr>
        <p:txBody>
          <a:bodyPr wrap="square" rtlCol="0">
            <a:spAutoFit/>
          </a:bodyPr>
          <a:lstStyle/>
          <a:p>
            <a:r>
              <a:rPr lang="zh-TW" altLang="en-US" sz="2000" dirty="0">
                <a:highlight>
                  <a:srgbClr val="FFFF00"/>
                </a:highlight>
                <a:latin typeface="微軟正黑體" panose="020B0604030504040204" pitchFamily="34" charset="-120"/>
                <a:ea typeface="微軟正黑體" panose="020B0604030504040204" pitchFamily="34" charset="-120"/>
              </a:rPr>
              <a:t>新式</a:t>
            </a:r>
            <a:endParaRPr lang="zh-TW" altLang="en-US" dirty="0">
              <a:highlight>
                <a:srgbClr val="FFFF00"/>
              </a:highligh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5136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7E94C2F4-6F00-4CE6-8CA4-2BE05EC3FF8D}"/>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改良材料二</a:t>
            </a:r>
          </a:p>
        </p:txBody>
      </p:sp>
      <p:sp>
        <p:nvSpPr>
          <p:cNvPr id="6" name="文字方塊 5">
            <a:extLst>
              <a:ext uri="{FF2B5EF4-FFF2-40B4-BE49-F238E27FC236}">
                <a16:creationId xmlns:a16="http://schemas.microsoft.com/office/drawing/2014/main" id="{80D853F6-C96C-42A3-8339-249960870CC3}"/>
              </a:ext>
            </a:extLst>
          </p:cNvPr>
          <p:cNvSpPr txBox="1"/>
          <p:nvPr/>
        </p:nvSpPr>
        <p:spPr>
          <a:xfrm>
            <a:off x="838200" y="1425515"/>
            <a:ext cx="2838651" cy="400110"/>
          </a:xfrm>
          <a:prstGeom prst="rect">
            <a:avLst/>
          </a:prstGeom>
          <a:noFill/>
        </p:spPr>
        <p:txBody>
          <a:bodyPr wrap="square" rtlCol="0">
            <a:spAutoFit/>
          </a:bodyPr>
          <a:lstStyle/>
          <a:p>
            <a:r>
              <a:rPr lang="zh-TW" altLang="en-US" sz="2000" dirty="0">
                <a:highlight>
                  <a:srgbClr val="FFFF00"/>
                </a:highlight>
                <a:latin typeface="微軟正黑體" panose="020B0604030504040204" pitchFamily="34" charset="-120"/>
                <a:ea typeface="微軟正黑體" panose="020B0604030504040204" pitchFamily="34" charset="-120"/>
              </a:rPr>
              <a:t>舊式</a:t>
            </a:r>
          </a:p>
        </p:txBody>
      </p:sp>
      <p:sp>
        <p:nvSpPr>
          <p:cNvPr id="7" name="文字方塊 6">
            <a:extLst>
              <a:ext uri="{FF2B5EF4-FFF2-40B4-BE49-F238E27FC236}">
                <a16:creationId xmlns:a16="http://schemas.microsoft.com/office/drawing/2014/main" id="{CF7A2EB6-7A78-40E0-99E4-38D72669B9FF}"/>
              </a:ext>
            </a:extLst>
          </p:cNvPr>
          <p:cNvSpPr txBox="1"/>
          <p:nvPr/>
        </p:nvSpPr>
        <p:spPr>
          <a:xfrm>
            <a:off x="6336955" y="1425515"/>
            <a:ext cx="1029902" cy="400110"/>
          </a:xfrm>
          <a:prstGeom prst="rect">
            <a:avLst/>
          </a:prstGeom>
          <a:noFill/>
        </p:spPr>
        <p:txBody>
          <a:bodyPr wrap="square" rtlCol="0">
            <a:spAutoFit/>
          </a:bodyPr>
          <a:lstStyle/>
          <a:p>
            <a:r>
              <a:rPr lang="zh-TW" altLang="en-US" sz="2000" dirty="0">
                <a:highlight>
                  <a:srgbClr val="FFFF00"/>
                </a:highlight>
                <a:latin typeface="微軟正黑體" panose="020B0604030504040204" pitchFamily="34" charset="-120"/>
                <a:ea typeface="微軟正黑體" panose="020B0604030504040204" pitchFamily="34" charset="-120"/>
              </a:rPr>
              <a:t>新式</a:t>
            </a:r>
            <a:endParaRPr lang="zh-TW" altLang="en-US" dirty="0">
              <a:highlight>
                <a:srgbClr val="FFFF00"/>
              </a:highlight>
              <a:latin typeface="微軟正黑體" panose="020B0604030504040204" pitchFamily="34" charset="-120"/>
              <a:ea typeface="微軟正黑體" panose="020B0604030504040204" pitchFamily="34" charset="-120"/>
            </a:endParaRPr>
          </a:p>
        </p:txBody>
      </p:sp>
      <p:sp>
        <p:nvSpPr>
          <p:cNvPr id="11" name="內容版面配置區 2">
            <a:extLst>
              <a:ext uri="{FF2B5EF4-FFF2-40B4-BE49-F238E27FC236}">
                <a16:creationId xmlns:a16="http://schemas.microsoft.com/office/drawing/2014/main" id="{602A5059-9223-46DD-BE6F-C513A4A5BFA5}"/>
              </a:ext>
            </a:extLst>
          </p:cNvPr>
          <p:cNvSpPr>
            <a:spLocks noGrp="1"/>
          </p:cNvSpPr>
          <p:nvPr>
            <p:ph sz="half" idx="1"/>
          </p:nvPr>
        </p:nvSpPr>
        <p:spPr>
          <a:xfrm>
            <a:off x="838200" y="1825625"/>
            <a:ext cx="5181600" cy="4351338"/>
          </a:xfrm>
        </p:spPr>
        <p:txBody>
          <a:bodyPr>
            <a:normAutofit fontScale="92500" lnSpcReduction="10000"/>
          </a:bodyPr>
          <a:lstStyle/>
          <a:p>
            <a:r>
              <a:rPr lang="zh-TW" altLang="en-US" sz="3900" dirty="0">
                <a:latin typeface="標楷體" panose="03000509000000000000" pitchFamily="65" charset="-120"/>
                <a:ea typeface="標楷體" panose="03000509000000000000" pitchFamily="65" charset="-120"/>
              </a:rPr>
              <a:t>原因</a:t>
            </a:r>
            <a:endParaRPr lang="en-US" altLang="zh-TW" sz="3900"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舊有材料為稻草</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便利性不佳</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缺點：不輕便</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12" name="內容版面配置區 3">
            <a:extLst>
              <a:ext uri="{FF2B5EF4-FFF2-40B4-BE49-F238E27FC236}">
                <a16:creationId xmlns:a16="http://schemas.microsoft.com/office/drawing/2014/main" id="{EACE648C-7B39-427F-9F87-65A0695D3D8C}"/>
              </a:ext>
            </a:extLst>
          </p:cNvPr>
          <p:cNvSpPr>
            <a:spLocks noGrp="1"/>
          </p:cNvSpPr>
          <p:nvPr>
            <p:ph sz="half" idx="2"/>
          </p:nvPr>
        </p:nvSpPr>
        <p:spPr>
          <a:xfrm>
            <a:off x="6172200" y="1825625"/>
            <a:ext cx="5181600" cy="4351338"/>
          </a:xfrm>
        </p:spPr>
        <p:txBody>
          <a:bodyPr>
            <a:normAutofit fontScale="92500" lnSpcReduction="10000"/>
          </a:bodyPr>
          <a:lstStyle/>
          <a:p>
            <a:r>
              <a:rPr lang="zh-TW" altLang="en-US" sz="3900" dirty="0">
                <a:latin typeface="標楷體" panose="03000509000000000000" pitchFamily="65" charset="-120"/>
                <a:ea typeface="標楷體" panose="03000509000000000000" pitchFamily="65" charset="-120"/>
              </a:rPr>
              <a:t>改良</a:t>
            </a:r>
            <a:endParaRPr lang="en-US" altLang="zh-TW" sz="39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以木質纖維為基底，擁有和木板相同的平整性。</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上下兩層放木質纖維板，中間是發泡夾心，重量大約只有</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公斤</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優點：平整、重量輕、美觀</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缺點：缺乏柔軟度及彈性、價格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　貴</a:t>
            </a:r>
          </a:p>
        </p:txBody>
      </p:sp>
    </p:spTree>
    <p:extLst>
      <p:ext uri="{BB962C8B-B14F-4D97-AF65-F5344CB8AC3E}">
        <p14:creationId xmlns:p14="http://schemas.microsoft.com/office/powerpoint/2010/main" val="1166089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68E4AC-8439-4FDD-BB69-83B2B2345517}"/>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改良樣式</a:t>
            </a:r>
          </a:p>
        </p:txBody>
      </p:sp>
      <p:sp>
        <p:nvSpPr>
          <p:cNvPr id="3" name="內容版面配置區 2">
            <a:extLst>
              <a:ext uri="{FF2B5EF4-FFF2-40B4-BE49-F238E27FC236}">
                <a16:creationId xmlns:a16="http://schemas.microsoft.com/office/drawing/2014/main" id="{BCF2789A-AFCE-4971-93F4-7A284CB85418}"/>
              </a:ext>
            </a:extLst>
          </p:cNvPr>
          <p:cNvSpPr>
            <a:spLocks noGrp="1"/>
          </p:cNvSpPr>
          <p:nvPr>
            <p:ph sz="half" idx="1"/>
          </p:nvPr>
        </p:nvSpPr>
        <p:spPr/>
        <p:txBody>
          <a:bodyPr/>
          <a:lstStyle/>
          <a:p>
            <a:r>
              <a:rPr lang="zh-TW" altLang="en-US" sz="3600" dirty="0">
                <a:latin typeface="標楷體" panose="03000509000000000000" pitchFamily="65" charset="-120"/>
                <a:ea typeface="標楷體" panose="03000509000000000000" pitchFamily="65" charset="-120"/>
              </a:rPr>
              <a:t>原因</a:t>
            </a:r>
            <a:endParaRPr lang="en-US" altLang="zh-TW" sz="3600"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現代美學</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客製化</a:t>
            </a:r>
          </a:p>
        </p:txBody>
      </p:sp>
      <p:sp>
        <p:nvSpPr>
          <p:cNvPr id="4" name="內容版面配置區 3">
            <a:extLst>
              <a:ext uri="{FF2B5EF4-FFF2-40B4-BE49-F238E27FC236}">
                <a16:creationId xmlns:a16="http://schemas.microsoft.com/office/drawing/2014/main" id="{39E16F34-2167-46B1-8F57-197C0C5282F0}"/>
              </a:ext>
            </a:extLst>
          </p:cNvPr>
          <p:cNvSpPr>
            <a:spLocks noGrp="1"/>
          </p:cNvSpPr>
          <p:nvPr>
            <p:ph sz="half" idx="2"/>
          </p:nvPr>
        </p:nvSpPr>
        <p:spPr/>
        <p:txBody>
          <a:bodyPr/>
          <a:lstStyle/>
          <a:p>
            <a:r>
              <a:rPr lang="zh-TW" altLang="en-US" sz="3600" dirty="0">
                <a:latin typeface="標楷體" panose="03000509000000000000" pitchFamily="65" charset="-120"/>
                <a:ea typeface="標楷體" panose="03000509000000000000" pitchFamily="65" charset="-120"/>
              </a:rPr>
              <a:t>改良</a:t>
            </a:r>
            <a:endParaRPr lang="en-US" altLang="zh-TW" sz="36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手工加上機器的合作</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正方型</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五顏六色</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無邊的榻榻米</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形狀特殊</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07904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B812E1-DBF7-4606-BEC5-826D0AD528CA}"/>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榻榻米遇到的困難</a:t>
            </a:r>
          </a:p>
        </p:txBody>
      </p:sp>
      <p:sp>
        <p:nvSpPr>
          <p:cNvPr id="3" name="內容版面配置區 2">
            <a:extLst>
              <a:ext uri="{FF2B5EF4-FFF2-40B4-BE49-F238E27FC236}">
                <a16:creationId xmlns:a16="http://schemas.microsoft.com/office/drawing/2014/main" id="{B085FC43-D7A1-433D-B707-A0B05D395D54}"/>
              </a:ext>
            </a:extLst>
          </p:cNvPr>
          <p:cNvSpPr>
            <a:spLocks noGrp="1"/>
          </p:cNvSpPr>
          <p:nvPr>
            <p:ph idx="1"/>
          </p:nvPr>
        </p:nvSpPr>
        <p:spPr>
          <a:xfrm>
            <a:off x="838200" y="1825625"/>
            <a:ext cx="5370095" cy="4351338"/>
          </a:xfrm>
        </p:spPr>
        <p:txBody>
          <a:bodyPr/>
          <a:lstStyle/>
          <a:p>
            <a:pPr marL="0" indent="0">
              <a:buNone/>
            </a:pPr>
            <a:r>
              <a:rPr lang="zh-TW" altLang="en-US" dirty="0">
                <a:latin typeface="標楷體" panose="03000509000000000000" pitchFamily="65" charset="-120"/>
                <a:ea typeface="標楷體" panose="03000509000000000000" pitchFamily="65" charset="-120"/>
              </a:rPr>
              <a:t>　　在台灣手工製作榻榻米的家族，現在都面臨現代</a:t>
            </a:r>
            <a:r>
              <a:rPr lang="zh-TW" altLang="en-US" dirty="0">
                <a:solidFill>
                  <a:srgbClr val="FF0000"/>
                </a:solidFill>
                <a:highlight>
                  <a:srgbClr val="FFFF00"/>
                </a:highlight>
                <a:latin typeface="標楷體" panose="03000509000000000000" pitchFamily="65" charset="-120"/>
                <a:ea typeface="標楷體" panose="03000509000000000000" pitchFamily="65" charset="-120"/>
              </a:rPr>
              <a:t>彈簧床</a:t>
            </a:r>
            <a:r>
              <a:rPr lang="zh-TW" altLang="en-US" dirty="0">
                <a:latin typeface="標楷體" panose="03000509000000000000" pitchFamily="65" charset="-120"/>
                <a:ea typeface="標楷體" panose="03000509000000000000" pitchFamily="65" charset="-120"/>
              </a:rPr>
              <a:t>的衝擊，手作的功夫也漸漸被</a:t>
            </a:r>
            <a:r>
              <a:rPr lang="zh-TW" altLang="en-US" dirty="0">
                <a:solidFill>
                  <a:srgbClr val="FF0000"/>
                </a:solidFill>
                <a:highlight>
                  <a:srgbClr val="FFFF00"/>
                </a:highlight>
                <a:latin typeface="標楷體" panose="03000509000000000000" pitchFamily="65" charset="-120"/>
                <a:ea typeface="標楷體" panose="03000509000000000000" pitchFamily="65" charset="-120"/>
              </a:rPr>
              <a:t>機器</a:t>
            </a:r>
            <a:r>
              <a:rPr lang="zh-TW" altLang="en-US" dirty="0">
                <a:latin typeface="標楷體" panose="03000509000000000000" pitchFamily="65" charset="-120"/>
                <a:ea typeface="標楷體" panose="03000509000000000000" pitchFamily="65" charset="-120"/>
              </a:rPr>
              <a:t>取代，遇到的困境使他們改變作法以保存這項手藝。</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20370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324F90-9F74-4257-9AEC-2B72E9B07D30}"/>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為何堅持手作？</a:t>
            </a:r>
          </a:p>
        </p:txBody>
      </p:sp>
      <p:sp>
        <p:nvSpPr>
          <p:cNvPr id="3" name="內容版面配置區 2">
            <a:extLst>
              <a:ext uri="{FF2B5EF4-FFF2-40B4-BE49-F238E27FC236}">
                <a16:creationId xmlns:a16="http://schemas.microsoft.com/office/drawing/2014/main" id="{2E676094-B1C6-4FCC-87F0-E2C0B0A712DD}"/>
              </a:ext>
            </a:extLst>
          </p:cNvPr>
          <p:cNvSpPr>
            <a:spLocks noGrp="1"/>
          </p:cNvSpPr>
          <p:nvPr>
            <p:ph idx="1"/>
          </p:nvPr>
        </p:nvSpPr>
        <p:spPr/>
        <p:txBody>
          <a:bodyPr>
            <a:normAutofit/>
          </a:bodyPr>
          <a:lstStyle/>
          <a:p>
            <a:pPr marL="514350" indent="-514350">
              <a:buFont typeface="+mj-lt"/>
              <a:buAutoNum type="arabicPeriod"/>
            </a:pPr>
            <a:r>
              <a:rPr lang="zh-TW" altLang="en-US" sz="3600" b="1" u="sng" dirty="0">
                <a:solidFill>
                  <a:srgbClr val="002060"/>
                </a:solidFill>
                <a:latin typeface="微軟正黑體" panose="020B0604030504040204" pitchFamily="34" charset="-120"/>
                <a:ea typeface="微軟正黑體" panose="020B0604030504040204" pitchFamily="34" charset="-120"/>
              </a:rPr>
              <a:t>貼近顧客</a:t>
            </a:r>
            <a:endParaRPr lang="en-US" altLang="zh-TW" sz="3600" b="1" u="sng" dirty="0">
              <a:solidFill>
                <a:srgbClr val="002060"/>
              </a:solidFill>
              <a:latin typeface="微軟正黑體" panose="020B0604030504040204" pitchFamily="34" charset="-120"/>
              <a:ea typeface="微軟正黑體" panose="020B0604030504040204" pitchFamily="34" charset="-120"/>
            </a:endParaRPr>
          </a:p>
          <a:p>
            <a:pPr marL="514350" indent="-514350">
              <a:buFont typeface="+mj-lt"/>
              <a:buAutoNum type="arabicPeriod"/>
            </a:pPr>
            <a:endParaRPr lang="en-US" altLang="zh-TW" sz="3600" b="1" u="sng" dirty="0">
              <a:solidFill>
                <a:srgbClr val="002060"/>
              </a:solidFill>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3600" b="1" u="sng" dirty="0">
                <a:solidFill>
                  <a:srgbClr val="002060"/>
                </a:solidFill>
                <a:latin typeface="微軟正黑體" panose="020B0604030504040204" pitchFamily="34" charset="-120"/>
                <a:ea typeface="微軟正黑體" panose="020B0604030504040204" pitchFamily="34" charset="-120"/>
              </a:rPr>
              <a:t>工匠精神</a:t>
            </a:r>
            <a:endParaRPr lang="en-US" altLang="zh-TW" sz="3600" b="1" u="sng" dirty="0">
              <a:solidFill>
                <a:srgbClr val="002060"/>
              </a:solidFill>
              <a:latin typeface="微軟正黑體" panose="020B0604030504040204" pitchFamily="34" charset="-120"/>
              <a:ea typeface="微軟正黑體" panose="020B0604030504040204" pitchFamily="34" charset="-120"/>
            </a:endParaRPr>
          </a:p>
          <a:p>
            <a:pPr marL="514350" indent="-514350">
              <a:buFont typeface="+mj-lt"/>
              <a:buAutoNum type="arabicPeriod"/>
            </a:pPr>
            <a:endParaRPr lang="en-US" altLang="zh-TW" sz="3600" b="1" u="sng" dirty="0">
              <a:solidFill>
                <a:srgbClr val="002060"/>
              </a:solidFill>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sz="3600" b="1" u="sng" dirty="0">
                <a:solidFill>
                  <a:srgbClr val="002060"/>
                </a:solidFill>
                <a:latin typeface="微軟正黑體" panose="020B0604030504040204" pitchFamily="34" charset="-120"/>
                <a:ea typeface="微軟正黑體" panose="020B0604030504040204" pitchFamily="34" charset="-120"/>
              </a:rPr>
              <a:t>傳承</a:t>
            </a:r>
            <a:endParaRPr lang="en-US" altLang="zh-TW" sz="3600" dirty="0"/>
          </a:p>
          <a:p>
            <a:pPr marL="0" indent="0">
              <a:buNone/>
            </a:pPr>
            <a:endParaRPr lang="en-US" altLang="zh-TW" dirty="0"/>
          </a:p>
          <a:p>
            <a:pPr marL="0" indent="0">
              <a:buNone/>
            </a:pPr>
            <a:endParaRPr lang="en-US" altLang="zh-TW" dirty="0"/>
          </a:p>
          <a:p>
            <a:endParaRPr lang="zh-TW" altLang="en-US" dirty="0"/>
          </a:p>
        </p:txBody>
      </p:sp>
    </p:spTree>
    <p:extLst>
      <p:ext uri="{BB962C8B-B14F-4D97-AF65-F5344CB8AC3E}">
        <p14:creationId xmlns:p14="http://schemas.microsoft.com/office/powerpoint/2010/main" val="3431263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0F0FE0-64AC-4A4F-B411-AD4EE582618A}"/>
              </a:ext>
            </a:extLst>
          </p:cNvPr>
          <p:cNvSpPr>
            <a:spLocks noGrp="1"/>
          </p:cNvSpPr>
          <p:nvPr>
            <p:ph type="title"/>
          </p:nvPr>
        </p:nvSpPr>
        <p:spPr>
          <a:xfrm>
            <a:off x="751573" y="885825"/>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實例</a:t>
            </a:r>
          </a:p>
        </p:txBody>
      </p:sp>
      <p:pic>
        <p:nvPicPr>
          <p:cNvPr id="4" name="圖片 3">
            <a:extLst>
              <a:ext uri="{FF2B5EF4-FFF2-40B4-BE49-F238E27FC236}">
                <a16:creationId xmlns:a16="http://schemas.microsoft.com/office/drawing/2014/main" id="{55721FAD-D716-4CC6-81EE-AE691B5AC7E3}"/>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1046361" y="3274995"/>
            <a:ext cx="4519436" cy="2543176"/>
          </a:xfrm>
          <a:prstGeom prst="rect">
            <a:avLst/>
          </a:prstGeom>
          <a:ln>
            <a:noFill/>
          </a:ln>
          <a:effectLst>
            <a:softEdge rad="112500"/>
          </a:effectLst>
        </p:spPr>
      </p:pic>
      <p:pic>
        <p:nvPicPr>
          <p:cNvPr id="6" name="圖片 5">
            <a:extLst>
              <a:ext uri="{FF2B5EF4-FFF2-40B4-BE49-F238E27FC236}">
                <a16:creationId xmlns:a16="http://schemas.microsoft.com/office/drawing/2014/main" id="{33A76795-FD03-4AF1-B55B-5ED7BF32A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981" y="2936858"/>
            <a:ext cx="3219450" cy="3219450"/>
          </a:xfrm>
          <a:prstGeom prst="rect">
            <a:avLst/>
          </a:prstGeom>
          <a:ln>
            <a:noFill/>
          </a:ln>
          <a:effectLst>
            <a:softEdge rad="112500"/>
          </a:effectLst>
        </p:spPr>
      </p:pic>
    </p:spTree>
    <p:extLst>
      <p:ext uri="{BB962C8B-B14F-4D97-AF65-F5344CB8AC3E}">
        <p14:creationId xmlns:p14="http://schemas.microsoft.com/office/powerpoint/2010/main" val="4108813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ED9A555-B0F6-4C68-9B59-2608E078278C}"/>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實例</a:t>
            </a:r>
          </a:p>
        </p:txBody>
      </p:sp>
      <p:sp>
        <p:nvSpPr>
          <p:cNvPr id="3" name="內容版面配置區 2">
            <a:extLst>
              <a:ext uri="{FF2B5EF4-FFF2-40B4-BE49-F238E27FC236}">
                <a16:creationId xmlns:a16="http://schemas.microsoft.com/office/drawing/2014/main" id="{7546C582-1488-4B64-8292-B7C7B63EF256}"/>
              </a:ext>
            </a:extLst>
          </p:cNvPr>
          <p:cNvSpPr>
            <a:spLocks noGrp="1"/>
          </p:cNvSpPr>
          <p:nvPr>
            <p:ph sz="half"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　　除了日本常見到榻榻米之外，宜蘭縣就有標準傳統的榻榻米。</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位於新月廣場旁的設治紀念館以及宜蘭文學館使用的榻榻米就是信標商行製作的。</a:t>
            </a:r>
          </a:p>
          <a:p>
            <a:endParaRPr lang="zh-TW" altLang="en-US" dirty="0"/>
          </a:p>
        </p:txBody>
      </p:sp>
      <p:sp>
        <p:nvSpPr>
          <p:cNvPr id="5" name="內容版面配置區 4">
            <a:extLst>
              <a:ext uri="{FF2B5EF4-FFF2-40B4-BE49-F238E27FC236}">
                <a16:creationId xmlns:a16="http://schemas.microsoft.com/office/drawing/2014/main" id="{579D20CF-4416-4411-8698-18840F378116}"/>
              </a:ext>
            </a:extLst>
          </p:cNvPr>
          <p:cNvSpPr>
            <a:spLocks noGrp="1"/>
          </p:cNvSpPr>
          <p:nvPr>
            <p:ph sz="half" idx="2"/>
          </p:nvPr>
        </p:nvSpPr>
        <p:spPr/>
        <p:txBody>
          <a:bodyPr/>
          <a:lstStyle/>
          <a:p>
            <a:endParaRPr lang="zh-TW" altLang="en-US" dirty="0"/>
          </a:p>
        </p:txBody>
      </p:sp>
      <p:pic>
        <p:nvPicPr>
          <p:cNvPr id="6" name="圖片 5" descr="一張含有 拉門, 建築物, 室內, 窗戶 的圖片&#10;&#10;自動產生的描述">
            <a:extLst>
              <a:ext uri="{FF2B5EF4-FFF2-40B4-BE49-F238E27FC236}">
                <a16:creationId xmlns:a16="http://schemas.microsoft.com/office/drawing/2014/main" id="{458875EA-89FB-4205-95DD-2F567DB2E7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61092"/>
            <a:ext cx="3783052" cy="3783052"/>
          </a:xfrm>
          <a:prstGeom prst="rect">
            <a:avLst/>
          </a:prstGeom>
        </p:spPr>
      </p:pic>
      <p:pic>
        <p:nvPicPr>
          <p:cNvPr id="7" name="圖片 6" descr="一張含有 樹, 室外, 地面, 標誌 的圖片&#10;&#10;自動產生的描述">
            <a:extLst>
              <a:ext uri="{FF2B5EF4-FFF2-40B4-BE49-F238E27FC236}">
                <a16:creationId xmlns:a16="http://schemas.microsoft.com/office/drawing/2014/main" id="{2BAF1CAD-2DE7-426A-8923-B367F0072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562" y="2714320"/>
            <a:ext cx="3925438" cy="3925438"/>
          </a:xfrm>
          <a:prstGeom prst="rect">
            <a:avLst/>
          </a:prstGeom>
        </p:spPr>
      </p:pic>
    </p:spTree>
    <p:extLst>
      <p:ext uri="{BB962C8B-B14F-4D97-AF65-F5344CB8AC3E}">
        <p14:creationId xmlns:p14="http://schemas.microsoft.com/office/powerpoint/2010/main" val="180340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1E712CAA-4B6C-42B3-8B75-0C5FAD3BEA58}"/>
              </a:ext>
            </a:extLst>
          </p:cNvPr>
          <p:cNvSpPr>
            <a:spLocks noGrp="1"/>
          </p:cNvSpPr>
          <p:nvPr>
            <p:ph type="title"/>
          </p:nvPr>
        </p:nvSpPr>
        <p:spPr>
          <a:xfrm>
            <a:off x="838200" y="2766218"/>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動機和目的</a:t>
            </a:r>
          </a:p>
        </p:txBody>
      </p:sp>
    </p:spTree>
    <p:extLst>
      <p:ext uri="{BB962C8B-B14F-4D97-AF65-F5344CB8AC3E}">
        <p14:creationId xmlns:p14="http://schemas.microsoft.com/office/powerpoint/2010/main" val="120049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780B40AD-620C-4F63-9F3F-32051A1730E4}"/>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內部</a:t>
            </a:r>
          </a:p>
        </p:txBody>
      </p:sp>
      <p:sp>
        <p:nvSpPr>
          <p:cNvPr id="3" name="內容版面配置區 2">
            <a:extLst>
              <a:ext uri="{FF2B5EF4-FFF2-40B4-BE49-F238E27FC236}">
                <a16:creationId xmlns:a16="http://schemas.microsoft.com/office/drawing/2014/main" id="{09EB468D-BA4F-428C-A033-4ACFCD7D62CF}"/>
              </a:ext>
            </a:extLst>
          </p:cNvPr>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　　到實地探查發現有兩種榻榻米，作為地板確實使用標準規格</a:t>
            </a:r>
            <a:r>
              <a:rPr lang="en-US" altLang="zh-TW" dirty="0">
                <a:latin typeface="標楷體" panose="03000509000000000000" pitchFamily="65" charset="-120"/>
                <a:ea typeface="標楷體" panose="03000509000000000000" pitchFamily="65" charset="-120"/>
              </a:rPr>
              <a:t>91x182x5</a:t>
            </a:r>
            <a:r>
              <a:rPr lang="zh-TW" altLang="en-US" dirty="0">
                <a:latin typeface="標楷體" panose="03000509000000000000" pitchFamily="65" charset="-120"/>
                <a:ea typeface="標楷體" panose="03000509000000000000" pitchFamily="65" charset="-120"/>
              </a:rPr>
              <a:t>公分，而會客室的座椅上則是客製化的尺寸。</a:t>
            </a:r>
          </a:p>
          <a:p>
            <a:endParaRPr lang="zh-TW" altLang="en-US" dirty="0"/>
          </a:p>
        </p:txBody>
      </p:sp>
      <p:pic>
        <p:nvPicPr>
          <p:cNvPr id="5" name="圖片 4" descr="一張含有 地板, 建築物, 室內, 牆 的圖片&#10;&#10;自動產生的描述">
            <a:extLst>
              <a:ext uri="{FF2B5EF4-FFF2-40B4-BE49-F238E27FC236}">
                <a16:creationId xmlns:a16="http://schemas.microsoft.com/office/drawing/2014/main" id="{C15DC48B-626B-445A-8F1F-8CB509D3B5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254"/>
          <a:stretch/>
        </p:blipFill>
        <p:spPr>
          <a:xfrm>
            <a:off x="1040431" y="3048489"/>
            <a:ext cx="3453848" cy="3672409"/>
          </a:xfrm>
          <a:prstGeom prst="rect">
            <a:avLst/>
          </a:prstGeom>
        </p:spPr>
      </p:pic>
      <p:pic>
        <p:nvPicPr>
          <p:cNvPr id="6" name="圖片 5">
            <a:extLst>
              <a:ext uri="{FF2B5EF4-FFF2-40B4-BE49-F238E27FC236}">
                <a16:creationId xmlns:a16="http://schemas.microsoft.com/office/drawing/2014/main" id="{A882C014-1C99-42B1-B289-03C8F7A488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21" b="24729"/>
          <a:stretch/>
        </p:blipFill>
        <p:spPr>
          <a:xfrm>
            <a:off x="6581384" y="3048489"/>
            <a:ext cx="3536995" cy="3586410"/>
          </a:xfrm>
          <a:prstGeom prst="rect">
            <a:avLst/>
          </a:prstGeom>
        </p:spPr>
      </p:pic>
    </p:spTree>
    <p:extLst>
      <p:ext uri="{BB962C8B-B14F-4D97-AF65-F5344CB8AC3E}">
        <p14:creationId xmlns:p14="http://schemas.microsoft.com/office/powerpoint/2010/main" val="1391703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93F119-8341-422A-89AD-B17E6DF7DC29}"/>
              </a:ext>
            </a:extLst>
          </p:cNvPr>
          <p:cNvSpPr>
            <a:spLocks noGrp="1"/>
          </p:cNvSpPr>
          <p:nvPr>
            <p:ph type="title"/>
          </p:nvPr>
        </p:nvSpPr>
        <p:spPr>
          <a:xfrm>
            <a:off x="838200" y="2550060"/>
            <a:ext cx="10515600" cy="1325563"/>
          </a:xfrm>
        </p:spPr>
        <p:txBody>
          <a:bodyPr/>
          <a:lstStyle/>
          <a:p>
            <a:pPr algn="ctr"/>
            <a:r>
              <a:rPr lang="zh-TW" altLang="en-US" dirty="0">
                <a:latin typeface="標楷體" panose="03000509000000000000" pitchFamily="65" charset="-120"/>
                <a:ea typeface="標楷體" panose="03000509000000000000" pitchFamily="65" charset="-120"/>
              </a:rPr>
              <a:t>心得分享</a:t>
            </a:r>
          </a:p>
        </p:txBody>
      </p:sp>
    </p:spTree>
    <p:extLst>
      <p:ext uri="{BB962C8B-B14F-4D97-AF65-F5344CB8AC3E}">
        <p14:creationId xmlns:p14="http://schemas.microsoft.com/office/powerpoint/2010/main" val="250561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1C133D-0A36-4097-B35D-5C381BC2DCB8}"/>
              </a:ext>
            </a:extLst>
          </p:cNvPr>
          <p:cNvSpPr>
            <a:spLocks noGrp="1"/>
          </p:cNvSpPr>
          <p:nvPr>
            <p:ph type="title"/>
          </p:nvPr>
        </p:nvSpPr>
        <p:spPr/>
        <p:txBody>
          <a:bodyPr/>
          <a:lstStyle/>
          <a:p>
            <a:r>
              <a:rPr lang="zh-TW" altLang="en-US" dirty="0"/>
              <a:t>參考資料</a:t>
            </a:r>
          </a:p>
        </p:txBody>
      </p:sp>
      <p:sp>
        <p:nvSpPr>
          <p:cNvPr id="5" name="內容版面配置區 4">
            <a:extLst>
              <a:ext uri="{FF2B5EF4-FFF2-40B4-BE49-F238E27FC236}">
                <a16:creationId xmlns:a16="http://schemas.microsoft.com/office/drawing/2014/main" id="{D058A0C3-364A-4F0E-B01F-84AAE38314E9}"/>
              </a:ext>
            </a:extLst>
          </p:cNvPr>
          <p:cNvSpPr>
            <a:spLocks noGrp="1"/>
          </p:cNvSpPr>
          <p:nvPr>
            <p:ph idx="1"/>
          </p:nvPr>
        </p:nvSpPr>
        <p:spPr/>
        <p:txBody>
          <a:bodyPr>
            <a:normAutofit lnSpcReduction="10000"/>
          </a:bodyPr>
          <a:lstStyle/>
          <a:p>
            <a:r>
              <a:rPr lang="en-US" altLang="zh-TW" dirty="0">
                <a:hlinkClick r:id="rId2"/>
              </a:rPr>
              <a:t>https://kknews.cc/zh-tw/home/r8rk2nv.html</a:t>
            </a:r>
            <a:endParaRPr lang="en-US" altLang="zh-TW" dirty="0"/>
          </a:p>
          <a:p>
            <a:endParaRPr lang="en-US" altLang="zh-TW" dirty="0"/>
          </a:p>
          <a:p>
            <a:r>
              <a:rPr lang="en-US" altLang="zh-TW" dirty="0">
                <a:hlinkClick r:id="rId3"/>
              </a:rPr>
              <a:t>https://www.getit01.com/p2018040121507860/</a:t>
            </a:r>
            <a:endParaRPr lang="en-US" altLang="zh-TW" dirty="0"/>
          </a:p>
          <a:p>
            <a:endParaRPr lang="en-US" altLang="zh-TW" dirty="0"/>
          </a:p>
          <a:p>
            <a:r>
              <a:rPr lang="en-US" altLang="zh-TW" dirty="0">
                <a:hlinkClick r:id="rId4"/>
              </a:rPr>
              <a:t>https://ilancraft.wordpress.com</a:t>
            </a:r>
            <a:endParaRPr lang="zh-TW" altLang="en-US" dirty="0"/>
          </a:p>
          <a:p>
            <a:endParaRPr lang="en-US" altLang="zh-TW" dirty="0"/>
          </a:p>
          <a:p>
            <a:r>
              <a:rPr lang="en-US" altLang="zh-TW" dirty="0">
                <a:hlinkClick r:id="rId5"/>
              </a:rPr>
              <a:t>http://hanchi.ihp.sinica.edu.tw/ihp/hanji.htm</a:t>
            </a:r>
            <a:endParaRPr lang="en-US" altLang="zh-TW" dirty="0"/>
          </a:p>
          <a:p>
            <a:endParaRPr lang="en-US" altLang="zh-TW" dirty="0"/>
          </a:p>
          <a:p>
            <a:r>
              <a:rPr lang="en-US" altLang="zh-TW" dirty="0">
                <a:hlinkClick r:id="rId6"/>
              </a:rPr>
              <a:t>https://www.youtube.com/watch?v=hWg2WFSRBgk</a:t>
            </a:r>
            <a:endParaRPr lang="zh-TW" altLang="en-US" dirty="0"/>
          </a:p>
        </p:txBody>
      </p:sp>
    </p:spTree>
    <p:extLst>
      <p:ext uri="{BB962C8B-B14F-4D97-AF65-F5344CB8AC3E}">
        <p14:creationId xmlns:p14="http://schemas.microsoft.com/office/powerpoint/2010/main" val="2812980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00DF5D-7646-4FD4-914C-D3AD2A5E6DA1}"/>
              </a:ext>
            </a:extLst>
          </p:cNvPr>
          <p:cNvSpPr>
            <a:spLocks noGrp="1"/>
          </p:cNvSpPr>
          <p:nvPr>
            <p:ph type="title"/>
          </p:nvPr>
        </p:nvSpPr>
        <p:spPr>
          <a:xfrm>
            <a:off x="838200" y="2766218"/>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謝謝聆聽</a:t>
            </a:r>
          </a:p>
        </p:txBody>
      </p:sp>
    </p:spTree>
    <p:extLst>
      <p:ext uri="{BB962C8B-B14F-4D97-AF65-F5344CB8AC3E}">
        <p14:creationId xmlns:p14="http://schemas.microsoft.com/office/powerpoint/2010/main" val="127720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2258D12-C4F0-4397-9403-549FB17A8917}"/>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動機與目的</a:t>
            </a:r>
          </a:p>
        </p:txBody>
      </p:sp>
      <p:sp>
        <p:nvSpPr>
          <p:cNvPr id="4" name="內容版面配置區 3">
            <a:extLst>
              <a:ext uri="{FF2B5EF4-FFF2-40B4-BE49-F238E27FC236}">
                <a16:creationId xmlns:a16="http://schemas.microsoft.com/office/drawing/2014/main" id="{5D374153-84D3-4410-81AB-4FF577D467EA}"/>
              </a:ext>
            </a:extLst>
          </p:cNvPr>
          <p:cNvSpPr>
            <a:spLocks noGrp="1"/>
          </p:cNvSpPr>
          <p:nvPr>
            <p:ph sz="half" idx="1"/>
          </p:nvPr>
        </p:nvSpPr>
        <p:spPr/>
        <p:txBody>
          <a:bodyPr/>
          <a:lstStyle/>
          <a:p>
            <a:pPr marL="0" indent="0">
              <a:buNone/>
            </a:pPr>
            <a:r>
              <a:rPr lang="en-US" altLang="zh-TW" dirty="0"/>
              <a:t>	</a:t>
            </a:r>
            <a:r>
              <a:rPr lang="zh-TW" altLang="en-US" dirty="0">
                <a:latin typeface="標楷體" panose="03000509000000000000" pitchFamily="65" charset="-120"/>
                <a:ea typeface="標楷體" panose="03000509000000000000" pitchFamily="65" charset="-120"/>
              </a:rPr>
              <a:t>從</a:t>
            </a:r>
            <a:r>
              <a:rPr lang="zh-TW" altLang="en-US" dirty="0">
                <a:solidFill>
                  <a:srgbClr val="FF0000"/>
                </a:solidFill>
                <a:latin typeface="標楷體" panose="03000509000000000000" pitchFamily="65" charset="-120"/>
                <a:ea typeface="標楷體" panose="03000509000000000000" pitchFamily="65" charset="-120"/>
              </a:rPr>
              <a:t>蘭城百工</a:t>
            </a:r>
            <a:r>
              <a:rPr lang="zh-TW" altLang="en-US" dirty="0">
                <a:latin typeface="標楷體" panose="03000509000000000000" pitchFamily="65" charset="-120"/>
                <a:ea typeface="標楷體" panose="03000509000000000000" pitchFamily="65" charset="-120"/>
              </a:rPr>
              <a:t>的網站中發現了唯一一家在宜蘭手作生產榻榻米的店家，</a:t>
            </a:r>
            <a:r>
              <a:rPr lang="zh-TW" altLang="en-US" dirty="0">
                <a:solidFill>
                  <a:srgbClr val="FF0000"/>
                </a:solidFill>
                <a:latin typeface="標楷體" panose="03000509000000000000" pitchFamily="65" charset="-120"/>
                <a:ea typeface="標楷體" panose="03000509000000000000" pitchFamily="65" charset="-120"/>
              </a:rPr>
              <a:t>信標商行</a:t>
            </a:r>
            <a:r>
              <a:rPr lang="zh-TW" altLang="en-US" dirty="0">
                <a:latin typeface="標楷體" panose="03000509000000000000" pitchFamily="65" charset="-120"/>
                <a:ea typeface="標楷體" panose="03000509000000000000" pitchFamily="65" charset="-120"/>
              </a:rPr>
              <a:t>，由於網站已經詳細介紹商行的歷史脈絡，因此我們轉為調查榻榻米本身。</a:t>
            </a:r>
          </a:p>
          <a:p>
            <a:endParaRPr lang="zh-TW" altLang="en-US" dirty="0"/>
          </a:p>
        </p:txBody>
      </p:sp>
      <p:pic>
        <p:nvPicPr>
          <p:cNvPr id="6" name="內容版面配置區 6">
            <a:extLst>
              <a:ext uri="{FF2B5EF4-FFF2-40B4-BE49-F238E27FC236}">
                <a16:creationId xmlns:a16="http://schemas.microsoft.com/office/drawing/2014/main" id="{51AECB92-8AA5-4963-BA7D-E86C0568396D}"/>
              </a:ext>
            </a:extLst>
          </p:cNvPr>
          <p:cNvPicPr>
            <a:picLocks noGrp="1" noChangeAspect="1"/>
          </p:cNvPicPr>
          <p:nvPr>
            <p:ph sz="half" idx="2"/>
          </p:nvPr>
        </p:nvPicPr>
        <p:blipFill rotWithShape="1">
          <a:blip r:embed="rId2"/>
          <a:srcRect l="24858" t="15038" r="34133" b="8902"/>
          <a:stretch/>
        </p:blipFill>
        <p:spPr>
          <a:xfrm>
            <a:off x="6677582" y="1825625"/>
            <a:ext cx="4170836" cy="4351338"/>
          </a:xfrm>
          <a:prstGeom prst="rect">
            <a:avLst/>
          </a:prstGeom>
        </p:spPr>
      </p:pic>
    </p:spTree>
    <p:extLst>
      <p:ext uri="{BB962C8B-B14F-4D97-AF65-F5344CB8AC3E}">
        <p14:creationId xmlns:p14="http://schemas.microsoft.com/office/powerpoint/2010/main" val="223302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4180224-5644-4337-A214-044EAD590672}"/>
              </a:ext>
            </a:extLst>
          </p:cNvPr>
          <p:cNvSpPr>
            <a:spLocks noGrp="1"/>
          </p:cNvSpPr>
          <p:nvPr>
            <p:ph type="title"/>
          </p:nvPr>
        </p:nvSpPr>
        <p:spPr>
          <a:xfrm>
            <a:off x="838200" y="2766218"/>
            <a:ext cx="10515600" cy="1325563"/>
          </a:xfrm>
        </p:spPr>
        <p:txBody>
          <a:bodyPr>
            <a:normAutofit/>
          </a:bodyPr>
          <a:lstStyle/>
          <a:p>
            <a:pPr algn="ctr"/>
            <a:r>
              <a:rPr lang="zh-TW" altLang="en-US" sz="6000" dirty="0">
                <a:latin typeface="標楷體" panose="03000509000000000000" pitchFamily="65" charset="-120"/>
                <a:ea typeface="標楷體" panose="03000509000000000000" pitchFamily="65" charset="-120"/>
              </a:rPr>
              <a:t>起源和歷史</a:t>
            </a:r>
          </a:p>
        </p:txBody>
      </p:sp>
    </p:spTree>
    <p:extLst>
      <p:ext uri="{BB962C8B-B14F-4D97-AF65-F5344CB8AC3E}">
        <p14:creationId xmlns:p14="http://schemas.microsoft.com/office/powerpoint/2010/main" val="250216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A0F935-A199-458E-BC2D-C8C158B1D172}"/>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榻榻米起源</a:t>
            </a:r>
          </a:p>
        </p:txBody>
      </p:sp>
      <p:sp>
        <p:nvSpPr>
          <p:cNvPr id="3" name="內容版面配置區 2">
            <a:extLst>
              <a:ext uri="{FF2B5EF4-FFF2-40B4-BE49-F238E27FC236}">
                <a16:creationId xmlns:a16="http://schemas.microsoft.com/office/drawing/2014/main" id="{C353C50E-09A1-4A2F-88CE-BBFC14B0982B}"/>
              </a:ext>
            </a:extLst>
          </p:cNvPr>
          <p:cNvSpPr>
            <a:spLocks noGrp="1"/>
          </p:cNvSpPr>
          <p:nvPr>
            <p:ph sz="half" idx="1"/>
          </p:nvPr>
        </p:nvSpPr>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據說</a:t>
            </a:r>
            <a:endParaRPr lang="en-US" altLang="zh-TW" sz="400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solidFill>
                  <a:srgbClr val="FF0000"/>
                </a:solidFill>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堯舜時期中國人已經會使用「席居」在兩漢達到巔峰，因為高腳椅出現而漸漸式微。由於盛唐時傳入日本，因此在日本發展更好。</a:t>
            </a:r>
            <a:endParaRPr lang="en-US" altLang="zh-TW" dirty="0">
              <a:latin typeface="標楷體" panose="03000509000000000000" pitchFamily="65" charset="-120"/>
              <a:ea typeface="標楷體" panose="03000509000000000000" pitchFamily="65" charset="-120"/>
            </a:endParaRPr>
          </a:p>
        </p:txBody>
      </p:sp>
      <p:sp>
        <p:nvSpPr>
          <p:cNvPr id="4" name="內容版面配置區 3">
            <a:extLst>
              <a:ext uri="{FF2B5EF4-FFF2-40B4-BE49-F238E27FC236}">
                <a16:creationId xmlns:a16="http://schemas.microsoft.com/office/drawing/2014/main" id="{66DE3166-2778-40CF-9C93-BC42F84C1474}"/>
              </a:ext>
            </a:extLst>
          </p:cNvPr>
          <p:cNvSpPr>
            <a:spLocks noGrp="1"/>
          </p:cNvSpPr>
          <p:nvPr>
            <p:ph sz="half" idx="2"/>
          </p:nvPr>
        </p:nvSpPr>
        <p:spPr/>
        <p:txBody>
          <a:bodyPr>
            <a:normAutofit/>
          </a:bodyPr>
          <a:lstStyle/>
          <a:p>
            <a:pPr marL="0" indent="0">
              <a:buNone/>
            </a:pPr>
            <a:endParaRPr lang="en-US" altLang="zh-TW" sz="3600"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3600" dirty="0">
                <a:solidFill>
                  <a:srgbClr val="FF0000"/>
                </a:solidFill>
                <a:latin typeface="標楷體" panose="03000509000000000000" pitchFamily="65" charset="-120"/>
                <a:ea typeface="標楷體" panose="03000509000000000000" pitchFamily="65" charset="-120"/>
              </a:rPr>
              <a:t>	</a:t>
            </a:r>
            <a:endParaRPr lang="en-US" altLang="zh-TW"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77341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F1537B8-739E-4178-B1C7-F250BFB5AB88}"/>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榻榻米起源</a:t>
            </a:r>
          </a:p>
        </p:txBody>
      </p:sp>
      <p:sp>
        <p:nvSpPr>
          <p:cNvPr id="3" name="內容版面配置區 2">
            <a:extLst>
              <a:ext uri="{FF2B5EF4-FFF2-40B4-BE49-F238E27FC236}">
                <a16:creationId xmlns:a16="http://schemas.microsoft.com/office/drawing/2014/main" id="{F9996073-4279-4A10-BB97-8793734EFF37}"/>
              </a:ext>
            </a:extLst>
          </p:cNvPr>
          <p:cNvSpPr>
            <a:spLocks noGrp="1"/>
          </p:cNvSpPr>
          <p:nvPr>
            <p:ph sz="half" idx="1"/>
          </p:nvPr>
        </p:nvSpPr>
        <p:spPr>
          <a:xfrm>
            <a:off x="838200" y="1825625"/>
            <a:ext cx="5181600" cy="4351338"/>
          </a:xfrm>
        </p:spPr>
        <p:txBody>
          <a:bodyPr>
            <a:normAutofit/>
          </a:bodyPr>
          <a:lstStyle/>
          <a:p>
            <a:r>
              <a:rPr lang="zh-TW" altLang="en-US" sz="4000" dirty="0">
                <a:solidFill>
                  <a:srgbClr val="FF0000"/>
                </a:solidFill>
                <a:latin typeface="標楷體" panose="03000509000000000000" pitchFamily="65" charset="-120"/>
                <a:ea typeface="標楷體" panose="03000509000000000000" pitchFamily="65" charset="-120"/>
              </a:rPr>
              <a:t>實際</a:t>
            </a:r>
            <a:endParaRPr lang="en-US" altLang="zh-TW" sz="4000" dirty="0">
              <a:solidFill>
                <a:srgbClr val="FF0000"/>
              </a:solidFill>
              <a:latin typeface="標楷體" panose="03000509000000000000" pitchFamily="65" charset="-120"/>
              <a:ea typeface="標楷體" panose="03000509000000000000" pitchFamily="65" charset="-120"/>
            </a:endParaRPr>
          </a:p>
          <a:p>
            <a:pPr marL="0" indent="0">
              <a:buNone/>
            </a:pPr>
            <a:r>
              <a:rPr lang="zh-TW" altLang="en-US" sz="3000"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我們在「漢籍電子資料庫」中搜尋「榻榻米」一詞，並無找到結果。而其他相關榻榻米的詞，搜尋結果最多的「蓆」字，指鋪床或墊子的意思也到明清時期才出現。故無法驗證兩漢達到巔峰的真實性。</a:t>
            </a:r>
          </a:p>
          <a:p>
            <a:pPr marL="0" indent="0">
              <a:buNone/>
            </a:pPr>
            <a:endParaRPr lang="zh-TW" altLang="en-US" sz="4000" dirty="0">
              <a:solidFill>
                <a:srgbClr val="FF0000"/>
              </a:solidFill>
              <a:latin typeface="標楷體" panose="03000509000000000000" pitchFamily="65" charset="-120"/>
              <a:ea typeface="標楷體" panose="03000509000000000000" pitchFamily="65" charset="-120"/>
            </a:endParaRPr>
          </a:p>
        </p:txBody>
      </p:sp>
      <p:pic>
        <p:nvPicPr>
          <p:cNvPr id="5" name="內容版面配置區 4">
            <a:extLst>
              <a:ext uri="{FF2B5EF4-FFF2-40B4-BE49-F238E27FC236}">
                <a16:creationId xmlns:a16="http://schemas.microsoft.com/office/drawing/2014/main" id="{B79E2753-9822-412B-A770-FBCAAB26E801}"/>
              </a:ext>
            </a:extLst>
          </p:cNvPr>
          <p:cNvPicPr>
            <a:picLocks noGrp="1" noChangeAspect="1"/>
          </p:cNvPicPr>
          <p:nvPr>
            <p:ph sz="half" idx="2"/>
          </p:nvPr>
        </p:nvPicPr>
        <p:blipFill rotWithShape="1">
          <a:blip r:embed="rId2"/>
          <a:srcRect t="12916" r="70625" b="74491"/>
          <a:stretch/>
        </p:blipFill>
        <p:spPr>
          <a:xfrm>
            <a:off x="6428232" y="3038214"/>
            <a:ext cx="5181600" cy="1249504"/>
          </a:xfrm>
          <a:prstGeom prst="rect">
            <a:avLst/>
          </a:prstGeom>
        </p:spPr>
      </p:pic>
    </p:spTree>
    <p:extLst>
      <p:ext uri="{BB962C8B-B14F-4D97-AF65-F5344CB8AC3E}">
        <p14:creationId xmlns:p14="http://schemas.microsoft.com/office/powerpoint/2010/main" val="2384990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1678D9-5E76-4BD3-ACED-05C7E6E25967}"/>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中國榻榻米</a:t>
            </a:r>
          </a:p>
        </p:txBody>
      </p:sp>
      <p:sp>
        <p:nvSpPr>
          <p:cNvPr id="3" name="內容版面配置區 2">
            <a:extLst>
              <a:ext uri="{FF2B5EF4-FFF2-40B4-BE49-F238E27FC236}">
                <a16:creationId xmlns:a16="http://schemas.microsoft.com/office/drawing/2014/main" id="{B5411095-8C52-439E-9E46-1DB1C5424326}"/>
              </a:ext>
            </a:extLst>
          </p:cNvPr>
          <p:cNvSpPr>
            <a:spLocks noGrp="1"/>
          </p:cNvSpPr>
          <p:nvPr>
            <p:ph sz="half" idx="1"/>
          </p:nvPr>
        </p:nvSpPr>
        <p:spPr/>
        <p:txBody>
          <a:bodyPr>
            <a:normAutofit/>
          </a:bodyPr>
          <a:lstStyle/>
          <a:p>
            <a:pPr marL="0" indent="0">
              <a:buNone/>
            </a:pPr>
            <a:r>
              <a:rPr lang="zh-TW" altLang="en-US" dirty="0">
                <a:latin typeface="標楷體" panose="03000509000000000000" pitchFamily="65" charset="-120"/>
                <a:ea typeface="標楷體" panose="03000509000000000000" pitchFamily="65" charset="-120"/>
              </a:rPr>
              <a:t>　　在日本到處都能見到榻榻米，因為在日本發展的較佳，但在中國，不只提到榻榻米的文獻很少，能看到的實例也極少。</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46599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E29A63-929C-462E-A385-EEC483860376}"/>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中國的榻榻米</a:t>
            </a:r>
          </a:p>
        </p:txBody>
      </p:sp>
      <p:sp>
        <p:nvSpPr>
          <p:cNvPr id="3" name="內容版面配置區 2">
            <a:extLst>
              <a:ext uri="{FF2B5EF4-FFF2-40B4-BE49-F238E27FC236}">
                <a16:creationId xmlns:a16="http://schemas.microsoft.com/office/drawing/2014/main" id="{98223236-DCA6-414F-9E42-8757BEDDF5A8}"/>
              </a:ext>
            </a:extLst>
          </p:cNvPr>
          <p:cNvSpPr>
            <a:spLocks noGrp="1"/>
          </p:cNvSpPr>
          <p:nvPr>
            <p:ph sz="half" idx="1"/>
          </p:nvPr>
        </p:nvSpPr>
        <p:spPr>
          <a:xfrm>
            <a:off x="838200" y="1825625"/>
            <a:ext cx="5105400" cy="4351338"/>
          </a:xfrm>
        </p:spPr>
        <p:txBody>
          <a:bodyPr>
            <a:normAutofit/>
          </a:bodyPr>
          <a:lstStyle/>
          <a:p>
            <a:pPr marL="0" indent="0">
              <a:buNone/>
            </a:pPr>
            <a:r>
              <a:rPr lang="zh-TW" altLang="en-US" dirty="0"/>
              <a:t>　　</a:t>
            </a:r>
            <a:r>
              <a:rPr lang="zh-TW" altLang="en-US" dirty="0">
                <a:latin typeface="標楷體" panose="03000509000000000000" pitchFamily="65" charset="-120"/>
                <a:ea typeface="標楷體" panose="03000509000000000000" pitchFamily="65" charset="-120"/>
              </a:rPr>
              <a:t>從陸劇</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瑯琊榜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中，主角梅長蘇房中大面積的使用榻榻米。若歷史還原度高，則可推估中國榻榻米的時代背景，劇中設定時代為南朝梁，或許可證實受到兩漢的盛行影響。</a:t>
            </a:r>
            <a:endParaRPr lang="zh-TW" altLang="en-US" dirty="0"/>
          </a:p>
        </p:txBody>
      </p:sp>
      <p:pic>
        <p:nvPicPr>
          <p:cNvPr id="5" name="內容版面配置區 4">
            <a:extLst>
              <a:ext uri="{FF2B5EF4-FFF2-40B4-BE49-F238E27FC236}">
                <a16:creationId xmlns:a16="http://schemas.microsoft.com/office/drawing/2014/main" id="{867DCF42-D0C9-4B7F-A192-CF9B9BD114E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46128"/>
            <a:ext cx="5181600" cy="2910332"/>
          </a:xfrm>
          <a:prstGeom prst="rect">
            <a:avLst/>
          </a:prstGeom>
        </p:spPr>
      </p:pic>
      <p:sp>
        <p:nvSpPr>
          <p:cNvPr id="6" name="橢圓 5">
            <a:extLst>
              <a:ext uri="{FF2B5EF4-FFF2-40B4-BE49-F238E27FC236}">
                <a16:creationId xmlns:a16="http://schemas.microsoft.com/office/drawing/2014/main" id="{A11C2F2B-EFD3-46BC-9240-3778D61B9BDD}"/>
              </a:ext>
            </a:extLst>
          </p:cNvPr>
          <p:cNvSpPr/>
          <p:nvPr/>
        </p:nvSpPr>
        <p:spPr>
          <a:xfrm>
            <a:off x="7315942" y="5120323"/>
            <a:ext cx="3096344" cy="45719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9204012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914</Words>
  <Application>Microsoft Office PowerPoint</Application>
  <PresentationFormat>寬螢幕</PresentationFormat>
  <Paragraphs>134</Paragraphs>
  <Slides>33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33</vt:i4>
      </vt:variant>
    </vt:vector>
  </HeadingPairs>
  <TitlesOfParts>
    <vt:vector size="39" baseType="lpstr">
      <vt:lpstr>微軟正黑體</vt:lpstr>
      <vt:lpstr>標楷體</vt:lpstr>
      <vt:lpstr>Arial</vt:lpstr>
      <vt:lpstr>Calibri</vt:lpstr>
      <vt:lpstr>Calibri Light</vt:lpstr>
      <vt:lpstr>Office 佈景主題</vt:lpstr>
      <vt:lpstr>榻榻米研究</vt:lpstr>
      <vt:lpstr>目錄</vt:lpstr>
      <vt:lpstr>動機和目的</vt:lpstr>
      <vt:lpstr>動機與目的</vt:lpstr>
      <vt:lpstr>起源和歷史</vt:lpstr>
      <vt:lpstr>榻榻米起源</vt:lpstr>
      <vt:lpstr>榻榻米起源</vt:lpstr>
      <vt:lpstr>中國榻榻米</vt:lpstr>
      <vt:lpstr>中國的榻榻米</vt:lpstr>
      <vt:lpstr>日本榻榻米</vt:lpstr>
      <vt:lpstr>台灣榻榻米</vt:lpstr>
      <vt:lpstr>手工製作過程</vt:lpstr>
      <vt:lpstr>傳統材料</vt:lpstr>
      <vt:lpstr> 挑選夾層   壓平稻草   疊出5公分的厚度  </vt:lpstr>
      <vt:lpstr>4.8吋長粗針 </vt:lpstr>
      <vt:lpstr>  縫上花樣布邊  </vt:lpstr>
      <vt:lpstr>使用與習慣</vt:lpstr>
      <vt:lpstr>榻榻米尺寸</vt:lpstr>
      <vt:lpstr>榻榻米擺放方式</vt:lpstr>
      <vt:lpstr>榻榻米用途及特性</vt:lpstr>
      <vt:lpstr>榻榻米對人體發展</vt:lpstr>
      <vt:lpstr>現代改良</vt:lpstr>
      <vt:lpstr>改良材料一</vt:lpstr>
      <vt:lpstr>改良材料二</vt:lpstr>
      <vt:lpstr>改良樣式</vt:lpstr>
      <vt:lpstr>榻榻米遇到的困難</vt:lpstr>
      <vt:lpstr>為何堅持手作？</vt:lpstr>
      <vt:lpstr>實例</vt:lpstr>
      <vt:lpstr>實例</vt:lpstr>
      <vt:lpstr>內部</vt:lpstr>
      <vt:lpstr>心得分享</vt:lpstr>
      <vt:lpstr>參考資料</vt:lpstr>
      <vt:lpstr>謝謝聆聽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榻榻米研究</dc:title>
  <dc:creator>minnie20021015@gmail.com</dc:creator>
  <cp:lastModifiedBy>minnie20021015@gmail.com</cp:lastModifiedBy>
  <cp:revision>63</cp:revision>
  <dcterms:created xsi:type="dcterms:W3CDTF">2019-08-30T11:56:25Z</dcterms:created>
  <dcterms:modified xsi:type="dcterms:W3CDTF">2019-12-07T04:26:31Z</dcterms:modified>
</cp:coreProperties>
</file>