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embeddedFontLst>
    <p:embeddedFont>
      <p:font typeface="Microsoft Yahei" panose="020B0503020204020204" pitchFamily="34" charset="-122"/>
      <p:regular r:id="rId36"/>
      <p:bold r:id="rId37"/>
    </p:embeddedFont>
    <p:embeddedFont>
      <p:font typeface="Quattrocento Sans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0D69F9A-976F-449E-871C-563F6E7F4CC7}">
  <a:tblStyle styleId="{F0D69F9A-976F-449E-871C-563F6E7F4CC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120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4559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276" name="Google Shape;2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13</a:t>
            </a:r>
            <a:endParaRPr/>
          </a:p>
        </p:txBody>
      </p:sp>
      <p:sp>
        <p:nvSpPr>
          <p:cNvPr id="334" name="Google Shape;3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13,5,3</a:t>
            </a:r>
            <a:endParaRPr/>
          </a:p>
        </p:txBody>
      </p:sp>
      <p:sp>
        <p:nvSpPr>
          <p:cNvPr id="349" name="Google Shape;3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13</a:t>
            </a:r>
            <a:endParaRPr/>
          </a:p>
        </p:txBody>
      </p:sp>
      <p:sp>
        <p:nvSpPr>
          <p:cNvPr id="377" name="Google Shape;3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3</a:t>
            </a:r>
            <a:endParaRPr/>
          </a:p>
        </p:txBody>
      </p:sp>
      <p:sp>
        <p:nvSpPr>
          <p:cNvPr id="400" name="Google Shape;4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418" name="Google Shape;4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3</a:t>
            </a:r>
            <a:endParaRPr/>
          </a:p>
        </p:txBody>
      </p:sp>
      <p:sp>
        <p:nvSpPr>
          <p:cNvPr id="436" name="Google Shape;4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460" name="Google Shape;4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495" name="Google Shape;4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400">
                <a:solidFill>
                  <a:srgbClr val="006A60"/>
                </a:solidFill>
              </a:rPr>
              <a:t>我們設立各種條件詢問顧客會選擇前往哪裡消費，</a:t>
            </a:r>
            <a:endParaRPr sz="1400">
              <a:solidFill>
                <a:srgbClr val="006A6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400">
                <a:solidFill>
                  <a:srgbClr val="006A60"/>
                </a:solidFill>
              </a:rPr>
              <a:t>探討出兩家超市未來的發展方向</a:t>
            </a:r>
            <a:endParaRPr sz="1400">
              <a:solidFill>
                <a:srgbClr val="006A6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rgbClr val="006A6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sz="1400">
                <a:solidFill>
                  <a:srgbClr val="006A60"/>
                </a:solidFill>
              </a:rPr>
              <a:t>總結兩個主要章節顧客對於兩家超商的看法。</a:t>
            </a:r>
            <a:endParaRPr sz="1400">
              <a:solidFill>
                <a:srgbClr val="006A6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006A60"/>
              </a:solidFill>
            </a:endParaRPr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13</a:t>
            </a:r>
            <a:endParaRPr/>
          </a:p>
        </p:txBody>
      </p:sp>
      <p:sp>
        <p:nvSpPr>
          <p:cNvPr id="505" name="Google Shape;5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13</a:t>
            </a:r>
            <a:endParaRPr/>
          </a:p>
        </p:txBody>
      </p:sp>
      <p:sp>
        <p:nvSpPr>
          <p:cNvPr id="525" name="Google Shape;5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3</a:t>
            </a:r>
            <a:endParaRPr/>
          </a:p>
        </p:txBody>
      </p:sp>
      <p:sp>
        <p:nvSpPr>
          <p:cNvPr id="532" name="Google Shape;5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3</a:t>
            </a:r>
            <a:endParaRPr/>
          </a:p>
        </p:txBody>
      </p:sp>
      <p:sp>
        <p:nvSpPr>
          <p:cNvPr id="555" name="Google Shape;5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800">
                <a:solidFill>
                  <a:srgbClr val="3A3838"/>
                </a:solidFill>
              </a:rPr>
              <a:t>3</a:t>
            </a:r>
            <a:endParaRPr sz="1800">
              <a:solidFill>
                <a:srgbClr val="3A3838"/>
              </a:solidFill>
            </a:endParaRPr>
          </a:p>
        </p:txBody>
      </p:sp>
      <p:sp>
        <p:nvSpPr>
          <p:cNvPr id="577" name="Google Shape;5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5" name="Google Shape;6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0" name="Google Shape;6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665" name="Google Shape;6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400"/>
              <a:t>13</a:t>
            </a:r>
            <a:endParaRPr/>
          </a:p>
        </p:txBody>
      </p:sp>
      <p:sp>
        <p:nvSpPr>
          <p:cNvPr id="714" name="Google Shape;71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1" name="Google Shape;7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4" name="Google Shape;75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13,5,3</a:t>
            </a:r>
            <a:endParaRPr/>
          </a:p>
        </p:txBody>
      </p:sp>
      <p:sp>
        <p:nvSpPr>
          <p:cNvPr id="762" name="Google Shape;76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</a:rPr>
              <a:t>平常想買個東西，我們習慣地想起在全臺共有九百八十六間分店的全聯。但在宜蘭更有一家全臺僅有的超級市場——喜互惠，成立距今將近三十年，在宜蘭店面比全聯多，在宜蘭歷史比全聯悠久，更是許多當地人的共同回憶。有人說喜互惠價格較全聯便宜，有人偏好全聯的購物環境明亮寬敞，我們好奇是什麼原因影響消費者的消費習慣，為何有人偏好去喜互惠，而有人偏好去全聯購物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</a:rPr>
              <a:t>這次行動的目的是為了找出喜互惠和全聯各自的優勢與劣勢，並找出兩者的異同以及未來可能的發展方向。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  <a:highlight>
                  <a:srgbClr val="FFFFFF"/>
                </a:highlight>
              </a:rPr>
              <a:t>先利用文本資料調查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  <a:highlight>
                  <a:srgbClr val="FFFFFF"/>
                </a:highlight>
              </a:rPr>
              <a:t>喜互惠和全聯的歷史背景、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  <a:highlight>
                  <a:srgbClr val="FFFFFF"/>
                </a:highlight>
              </a:rPr>
              <a:t>營業時間以及分布地點，加上與顧客的質性訪談達到本組的研究目的。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sz="1200">
                <a:solidFill>
                  <a:schemeClr val="dk1"/>
                </a:solidFill>
              </a:rPr>
              <a:t>成立於1998年10月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sz="1200">
                <a:solidFill>
                  <a:schemeClr val="dk1"/>
                </a:solidFill>
              </a:rPr>
              <a:t>為目前臺灣店數最多的超級市場，起初僅有68家賣場，透由尋找量販店不曾考慮進入、購物不方便的鄉村區域，快速布點展店，併購楊聯社、善美的超市、台北農產運銷公司超市、全買超市及松青超市，截至2019年8月7日止其分店數共計為986家，每間分店皆為生鮮店，另有imart5家、二代店11家，以及小型店「全聯mini輕超市」4家。大部分營業時間為早上九點到晚上十點。每年以46家分店的速度增長，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3</a:t>
            </a: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5</a:t>
            </a:r>
            <a:r>
              <a:rPr lang="zh-CN" sz="1200">
                <a:solidFill>
                  <a:schemeClr val="dk1"/>
                </a:solidFill>
              </a:rPr>
              <a:t>成立於1992年4月其中又分大型店及標準店，大型店營業坪數600坪以上，賣場規模與商品品項皆較標準店寬敞、齊全。而標準店營業坪數300坪以下，規模次之，以一般日用品與生鮮食品為主，部分分店有販售少量服飾、寢具、輕家具。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</a:rPr>
              <a:t>有賣場的優勢， 也有商店密集的優勢， 就是說， 全聯沒有的東西，喜互惠都有， 展店的密集度也與全聯不相上下， 有全聯的地方就有喜互惠，並且東西還比他更多，方便習慣一站式採購的消費模式。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200">
                <a:solidFill>
                  <a:schemeClr val="dk1"/>
                </a:solidFill>
              </a:rPr>
              <a:t>其營業時間只有民權店、宜興店、礁溪店為24小時營業，其餘營業時間為08:00-22:30。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和文本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项内容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本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jpg"/><Relationship Id="rId4" Type="http://schemas.openxmlformats.org/officeDocument/2006/relationships/image" Target="../media/image3.png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rewell.com.tw/BranchIntroduction125.htm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zh.wikipedia.org/zh-tw/%E5%85%A8%E8%81%AF%E7%A6%8F%E5%88%A9%E4%B8%AD%E5%BF%8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www.pxmart.com.tw/pvpg/map.html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oops.udn.com/oops/story/6703/3464715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allergen.com.tw/pxmartYilan.php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7010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198688"/>
            <a:ext cx="3368674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/>
          <p:nvPr/>
        </p:nvSpPr>
        <p:spPr>
          <a:xfrm>
            <a:off x="2249650" y="1822575"/>
            <a:ext cx="86496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zh-CN" sz="72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全宜之聯，互惠雙喜</a:t>
            </a:r>
            <a:endParaRPr sz="72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2"/>
          <p:cNvSpPr txBox="1"/>
          <p:nvPr/>
        </p:nvSpPr>
        <p:spPr>
          <a:xfrm>
            <a:off x="5071527" y="5097830"/>
            <a:ext cx="233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3609438" y="4438300"/>
            <a:ext cx="4973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蘭陽女中212班</a:t>
            </a:r>
            <a:endParaRPr sz="2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組別 : 第二組</a:t>
            </a:r>
            <a:endParaRPr sz="2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組員 : 康菀芝、羅霈、胡瑛淇</a:t>
            </a:r>
            <a:endParaRPr sz="2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指導老師 : 黃佩珍老師</a:t>
            </a:r>
            <a:endParaRPr sz="2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2"/>
          <p:cNvSpPr txBox="1"/>
          <p:nvPr/>
        </p:nvSpPr>
        <p:spPr>
          <a:xfrm>
            <a:off x="0" y="0"/>
            <a:ext cx="7485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13,5,3</a:t>
            </a: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 txBox="1"/>
          <p:nvPr/>
        </p:nvSpPr>
        <p:spPr>
          <a:xfrm>
            <a:off x="2400625" y="3137550"/>
            <a:ext cx="76803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——宜蘭地區全聯與喜互惠的客源及消費模式之探討</a:t>
            </a:r>
            <a:endParaRPr sz="36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1"/>
          <p:cNvSpPr txBox="1"/>
          <p:nvPr/>
        </p:nvSpPr>
        <p:spPr>
          <a:xfrm>
            <a:off x="1510899" y="9914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21"/>
          <p:cNvGrpSpPr/>
          <p:nvPr/>
        </p:nvGrpSpPr>
        <p:grpSpPr>
          <a:xfrm>
            <a:off x="3929255" y="2174590"/>
            <a:ext cx="3909949" cy="4162605"/>
            <a:chOff x="1380350" y="1226473"/>
            <a:chExt cx="4360862" cy="4981576"/>
          </a:xfrm>
        </p:grpSpPr>
        <p:sp>
          <p:nvSpPr>
            <p:cNvPr id="284" name="Google Shape;284;p21"/>
            <p:cNvSpPr/>
            <p:nvPr/>
          </p:nvSpPr>
          <p:spPr>
            <a:xfrm>
              <a:off x="1669275" y="1851948"/>
              <a:ext cx="3795712" cy="4356101"/>
            </a:xfrm>
            <a:custGeom>
              <a:avLst/>
              <a:gdLst/>
              <a:ahLst/>
              <a:cxnLst/>
              <a:rect l="l" t="t" r="r" b="b"/>
              <a:pathLst>
                <a:path w="1045" h="1279" extrusionOk="0">
                  <a:moveTo>
                    <a:pt x="621" y="1278"/>
                  </a:moveTo>
                  <a:cubicBezTo>
                    <a:pt x="493" y="1279"/>
                    <a:pt x="493" y="1279"/>
                    <a:pt x="493" y="1279"/>
                  </a:cubicBezTo>
                  <a:cubicBezTo>
                    <a:pt x="480" y="1238"/>
                    <a:pt x="485" y="1193"/>
                    <a:pt x="491" y="1068"/>
                  </a:cubicBezTo>
                  <a:cubicBezTo>
                    <a:pt x="453" y="1033"/>
                    <a:pt x="408" y="998"/>
                    <a:pt x="362" y="961"/>
                  </a:cubicBezTo>
                  <a:cubicBezTo>
                    <a:pt x="310" y="963"/>
                    <a:pt x="280" y="960"/>
                    <a:pt x="239" y="952"/>
                  </a:cubicBezTo>
                  <a:cubicBezTo>
                    <a:pt x="153" y="935"/>
                    <a:pt x="123" y="906"/>
                    <a:pt x="0" y="832"/>
                  </a:cubicBezTo>
                  <a:cubicBezTo>
                    <a:pt x="134" y="888"/>
                    <a:pt x="210" y="930"/>
                    <a:pt x="322" y="928"/>
                  </a:cubicBezTo>
                  <a:cubicBezTo>
                    <a:pt x="244" y="861"/>
                    <a:pt x="168" y="787"/>
                    <a:pt x="117" y="696"/>
                  </a:cubicBezTo>
                  <a:cubicBezTo>
                    <a:pt x="236" y="800"/>
                    <a:pt x="263" y="854"/>
                    <a:pt x="430" y="953"/>
                  </a:cubicBezTo>
                  <a:cubicBezTo>
                    <a:pt x="448" y="964"/>
                    <a:pt x="467" y="976"/>
                    <a:pt x="494" y="997"/>
                  </a:cubicBezTo>
                  <a:cubicBezTo>
                    <a:pt x="494" y="993"/>
                    <a:pt x="494" y="993"/>
                    <a:pt x="494" y="993"/>
                  </a:cubicBezTo>
                  <a:cubicBezTo>
                    <a:pt x="497" y="887"/>
                    <a:pt x="467" y="762"/>
                    <a:pt x="469" y="687"/>
                  </a:cubicBezTo>
                  <a:cubicBezTo>
                    <a:pt x="371" y="661"/>
                    <a:pt x="303" y="619"/>
                    <a:pt x="248" y="580"/>
                  </a:cubicBezTo>
                  <a:cubicBezTo>
                    <a:pt x="105" y="480"/>
                    <a:pt x="40" y="342"/>
                    <a:pt x="11" y="217"/>
                  </a:cubicBezTo>
                  <a:cubicBezTo>
                    <a:pt x="94" y="400"/>
                    <a:pt x="163" y="479"/>
                    <a:pt x="275" y="548"/>
                  </a:cubicBezTo>
                  <a:cubicBezTo>
                    <a:pt x="285" y="525"/>
                    <a:pt x="324" y="475"/>
                    <a:pt x="320" y="398"/>
                  </a:cubicBezTo>
                  <a:cubicBezTo>
                    <a:pt x="315" y="314"/>
                    <a:pt x="306" y="285"/>
                    <a:pt x="316" y="246"/>
                  </a:cubicBezTo>
                  <a:cubicBezTo>
                    <a:pt x="332" y="334"/>
                    <a:pt x="354" y="416"/>
                    <a:pt x="349" y="460"/>
                  </a:cubicBezTo>
                  <a:cubicBezTo>
                    <a:pt x="345" y="497"/>
                    <a:pt x="340" y="510"/>
                    <a:pt x="328" y="580"/>
                  </a:cubicBezTo>
                  <a:cubicBezTo>
                    <a:pt x="394" y="614"/>
                    <a:pt x="436" y="623"/>
                    <a:pt x="471" y="633"/>
                  </a:cubicBezTo>
                  <a:cubicBezTo>
                    <a:pt x="480" y="526"/>
                    <a:pt x="544" y="250"/>
                    <a:pt x="547" y="0"/>
                  </a:cubicBezTo>
                  <a:cubicBezTo>
                    <a:pt x="602" y="287"/>
                    <a:pt x="501" y="515"/>
                    <a:pt x="529" y="678"/>
                  </a:cubicBezTo>
                  <a:cubicBezTo>
                    <a:pt x="546" y="776"/>
                    <a:pt x="564" y="812"/>
                    <a:pt x="576" y="875"/>
                  </a:cubicBezTo>
                  <a:cubicBezTo>
                    <a:pt x="617" y="825"/>
                    <a:pt x="645" y="811"/>
                    <a:pt x="741" y="730"/>
                  </a:cubicBezTo>
                  <a:cubicBezTo>
                    <a:pt x="723" y="598"/>
                    <a:pt x="730" y="473"/>
                    <a:pt x="809" y="374"/>
                  </a:cubicBezTo>
                  <a:cubicBezTo>
                    <a:pt x="738" y="537"/>
                    <a:pt x="772" y="588"/>
                    <a:pt x="791" y="687"/>
                  </a:cubicBezTo>
                  <a:cubicBezTo>
                    <a:pt x="841" y="647"/>
                    <a:pt x="874" y="615"/>
                    <a:pt x="903" y="571"/>
                  </a:cubicBezTo>
                  <a:cubicBezTo>
                    <a:pt x="937" y="523"/>
                    <a:pt x="988" y="442"/>
                    <a:pt x="1045" y="321"/>
                  </a:cubicBezTo>
                  <a:cubicBezTo>
                    <a:pt x="1027" y="404"/>
                    <a:pt x="992" y="483"/>
                    <a:pt x="958" y="545"/>
                  </a:cubicBezTo>
                  <a:cubicBezTo>
                    <a:pt x="854" y="740"/>
                    <a:pt x="738" y="767"/>
                    <a:pt x="616" y="966"/>
                  </a:cubicBezTo>
                  <a:cubicBezTo>
                    <a:pt x="614" y="992"/>
                    <a:pt x="612" y="1040"/>
                    <a:pt x="610" y="1095"/>
                  </a:cubicBezTo>
                  <a:cubicBezTo>
                    <a:pt x="698" y="1054"/>
                    <a:pt x="845" y="1010"/>
                    <a:pt x="939" y="888"/>
                  </a:cubicBezTo>
                  <a:cubicBezTo>
                    <a:pt x="901" y="979"/>
                    <a:pt x="728" y="1086"/>
                    <a:pt x="610" y="1140"/>
                  </a:cubicBezTo>
                  <a:cubicBezTo>
                    <a:pt x="613" y="1200"/>
                    <a:pt x="625" y="1222"/>
                    <a:pt x="621" y="1278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3366312" y="1226473"/>
              <a:ext cx="522288" cy="565150"/>
            </a:xfrm>
            <a:custGeom>
              <a:avLst/>
              <a:gdLst/>
              <a:ahLst/>
              <a:cxnLst/>
              <a:rect l="l" t="t" r="r" b="b"/>
              <a:pathLst>
                <a:path w="259" h="299" extrusionOk="0">
                  <a:moveTo>
                    <a:pt x="129" y="0"/>
                  </a:moveTo>
                  <a:lnTo>
                    <a:pt x="194" y="38"/>
                  </a:lnTo>
                  <a:lnTo>
                    <a:pt x="259" y="74"/>
                  </a:lnTo>
                  <a:lnTo>
                    <a:pt x="259" y="149"/>
                  </a:lnTo>
                  <a:lnTo>
                    <a:pt x="259" y="223"/>
                  </a:lnTo>
                  <a:lnTo>
                    <a:pt x="194" y="261"/>
                  </a:lnTo>
                  <a:lnTo>
                    <a:pt x="129" y="299"/>
                  </a:lnTo>
                  <a:lnTo>
                    <a:pt x="64" y="261"/>
                  </a:lnTo>
                  <a:lnTo>
                    <a:pt x="0" y="223"/>
                  </a:lnTo>
                  <a:lnTo>
                    <a:pt x="0" y="149"/>
                  </a:lnTo>
                  <a:lnTo>
                    <a:pt x="0" y="74"/>
                  </a:lnTo>
                  <a:lnTo>
                    <a:pt x="64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5222100" y="2307560"/>
              <a:ext cx="519112" cy="561975"/>
            </a:xfrm>
            <a:custGeom>
              <a:avLst/>
              <a:gdLst/>
              <a:ahLst/>
              <a:cxnLst/>
              <a:rect l="l" t="t" r="r" b="b"/>
              <a:pathLst>
                <a:path w="257" h="297" extrusionOk="0">
                  <a:moveTo>
                    <a:pt x="128" y="0"/>
                  </a:moveTo>
                  <a:lnTo>
                    <a:pt x="192" y="36"/>
                  </a:lnTo>
                  <a:lnTo>
                    <a:pt x="257" y="74"/>
                  </a:lnTo>
                  <a:lnTo>
                    <a:pt x="257" y="148"/>
                  </a:lnTo>
                  <a:lnTo>
                    <a:pt x="257" y="224"/>
                  </a:lnTo>
                  <a:lnTo>
                    <a:pt x="192" y="261"/>
                  </a:lnTo>
                  <a:lnTo>
                    <a:pt x="128" y="297"/>
                  </a:lnTo>
                  <a:lnTo>
                    <a:pt x="63" y="261"/>
                  </a:lnTo>
                  <a:lnTo>
                    <a:pt x="0" y="224"/>
                  </a:lnTo>
                  <a:lnTo>
                    <a:pt x="0" y="148"/>
                  </a:lnTo>
                  <a:lnTo>
                    <a:pt x="0" y="74"/>
                  </a:lnTo>
                  <a:lnTo>
                    <a:pt x="63" y="3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4898250" y="4239548"/>
              <a:ext cx="523875" cy="565150"/>
            </a:xfrm>
            <a:custGeom>
              <a:avLst/>
              <a:gdLst/>
              <a:ahLst/>
              <a:cxnLst/>
              <a:rect l="l" t="t" r="r" b="b"/>
              <a:pathLst>
                <a:path w="260" h="299" extrusionOk="0">
                  <a:moveTo>
                    <a:pt x="130" y="0"/>
                  </a:moveTo>
                  <a:lnTo>
                    <a:pt x="195" y="38"/>
                  </a:lnTo>
                  <a:lnTo>
                    <a:pt x="260" y="76"/>
                  </a:lnTo>
                  <a:lnTo>
                    <a:pt x="260" y="150"/>
                  </a:lnTo>
                  <a:lnTo>
                    <a:pt x="260" y="224"/>
                  </a:lnTo>
                  <a:lnTo>
                    <a:pt x="195" y="261"/>
                  </a:lnTo>
                  <a:lnTo>
                    <a:pt x="130" y="299"/>
                  </a:lnTo>
                  <a:lnTo>
                    <a:pt x="65" y="261"/>
                  </a:lnTo>
                  <a:lnTo>
                    <a:pt x="0" y="224"/>
                  </a:lnTo>
                  <a:lnTo>
                    <a:pt x="0" y="150"/>
                  </a:lnTo>
                  <a:lnTo>
                    <a:pt x="0" y="76"/>
                  </a:lnTo>
                  <a:lnTo>
                    <a:pt x="6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2532875" y="2107535"/>
              <a:ext cx="520700" cy="565150"/>
            </a:xfrm>
            <a:custGeom>
              <a:avLst/>
              <a:gdLst/>
              <a:ahLst/>
              <a:cxnLst/>
              <a:rect l="l" t="t" r="r" b="b"/>
              <a:pathLst>
                <a:path w="258" h="299" extrusionOk="0">
                  <a:moveTo>
                    <a:pt x="128" y="0"/>
                  </a:moveTo>
                  <a:lnTo>
                    <a:pt x="193" y="38"/>
                  </a:lnTo>
                  <a:lnTo>
                    <a:pt x="258" y="76"/>
                  </a:lnTo>
                  <a:lnTo>
                    <a:pt x="258" y="150"/>
                  </a:lnTo>
                  <a:lnTo>
                    <a:pt x="258" y="223"/>
                  </a:lnTo>
                  <a:lnTo>
                    <a:pt x="193" y="261"/>
                  </a:lnTo>
                  <a:lnTo>
                    <a:pt x="128" y="299"/>
                  </a:lnTo>
                  <a:lnTo>
                    <a:pt x="63" y="261"/>
                  </a:lnTo>
                  <a:lnTo>
                    <a:pt x="0" y="223"/>
                  </a:lnTo>
                  <a:lnTo>
                    <a:pt x="0" y="150"/>
                  </a:lnTo>
                  <a:lnTo>
                    <a:pt x="0" y="76"/>
                  </a:lnTo>
                  <a:lnTo>
                    <a:pt x="63" y="3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1380350" y="4090323"/>
              <a:ext cx="520700" cy="560387"/>
            </a:xfrm>
            <a:custGeom>
              <a:avLst/>
              <a:gdLst/>
              <a:ahLst/>
              <a:cxnLst/>
              <a:rect l="l" t="t" r="r" b="b"/>
              <a:pathLst>
                <a:path w="258" h="297" extrusionOk="0">
                  <a:moveTo>
                    <a:pt x="130" y="0"/>
                  </a:moveTo>
                  <a:lnTo>
                    <a:pt x="193" y="36"/>
                  </a:lnTo>
                  <a:lnTo>
                    <a:pt x="258" y="74"/>
                  </a:lnTo>
                  <a:lnTo>
                    <a:pt x="258" y="148"/>
                  </a:lnTo>
                  <a:lnTo>
                    <a:pt x="258" y="223"/>
                  </a:lnTo>
                  <a:lnTo>
                    <a:pt x="193" y="261"/>
                  </a:lnTo>
                  <a:lnTo>
                    <a:pt x="130" y="297"/>
                  </a:lnTo>
                  <a:lnTo>
                    <a:pt x="65" y="261"/>
                  </a:lnTo>
                  <a:lnTo>
                    <a:pt x="0" y="223"/>
                  </a:lnTo>
                  <a:lnTo>
                    <a:pt x="0" y="148"/>
                  </a:lnTo>
                  <a:lnTo>
                    <a:pt x="0" y="74"/>
                  </a:lnTo>
                  <a:lnTo>
                    <a:pt x="65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4210862" y="4992023"/>
              <a:ext cx="290513" cy="31432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72" y="0"/>
                  </a:moveTo>
                  <a:lnTo>
                    <a:pt x="108" y="22"/>
                  </a:lnTo>
                  <a:lnTo>
                    <a:pt x="144" y="42"/>
                  </a:lnTo>
                  <a:lnTo>
                    <a:pt x="144" y="83"/>
                  </a:lnTo>
                  <a:lnTo>
                    <a:pt x="144" y="124"/>
                  </a:lnTo>
                  <a:lnTo>
                    <a:pt x="108" y="144"/>
                  </a:lnTo>
                  <a:lnTo>
                    <a:pt x="72" y="166"/>
                  </a:lnTo>
                  <a:lnTo>
                    <a:pt x="36" y="144"/>
                  </a:lnTo>
                  <a:lnTo>
                    <a:pt x="0" y="124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6" y="2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2250300" y="3090198"/>
              <a:ext cx="285750" cy="314325"/>
            </a:xfrm>
            <a:custGeom>
              <a:avLst/>
              <a:gdLst/>
              <a:ahLst/>
              <a:cxnLst/>
              <a:rect l="l" t="t" r="r" b="b"/>
              <a:pathLst>
                <a:path w="142" h="166" extrusionOk="0">
                  <a:moveTo>
                    <a:pt x="70" y="0"/>
                  </a:moveTo>
                  <a:lnTo>
                    <a:pt x="106" y="22"/>
                  </a:lnTo>
                  <a:lnTo>
                    <a:pt x="142" y="42"/>
                  </a:lnTo>
                  <a:lnTo>
                    <a:pt x="142" y="83"/>
                  </a:lnTo>
                  <a:lnTo>
                    <a:pt x="142" y="125"/>
                  </a:lnTo>
                  <a:lnTo>
                    <a:pt x="106" y="144"/>
                  </a:lnTo>
                  <a:lnTo>
                    <a:pt x="70" y="166"/>
                  </a:lnTo>
                  <a:lnTo>
                    <a:pt x="34" y="144"/>
                  </a:lnTo>
                  <a:lnTo>
                    <a:pt x="0" y="125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4" y="2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3226612" y="2613948"/>
              <a:ext cx="287338" cy="311150"/>
            </a:xfrm>
            <a:custGeom>
              <a:avLst/>
              <a:gdLst/>
              <a:ahLst/>
              <a:cxnLst/>
              <a:rect l="l" t="t" r="r" b="b"/>
              <a:pathLst>
                <a:path w="142" h="164" extrusionOk="0">
                  <a:moveTo>
                    <a:pt x="70" y="0"/>
                  </a:moveTo>
                  <a:lnTo>
                    <a:pt x="106" y="20"/>
                  </a:lnTo>
                  <a:lnTo>
                    <a:pt x="142" y="40"/>
                  </a:lnTo>
                  <a:lnTo>
                    <a:pt x="142" y="81"/>
                  </a:lnTo>
                  <a:lnTo>
                    <a:pt x="142" y="123"/>
                  </a:lnTo>
                  <a:lnTo>
                    <a:pt x="106" y="143"/>
                  </a:lnTo>
                  <a:lnTo>
                    <a:pt x="70" y="164"/>
                  </a:lnTo>
                  <a:lnTo>
                    <a:pt x="36" y="143"/>
                  </a:lnTo>
                  <a:lnTo>
                    <a:pt x="0" y="123"/>
                  </a:lnTo>
                  <a:lnTo>
                    <a:pt x="0" y="81"/>
                  </a:lnTo>
                  <a:lnTo>
                    <a:pt x="0" y="40"/>
                  </a:lnTo>
                  <a:lnTo>
                    <a:pt x="36" y="2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3804462" y="4230023"/>
              <a:ext cx="287338" cy="309562"/>
            </a:xfrm>
            <a:custGeom>
              <a:avLst/>
              <a:gdLst/>
              <a:ahLst/>
              <a:cxnLst/>
              <a:rect l="l" t="t" r="r" b="b"/>
              <a:pathLst>
                <a:path w="143" h="164" extrusionOk="0">
                  <a:moveTo>
                    <a:pt x="72" y="0"/>
                  </a:moveTo>
                  <a:lnTo>
                    <a:pt x="108" y="20"/>
                  </a:lnTo>
                  <a:lnTo>
                    <a:pt x="143" y="39"/>
                  </a:lnTo>
                  <a:lnTo>
                    <a:pt x="143" y="81"/>
                  </a:lnTo>
                  <a:lnTo>
                    <a:pt x="143" y="122"/>
                  </a:lnTo>
                  <a:lnTo>
                    <a:pt x="108" y="144"/>
                  </a:lnTo>
                  <a:lnTo>
                    <a:pt x="72" y="164"/>
                  </a:lnTo>
                  <a:lnTo>
                    <a:pt x="36" y="144"/>
                  </a:lnTo>
                  <a:lnTo>
                    <a:pt x="0" y="122"/>
                  </a:lnTo>
                  <a:lnTo>
                    <a:pt x="0" y="81"/>
                  </a:lnTo>
                  <a:lnTo>
                    <a:pt x="0" y="39"/>
                  </a:lnTo>
                  <a:lnTo>
                    <a:pt x="36" y="2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2093137" y="3936335"/>
              <a:ext cx="285750" cy="314325"/>
            </a:xfrm>
            <a:custGeom>
              <a:avLst/>
              <a:gdLst/>
              <a:ahLst/>
              <a:cxnLst/>
              <a:rect l="l" t="t" r="r" b="b"/>
              <a:pathLst>
                <a:path w="142" h="166" extrusionOk="0">
                  <a:moveTo>
                    <a:pt x="70" y="0"/>
                  </a:moveTo>
                  <a:lnTo>
                    <a:pt x="106" y="22"/>
                  </a:lnTo>
                  <a:lnTo>
                    <a:pt x="142" y="41"/>
                  </a:lnTo>
                  <a:lnTo>
                    <a:pt x="142" y="83"/>
                  </a:lnTo>
                  <a:lnTo>
                    <a:pt x="142" y="124"/>
                  </a:lnTo>
                  <a:lnTo>
                    <a:pt x="106" y="144"/>
                  </a:lnTo>
                  <a:lnTo>
                    <a:pt x="70" y="166"/>
                  </a:lnTo>
                  <a:lnTo>
                    <a:pt x="34" y="144"/>
                  </a:lnTo>
                  <a:lnTo>
                    <a:pt x="0" y="124"/>
                  </a:lnTo>
                  <a:lnTo>
                    <a:pt x="0" y="83"/>
                  </a:lnTo>
                  <a:lnTo>
                    <a:pt x="0" y="41"/>
                  </a:lnTo>
                  <a:lnTo>
                    <a:pt x="34" y="2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823637" y="3247361"/>
              <a:ext cx="290513" cy="31432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72" y="0"/>
                  </a:moveTo>
                  <a:lnTo>
                    <a:pt x="108" y="22"/>
                  </a:lnTo>
                  <a:lnTo>
                    <a:pt x="144" y="42"/>
                  </a:lnTo>
                  <a:lnTo>
                    <a:pt x="144" y="83"/>
                  </a:lnTo>
                  <a:lnTo>
                    <a:pt x="144" y="125"/>
                  </a:lnTo>
                  <a:lnTo>
                    <a:pt x="108" y="144"/>
                  </a:lnTo>
                  <a:lnTo>
                    <a:pt x="72" y="166"/>
                  </a:lnTo>
                  <a:lnTo>
                    <a:pt x="36" y="144"/>
                  </a:lnTo>
                  <a:lnTo>
                    <a:pt x="0" y="125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6" y="2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2848787" y="4541173"/>
              <a:ext cx="287338" cy="314325"/>
            </a:xfrm>
            <a:custGeom>
              <a:avLst/>
              <a:gdLst/>
              <a:ahLst/>
              <a:cxnLst/>
              <a:rect l="l" t="t" r="r" b="b"/>
              <a:pathLst>
                <a:path w="142" h="166" extrusionOk="0">
                  <a:moveTo>
                    <a:pt x="72" y="0"/>
                  </a:moveTo>
                  <a:lnTo>
                    <a:pt x="108" y="22"/>
                  </a:lnTo>
                  <a:lnTo>
                    <a:pt x="142" y="42"/>
                  </a:lnTo>
                  <a:lnTo>
                    <a:pt x="142" y="83"/>
                  </a:lnTo>
                  <a:lnTo>
                    <a:pt x="142" y="125"/>
                  </a:lnTo>
                  <a:lnTo>
                    <a:pt x="108" y="145"/>
                  </a:lnTo>
                  <a:lnTo>
                    <a:pt x="72" y="166"/>
                  </a:lnTo>
                  <a:lnTo>
                    <a:pt x="36" y="145"/>
                  </a:lnTo>
                  <a:lnTo>
                    <a:pt x="0" y="125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6" y="2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3674287" y="3293398"/>
              <a:ext cx="287338" cy="312737"/>
            </a:xfrm>
            <a:custGeom>
              <a:avLst/>
              <a:gdLst/>
              <a:ahLst/>
              <a:cxnLst/>
              <a:rect l="l" t="t" r="r" b="b"/>
              <a:pathLst>
                <a:path w="142" h="165" extrusionOk="0">
                  <a:moveTo>
                    <a:pt x="72" y="0"/>
                  </a:moveTo>
                  <a:lnTo>
                    <a:pt x="108" y="21"/>
                  </a:lnTo>
                  <a:lnTo>
                    <a:pt x="142" y="41"/>
                  </a:lnTo>
                  <a:lnTo>
                    <a:pt x="142" y="83"/>
                  </a:lnTo>
                  <a:lnTo>
                    <a:pt x="142" y="124"/>
                  </a:lnTo>
                  <a:lnTo>
                    <a:pt x="108" y="144"/>
                  </a:lnTo>
                  <a:lnTo>
                    <a:pt x="72" y="165"/>
                  </a:lnTo>
                  <a:lnTo>
                    <a:pt x="36" y="144"/>
                  </a:lnTo>
                  <a:lnTo>
                    <a:pt x="0" y="124"/>
                  </a:lnTo>
                  <a:lnTo>
                    <a:pt x="0" y="83"/>
                  </a:lnTo>
                  <a:lnTo>
                    <a:pt x="0" y="41"/>
                  </a:lnTo>
                  <a:lnTo>
                    <a:pt x="36" y="2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2494775" y="1307435"/>
              <a:ext cx="517525" cy="565150"/>
            </a:xfrm>
            <a:custGeom>
              <a:avLst/>
              <a:gdLst/>
              <a:ahLst/>
              <a:cxnLst/>
              <a:rect l="l" t="t" r="r" b="b"/>
              <a:pathLst>
                <a:path w="257" h="299" extrusionOk="0">
                  <a:moveTo>
                    <a:pt x="128" y="0"/>
                  </a:moveTo>
                  <a:lnTo>
                    <a:pt x="192" y="38"/>
                  </a:lnTo>
                  <a:lnTo>
                    <a:pt x="257" y="76"/>
                  </a:lnTo>
                  <a:lnTo>
                    <a:pt x="257" y="150"/>
                  </a:lnTo>
                  <a:lnTo>
                    <a:pt x="257" y="224"/>
                  </a:lnTo>
                  <a:lnTo>
                    <a:pt x="192" y="261"/>
                  </a:lnTo>
                  <a:lnTo>
                    <a:pt x="128" y="299"/>
                  </a:lnTo>
                  <a:lnTo>
                    <a:pt x="63" y="261"/>
                  </a:lnTo>
                  <a:lnTo>
                    <a:pt x="0" y="224"/>
                  </a:lnTo>
                  <a:lnTo>
                    <a:pt x="0" y="150"/>
                  </a:lnTo>
                  <a:lnTo>
                    <a:pt x="0" y="76"/>
                  </a:lnTo>
                  <a:lnTo>
                    <a:pt x="63" y="3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4320400" y="2559973"/>
              <a:ext cx="520700" cy="561975"/>
            </a:xfrm>
            <a:custGeom>
              <a:avLst/>
              <a:gdLst/>
              <a:ahLst/>
              <a:cxnLst/>
              <a:rect l="l" t="t" r="r" b="b"/>
              <a:pathLst>
                <a:path w="258" h="297" extrusionOk="0">
                  <a:moveTo>
                    <a:pt x="130" y="0"/>
                  </a:moveTo>
                  <a:lnTo>
                    <a:pt x="195" y="36"/>
                  </a:lnTo>
                  <a:lnTo>
                    <a:pt x="258" y="73"/>
                  </a:lnTo>
                  <a:lnTo>
                    <a:pt x="258" y="147"/>
                  </a:lnTo>
                  <a:lnTo>
                    <a:pt x="258" y="223"/>
                  </a:lnTo>
                  <a:lnTo>
                    <a:pt x="195" y="259"/>
                  </a:lnTo>
                  <a:lnTo>
                    <a:pt x="130" y="297"/>
                  </a:lnTo>
                  <a:lnTo>
                    <a:pt x="65" y="259"/>
                  </a:lnTo>
                  <a:lnTo>
                    <a:pt x="0" y="223"/>
                  </a:lnTo>
                  <a:lnTo>
                    <a:pt x="0" y="147"/>
                  </a:lnTo>
                  <a:lnTo>
                    <a:pt x="0" y="73"/>
                  </a:lnTo>
                  <a:lnTo>
                    <a:pt x="65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1"/>
          <p:cNvSpPr txBox="1"/>
          <p:nvPr/>
        </p:nvSpPr>
        <p:spPr>
          <a:xfrm>
            <a:off x="10790804" y="558902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1"/>
          <p:cNvSpPr txBox="1"/>
          <p:nvPr/>
        </p:nvSpPr>
        <p:spPr>
          <a:xfrm>
            <a:off x="8651525" y="3690050"/>
            <a:ext cx="14376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1"/>
          <p:cNvSpPr txBox="1"/>
          <p:nvPr/>
        </p:nvSpPr>
        <p:spPr>
          <a:xfrm>
            <a:off x="3176425" y="611426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喜互惠門市介紹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1"/>
          <p:cNvSpPr txBox="1"/>
          <p:nvPr/>
        </p:nvSpPr>
        <p:spPr>
          <a:xfrm>
            <a:off x="8651525" y="3071050"/>
            <a:ext cx="13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8786825" y="3067350"/>
            <a:ext cx="7715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1"/>
          <p:cNvSpPr txBox="1"/>
          <p:nvPr/>
        </p:nvSpPr>
        <p:spPr>
          <a:xfrm>
            <a:off x="4040925" y="5589025"/>
            <a:ext cx="13044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和平店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1"/>
          <p:cNvSpPr txBox="1"/>
          <p:nvPr/>
        </p:nvSpPr>
        <p:spPr>
          <a:xfrm>
            <a:off x="9886050" y="6731550"/>
            <a:ext cx="13044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" name="Google Shape;307;p21"/>
          <p:cNvGrpSpPr/>
          <p:nvPr/>
        </p:nvGrpSpPr>
        <p:grpSpPr>
          <a:xfrm>
            <a:off x="2535638" y="1510013"/>
            <a:ext cx="7420287" cy="4680862"/>
            <a:chOff x="2535638" y="1510013"/>
            <a:chExt cx="7420287" cy="4680862"/>
          </a:xfrm>
        </p:grpSpPr>
        <p:sp>
          <p:nvSpPr>
            <p:cNvPr id="308" name="Google Shape;308;p21"/>
            <p:cNvSpPr txBox="1"/>
            <p:nvPr/>
          </p:nvSpPr>
          <p:spPr>
            <a:xfrm>
              <a:off x="8443025" y="4485475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1"/>
            <p:cNvSpPr txBox="1"/>
            <p:nvPr/>
          </p:nvSpPr>
          <p:spPr>
            <a:xfrm>
              <a:off x="8651525" y="4148475"/>
              <a:ext cx="13044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蘇澳店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0" name="Google Shape;310;p21"/>
            <p:cNvGrpSpPr/>
            <p:nvPr/>
          </p:nvGrpSpPr>
          <p:grpSpPr>
            <a:xfrm>
              <a:off x="2535638" y="1510013"/>
              <a:ext cx="6980516" cy="4680862"/>
              <a:chOff x="2535638" y="1510013"/>
              <a:chExt cx="6980516" cy="4680862"/>
            </a:xfrm>
          </p:grpSpPr>
          <p:sp>
            <p:nvSpPr>
              <p:cNvPr id="311" name="Google Shape;311;p21"/>
              <p:cNvSpPr txBox="1"/>
              <p:nvPr/>
            </p:nvSpPr>
            <p:spPr>
              <a:xfrm>
                <a:off x="4010825" y="1601300"/>
                <a:ext cx="1304400" cy="59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CN"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維揚店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 txBox="1"/>
              <p:nvPr/>
            </p:nvSpPr>
            <p:spPr>
              <a:xfrm>
                <a:off x="5562350" y="1510013"/>
                <a:ext cx="1304400" cy="59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CN"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民權店</a:t>
                </a: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21"/>
              <p:cNvGrpSpPr/>
              <p:nvPr/>
            </p:nvGrpSpPr>
            <p:grpSpPr>
              <a:xfrm>
                <a:off x="6464288" y="1933475"/>
                <a:ext cx="3051866" cy="4257400"/>
                <a:chOff x="6464288" y="1933475"/>
                <a:chExt cx="3051866" cy="4257400"/>
              </a:xfrm>
            </p:grpSpPr>
            <p:sp>
              <p:nvSpPr>
                <p:cNvPr id="314" name="Google Shape;314;p21"/>
                <p:cNvSpPr txBox="1"/>
                <p:nvPr/>
              </p:nvSpPr>
              <p:spPr>
                <a:xfrm>
                  <a:off x="7600054" y="5140907"/>
                  <a:ext cx="19161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400" b="0" i="0" u="none" strike="noStrike" cap="none">
                    <a:solidFill>
                      <a:srgbClr val="9FC5E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21"/>
                <p:cNvSpPr txBox="1"/>
                <p:nvPr/>
              </p:nvSpPr>
              <p:spPr>
                <a:xfrm>
                  <a:off x="7600050" y="4195850"/>
                  <a:ext cx="11886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12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21"/>
                <p:cNvSpPr txBox="1"/>
                <p:nvPr/>
              </p:nvSpPr>
              <p:spPr>
                <a:xfrm>
                  <a:off x="8040250" y="5218775"/>
                  <a:ext cx="1304400" cy="505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慈安店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1"/>
                <p:cNvSpPr txBox="1"/>
                <p:nvPr/>
              </p:nvSpPr>
              <p:spPr>
                <a:xfrm>
                  <a:off x="7600050" y="2387950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壯圍店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1"/>
                <p:cNvSpPr txBox="1"/>
                <p:nvPr/>
              </p:nvSpPr>
              <p:spPr>
                <a:xfrm>
                  <a:off x="7688575" y="4634313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羅莊店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21"/>
                <p:cNvSpPr txBox="1"/>
                <p:nvPr/>
              </p:nvSpPr>
              <p:spPr>
                <a:xfrm>
                  <a:off x="8040250" y="3039000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礁溪店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21"/>
                <p:cNvSpPr txBox="1"/>
                <p:nvPr/>
              </p:nvSpPr>
              <p:spPr>
                <a:xfrm>
                  <a:off x="7688563" y="3667863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五結店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21"/>
                <p:cNvSpPr txBox="1"/>
                <p:nvPr/>
              </p:nvSpPr>
              <p:spPr>
                <a:xfrm>
                  <a:off x="6866750" y="5600775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二結店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21"/>
                <p:cNvSpPr txBox="1"/>
                <p:nvPr/>
              </p:nvSpPr>
              <p:spPr>
                <a:xfrm>
                  <a:off x="6464288" y="1933475"/>
                  <a:ext cx="15747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南方澳店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3" name="Google Shape;323;p21"/>
              <p:cNvGrpSpPr/>
              <p:nvPr/>
            </p:nvGrpSpPr>
            <p:grpSpPr>
              <a:xfrm>
                <a:off x="2535638" y="1971413"/>
                <a:ext cx="2242687" cy="3973112"/>
                <a:chOff x="2535638" y="1971413"/>
                <a:chExt cx="2242687" cy="3973112"/>
              </a:xfrm>
            </p:grpSpPr>
            <p:sp>
              <p:nvSpPr>
                <p:cNvPr id="324" name="Google Shape;324;p21"/>
                <p:cNvSpPr txBox="1"/>
                <p:nvPr/>
              </p:nvSpPr>
              <p:spPr>
                <a:xfrm>
                  <a:off x="3049175" y="3662925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礁溪店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21"/>
                <p:cNvSpPr txBox="1"/>
                <p:nvPr/>
              </p:nvSpPr>
              <p:spPr>
                <a:xfrm>
                  <a:off x="2795500" y="4802263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頭城店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21"/>
                <p:cNvSpPr txBox="1"/>
                <p:nvPr/>
              </p:nvSpPr>
              <p:spPr>
                <a:xfrm>
                  <a:off x="2706425" y="3097413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宜興店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21"/>
                <p:cNvSpPr txBox="1"/>
                <p:nvPr/>
              </p:nvSpPr>
              <p:spPr>
                <a:xfrm>
                  <a:off x="2535638" y="4225925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文化店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21"/>
                <p:cNvSpPr txBox="1"/>
                <p:nvPr/>
              </p:nvSpPr>
              <p:spPr>
                <a:xfrm>
                  <a:off x="3473925" y="2523575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吳沙店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21"/>
                <p:cNvSpPr txBox="1"/>
                <p:nvPr/>
              </p:nvSpPr>
              <p:spPr>
                <a:xfrm>
                  <a:off x="3176425" y="1971413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龍德店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21"/>
                <p:cNvSpPr txBox="1"/>
                <p:nvPr/>
              </p:nvSpPr>
              <p:spPr>
                <a:xfrm>
                  <a:off x="2706413" y="5354425"/>
                  <a:ext cx="1304400" cy="59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冬山店</a:t>
                  </a: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31" name="Google Shape;331;p2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3485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198688"/>
            <a:ext cx="336867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2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CN" sz="6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參</a:t>
            </a:r>
            <a:endParaRPr sz="6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p22"/>
          <p:cNvCxnSpPr/>
          <p:nvPr/>
        </p:nvCxnSpPr>
        <p:spPr>
          <a:xfrm>
            <a:off x="5948580" y="4318440"/>
            <a:ext cx="449400" cy="0"/>
          </a:xfrm>
          <a:prstGeom prst="straightConnector1">
            <a:avLst/>
          </a:prstGeom>
          <a:noFill/>
          <a:ln w="9525" cap="flat" cmpd="sng">
            <a:solidFill>
              <a:srgbClr val="006A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5" name="Google Shape;345;p22"/>
          <p:cNvSpPr/>
          <p:nvPr/>
        </p:nvSpPr>
        <p:spPr>
          <a:xfrm>
            <a:off x="4738989" y="3420796"/>
            <a:ext cx="61092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實地訪查與深度訪談</a:t>
            </a:r>
            <a:endParaRPr sz="2400" b="0" i="0" u="none" strike="noStrike" cap="none">
              <a:solidFill>
                <a:srgbClr val="006A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5520139" y="1587695"/>
            <a:ext cx="1185900" cy="1185900"/>
          </a:xfrm>
          <a:prstGeom prst="ellipse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3"/>
          <p:cNvSpPr/>
          <p:nvPr/>
        </p:nvSpPr>
        <p:spPr>
          <a:xfrm>
            <a:off x="5628989" y="5511270"/>
            <a:ext cx="315603" cy="398551"/>
          </a:xfrm>
          <a:custGeom>
            <a:avLst/>
            <a:gdLst/>
            <a:ahLst/>
            <a:cxnLst/>
            <a:rect l="l" t="t" r="r" b="b"/>
            <a:pathLst>
              <a:path w="253496" h="320765" extrusionOk="0">
                <a:moveTo>
                  <a:pt x="253496" y="256612"/>
                </a:moveTo>
                <a:lnTo>
                  <a:pt x="126748" y="256612"/>
                </a:lnTo>
                <a:lnTo>
                  <a:pt x="126748" y="320765"/>
                </a:lnTo>
                <a:lnTo>
                  <a:pt x="0" y="160382"/>
                </a:lnTo>
                <a:lnTo>
                  <a:pt x="126748" y="0"/>
                </a:lnTo>
                <a:lnTo>
                  <a:pt x="126748" y="64153"/>
                </a:lnTo>
                <a:lnTo>
                  <a:pt x="253496" y="64153"/>
                </a:lnTo>
                <a:lnTo>
                  <a:pt x="253496" y="256612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</p:spPr>
        <p:txBody>
          <a:bodyPr spcFirstLastPara="1" wrap="square" lIns="101350" tIns="85500" rIns="0" bIns="85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350" y="1264225"/>
            <a:ext cx="2446550" cy="2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3"/>
          <p:cNvSpPr/>
          <p:nvPr/>
        </p:nvSpPr>
        <p:spPr>
          <a:xfrm rot="-2161135">
            <a:off x="4340446" y="2735275"/>
            <a:ext cx="315764" cy="398437"/>
          </a:xfrm>
          <a:custGeom>
            <a:avLst/>
            <a:gdLst/>
            <a:ahLst/>
            <a:cxnLst/>
            <a:rect l="l" t="t" r="r" b="b"/>
            <a:pathLst>
              <a:path w="253496" h="320765" extrusionOk="0">
                <a:moveTo>
                  <a:pt x="0" y="64153"/>
                </a:moveTo>
                <a:lnTo>
                  <a:pt x="126748" y="64153"/>
                </a:lnTo>
                <a:lnTo>
                  <a:pt x="126748" y="0"/>
                </a:lnTo>
                <a:lnTo>
                  <a:pt x="253496" y="160383"/>
                </a:lnTo>
                <a:lnTo>
                  <a:pt x="126748" y="320765"/>
                </a:lnTo>
                <a:lnTo>
                  <a:pt x="126748" y="256612"/>
                </a:lnTo>
                <a:lnTo>
                  <a:pt x="0" y="256612"/>
                </a:lnTo>
                <a:lnTo>
                  <a:pt x="0" y="64153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</p:spPr>
        <p:txBody>
          <a:bodyPr spcFirstLastPara="1" wrap="square" lIns="0" tIns="85500" rIns="101350" bIns="85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3"/>
          <p:cNvSpPr/>
          <p:nvPr/>
        </p:nvSpPr>
        <p:spPr>
          <a:xfrm rot="2163680">
            <a:off x="7057111" y="2735284"/>
            <a:ext cx="314366" cy="398437"/>
          </a:xfrm>
          <a:custGeom>
            <a:avLst/>
            <a:gdLst/>
            <a:ahLst/>
            <a:cxnLst/>
            <a:rect l="l" t="t" r="r" b="b"/>
            <a:pathLst>
              <a:path w="253496" h="320765" extrusionOk="0">
                <a:moveTo>
                  <a:pt x="0" y="64153"/>
                </a:moveTo>
                <a:lnTo>
                  <a:pt x="126748" y="64153"/>
                </a:lnTo>
                <a:lnTo>
                  <a:pt x="126748" y="0"/>
                </a:lnTo>
                <a:lnTo>
                  <a:pt x="253496" y="160383"/>
                </a:lnTo>
                <a:lnTo>
                  <a:pt x="126748" y="320765"/>
                </a:lnTo>
                <a:lnTo>
                  <a:pt x="126748" y="256612"/>
                </a:lnTo>
                <a:lnTo>
                  <a:pt x="0" y="256612"/>
                </a:lnTo>
                <a:lnTo>
                  <a:pt x="0" y="64153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</p:spPr>
        <p:txBody>
          <a:bodyPr spcFirstLastPara="1" wrap="square" lIns="0" tIns="85500" rIns="101350" bIns="85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4227" y="4535154"/>
            <a:ext cx="2485677" cy="235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3"/>
          <p:cNvSpPr/>
          <p:nvPr/>
        </p:nvSpPr>
        <p:spPr>
          <a:xfrm rot="4322386">
            <a:off x="3272270" y="4578489"/>
            <a:ext cx="314448" cy="398902"/>
          </a:xfrm>
          <a:custGeom>
            <a:avLst/>
            <a:gdLst/>
            <a:ahLst/>
            <a:cxnLst/>
            <a:rect l="l" t="t" r="r" b="b"/>
            <a:pathLst>
              <a:path w="253496" h="320765" extrusionOk="0">
                <a:moveTo>
                  <a:pt x="253496" y="256612"/>
                </a:moveTo>
                <a:lnTo>
                  <a:pt x="126748" y="256612"/>
                </a:lnTo>
                <a:lnTo>
                  <a:pt x="126748" y="320765"/>
                </a:lnTo>
                <a:lnTo>
                  <a:pt x="0" y="160382"/>
                </a:lnTo>
                <a:lnTo>
                  <a:pt x="126748" y="0"/>
                </a:lnTo>
                <a:lnTo>
                  <a:pt x="126748" y="64153"/>
                </a:lnTo>
                <a:lnTo>
                  <a:pt x="253496" y="64153"/>
                </a:lnTo>
                <a:lnTo>
                  <a:pt x="253496" y="256612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</p:spPr>
        <p:txBody>
          <a:bodyPr spcFirstLastPara="1" wrap="square" lIns="101350" tIns="85500" rIns="0" bIns="85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3238375" y="361876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深度訪談剪影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4600" y="4433185"/>
            <a:ext cx="2318150" cy="242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3"/>
          <p:cNvSpPr/>
          <p:nvPr/>
        </p:nvSpPr>
        <p:spPr>
          <a:xfrm rot="-4322386">
            <a:off x="8090809" y="4562408"/>
            <a:ext cx="314448" cy="398902"/>
          </a:xfrm>
          <a:custGeom>
            <a:avLst/>
            <a:gdLst/>
            <a:ahLst/>
            <a:cxnLst/>
            <a:rect l="l" t="t" r="r" b="b"/>
            <a:pathLst>
              <a:path w="253496" h="320765" extrusionOk="0">
                <a:moveTo>
                  <a:pt x="253496" y="256612"/>
                </a:moveTo>
                <a:lnTo>
                  <a:pt x="126748" y="256612"/>
                </a:lnTo>
                <a:lnTo>
                  <a:pt x="126748" y="320765"/>
                </a:lnTo>
                <a:lnTo>
                  <a:pt x="0" y="160382"/>
                </a:lnTo>
                <a:lnTo>
                  <a:pt x="126748" y="0"/>
                </a:lnTo>
                <a:lnTo>
                  <a:pt x="126748" y="64153"/>
                </a:lnTo>
                <a:lnTo>
                  <a:pt x="253496" y="64153"/>
                </a:lnTo>
                <a:lnTo>
                  <a:pt x="253496" y="256612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</p:spPr>
        <p:txBody>
          <a:bodyPr spcFirstLastPara="1" wrap="square" lIns="101350" tIns="85500" rIns="0" bIns="85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3188221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/>
          <p:cNvPicPr preferRelativeResize="0"/>
          <p:nvPr/>
        </p:nvPicPr>
        <p:blipFill rotWithShape="1">
          <a:blip r:embed="rId10">
            <a:alphaModFix amt="90000"/>
          </a:blip>
          <a:srcRect/>
          <a:stretch/>
        </p:blipFill>
        <p:spPr>
          <a:xfrm>
            <a:off x="2007775" y="2195500"/>
            <a:ext cx="2318150" cy="23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88071" y="4629928"/>
            <a:ext cx="2670410" cy="200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3"/>
          <p:cNvPicPr preferRelativeResize="0"/>
          <p:nvPr/>
        </p:nvPicPr>
        <p:blipFill rotWithShape="1">
          <a:blip r:embed="rId12">
            <a:alphaModFix amt="97000"/>
          </a:blip>
          <a:srcRect/>
          <a:stretch/>
        </p:blipFill>
        <p:spPr>
          <a:xfrm>
            <a:off x="125063" y="234288"/>
            <a:ext cx="2670437" cy="20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87329" y="2115054"/>
            <a:ext cx="2318150" cy="231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3"/>
          <p:cNvSpPr txBox="1"/>
          <p:nvPr/>
        </p:nvSpPr>
        <p:spPr>
          <a:xfrm>
            <a:off x="9120200" y="4095450"/>
            <a:ext cx="30717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CN" sz="20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巧遇同學。。。。</a:t>
            </a:r>
            <a:endParaRPr sz="2000" b="0" i="0" u="none" strike="noStrike" cap="none">
              <a:solidFill>
                <a:schemeClr val="dk1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 txBox="1"/>
          <p:nvPr/>
        </p:nvSpPr>
        <p:spPr>
          <a:xfrm>
            <a:off x="4024364" y="3895650"/>
            <a:ext cx="3628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這是一群愛做研究的孩子</a:t>
            </a:r>
            <a:endParaRPr sz="2400" b="0" i="0" u="none" strike="noStrike" cap="none">
              <a:solidFill>
                <a:schemeClr val="dk1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 txBox="1"/>
          <p:nvPr/>
        </p:nvSpPr>
        <p:spPr>
          <a:xfrm>
            <a:off x="2795500" y="1408138"/>
            <a:ext cx="19155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樂在其中!</a:t>
            </a:r>
            <a:r>
              <a:rPr lang="zh-CN" sz="30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sz="20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endParaRPr sz="2000" b="0" i="0" u="none" strike="noStrike" cap="none">
              <a:solidFill>
                <a:schemeClr val="dk1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3"/>
          <p:cNvSpPr txBox="1"/>
          <p:nvPr/>
        </p:nvSpPr>
        <p:spPr>
          <a:xfrm>
            <a:off x="819325" y="5909825"/>
            <a:ext cx="30717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收穫良多!</a:t>
            </a:r>
            <a:endParaRPr sz="2400" b="0" i="0" u="none" strike="noStrike" cap="none">
              <a:solidFill>
                <a:schemeClr val="dk1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3"/>
          <p:cNvSpPr txBox="1"/>
          <p:nvPr/>
        </p:nvSpPr>
        <p:spPr>
          <a:xfrm>
            <a:off x="6572500" y="1557850"/>
            <a:ext cx="30717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525252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前往研究之路!</a:t>
            </a:r>
            <a:endParaRPr sz="2400" b="0" i="0" u="none" strike="noStrike" cap="none">
              <a:solidFill>
                <a:schemeClr val="dk1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7961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4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4"/>
          <p:cNvSpPr/>
          <p:nvPr/>
        </p:nvSpPr>
        <p:spPr>
          <a:xfrm>
            <a:off x="6480874" y="2075852"/>
            <a:ext cx="1920888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4"/>
          <p:cNvSpPr/>
          <p:nvPr/>
        </p:nvSpPr>
        <p:spPr>
          <a:xfrm>
            <a:off x="2442274" y="2082202"/>
            <a:ext cx="1922454" cy="22177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4"/>
          <p:cNvSpPr/>
          <p:nvPr/>
        </p:nvSpPr>
        <p:spPr>
          <a:xfrm>
            <a:off x="3474136" y="3828448"/>
            <a:ext cx="1920888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4"/>
          <p:cNvSpPr/>
          <p:nvPr/>
        </p:nvSpPr>
        <p:spPr>
          <a:xfrm>
            <a:off x="7505674" y="3828452"/>
            <a:ext cx="1920888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4"/>
          <p:cNvSpPr/>
          <p:nvPr/>
        </p:nvSpPr>
        <p:spPr>
          <a:xfrm>
            <a:off x="1485012" y="3828452"/>
            <a:ext cx="1920888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BEE4EE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4"/>
          <p:cNvSpPr/>
          <p:nvPr/>
        </p:nvSpPr>
        <p:spPr>
          <a:xfrm>
            <a:off x="5463287" y="3828452"/>
            <a:ext cx="1920888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6ED0D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4"/>
          <p:cNvSpPr/>
          <p:nvPr/>
        </p:nvSpPr>
        <p:spPr>
          <a:xfrm>
            <a:off x="4455224" y="2083789"/>
            <a:ext cx="1920888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C4E0B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4"/>
          <p:cNvSpPr/>
          <p:nvPr/>
        </p:nvSpPr>
        <p:spPr>
          <a:xfrm>
            <a:off x="8506526" y="2083800"/>
            <a:ext cx="1974132" cy="2216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ADA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4"/>
          <p:cNvSpPr txBox="1"/>
          <p:nvPr/>
        </p:nvSpPr>
        <p:spPr>
          <a:xfrm>
            <a:off x="2106925" y="4457279"/>
            <a:ext cx="11667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800" b="1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年齡</a:t>
            </a:r>
            <a:endParaRPr sz="1800" b="1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800" b="1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&amp;</a:t>
            </a:r>
            <a:endParaRPr sz="1800" b="1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800" b="1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性別</a:t>
            </a:r>
            <a:endParaRPr sz="1400" b="1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93" name="Google Shape;393;p24"/>
          <p:cNvSpPr txBox="1"/>
          <p:nvPr/>
        </p:nvSpPr>
        <p:spPr>
          <a:xfrm>
            <a:off x="5625200" y="4143613"/>
            <a:ext cx="1650300" cy="15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2.你覺得全聯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/喜互惠吸引你購物的原因有哪些？對你而言各有什麼優缺點？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4"/>
          <p:cNvSpPr txBox="1"/>
          <p:nvPr/>
        </p:nvSpPr>
        <p:spPr>
          <a:xfrm>
            <a:off x="4458663" y="2610475"/>
            <a:ext cx="2384700" cy="1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1.比較常去全聯還是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喜互惠？多久去一次？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為什麼？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4"/>
          <p:cNvSpPr txBox="1"/>
          <p:nvPr/>
        </p:nvSpPr>
        <p:spPr>
          <a:xfrm>
            <a:off x="8651050" y="2393150"/>
            <a:ext cx="1716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3.如果沒有外界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因素（不受空間時間限制），你會選擇去全聯還是喜互惠？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2106917" y="1484888"/>
            <a:ext cx="811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爲了比較全聯與喜互惠客源，我們找了十人做質性訪談。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4"/>
          <p:cNvSpPr txBox="1"/>
          <p:nvPr/>
        </p:nvSpPr>
        <p:spPr>
          <a:xfrm>
            <a:off x="3273625" y="495801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深度訪談問題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5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5"/>
          <p:cNvSpPr txBox="1"/>
          <p:nvPr/>
        </p:nvSpPr>
        <p:spPr>
          <a:xfrm>
            <a:off x="2022658" y="1587411"/>
            <a:ext cx="898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CN" sz="4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4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5"/>
          <p:cNvSpPr txBox="1"/>
          <p:nvPr/>
        </p:nvSpPr>
        <p:spPr>
          <a:xfrm>
            <a:off x="5637648" y="1587411"/>
            <a:ext cx="898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CN" sz="4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4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5"/>
          <p:cNvSpPr txBox="1"/>
          <p:nvPr/>
        </p:nvSpPr>
        <p:spPr>
          <a:xfrm>
            <a:off x="9252649" y="1587436"/>
            <a:ext cx="898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CN" sz="4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4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4000" y="2506975"/>
            <a:ext cx="3951151" cy="296336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5"/>
          <p:cNvSpPr txBox="1"/>
          <p:nvPr/>
        </p:nvSpPr>
        <p:spPr>
          <a:xfrm>
            <a:off x="3273625" y="495801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深度訪談：全聯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5850" y="2431950"/>
            <a:ext cx="2335068" cy="311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53000" y="2506975"/>
            <a:ext cx="3951151" cy="29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5"/>
          <p:cNvSpPr txBox="1"/>
          <p:nvPr/>
        </p:nvSpPr>
        <p:spPr>
          <a:xfrm>
            <a:off x="878350" y="5820950"/>
            <a:ext cx="41397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擁有集點換優惠的優勢</a:t>
            </a:r>
            <a:endParaRPr sz="2400" b="0" i="0" u="none" strike="noStrike" cap="none">
              <a:solidFill>
                <a:srgbClr val="000000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5"/>
          <p:cNvSpPr txBox="1"/>
          <p:nvPr/>
        </p:nvSpPr>
        <p:spPr>
          <a:xfrm>
            <a:off x="4658300" y="5820950"/>
            <a:ext cx="28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BBD6EE"/>
                </a:highlight>
                <a:latin typeface="Arial"/>
                <a:ea typeface="Arial"/>
                <a:cs typeface="Arial"/>
                <a:sym typeface="Arial"/>
              </a:rPr>
              <a:t>生鮮食品品質保證</a:t>
            </a:r>
            <a:endParaRPr sz="2400" b="0" i="0" u="none" strike="noStrike" cap="none">
              <a:solidFill>
                <a:srgbClr val="000000"/>
              </a:solidFill>
              <a:highlight>
                <a:srgbClr val="BBD6E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5"/>
          <p:cNvSpPr txBox="1"/>
          <p:nvPr/>
        </p:nvSpPr>
        <p:spPr>
          <a:xfrm>
            <a:off x="8633575" y="5820950"/>
            <a:ext cx="279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B6D7A8"/>
                </a:highlight>
                <a:latin typeface="Arial"/>
                <a:ea typeface="Arial"/>
                <a:cs typeface="Arial"/>
                <a:sym typeface="Arial"/>
              </a:rPr>
              <a:t>架上商品琳瑯滿目</a:t>
            </a:r>
            <a:endParaRPr sz="2400" b="0" i="0" u="none" strike="noStrike" cap="none">
              <a:solidFill>
                <a:srgbClr val="000000"/>
              </a:solidFill>
              <a:highlight>
                <a:srgbClr val="B6D7A8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6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6"/>
          <p:cNvSpPr txBox="1"/>
          <p:nvPr/>
        </p:nvSpPr>
        <p:spPr>
          <a:xfrm>
            <a:off x="2022658" y="1587411"/>
            <a:ext cx="898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CN" sz="4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4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6"/>
          <p:cNvSpPr txBox="1"/>
          <p:nvPr/>
        </p:nvSpPr>
        <p:spPr>
          <a:xfrm>
            <a:off x="5637648" y="1587411"/>
            <a:ext cx="898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CN" sz="4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4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6"/>
          <p:cNvSpPr txBox="1"/>
          <p:nvPr/>
        </p:nvSpPr>
        <p:spPr>
          <a:xfrm>
            <a:off x="9252649" y="1587436"/>
            <a:ext cx="898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CN" sz="4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4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088" y="2719525"/>
            <a:ext cx="3711024" cy="27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6"/>
          <p:cNvSpPr txBox="1"/>
          <p:nvPr/>
        </p:nvSpPr>
        <p:spPr>
          <a:xfrm>
            <a:off x="3273625" y="495801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深度訪談：喜互惠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9350" y="2719564"/>
            <a:ext cx="3710999" cy="278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76225" y="2719563"/>
            <a:ext cx="3710999" cy="278324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6"/>
          <p:cNvSpPr txBox="1"/>
          <p:nvPr/>
        </p:nvSpPr>
        <p:spPr>
          <a:xfrm>
            <a:off x="809100" y="5865475"/>
            <a:ext cx="41397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FCB8CE"/>
                </a:highlight>
                <a:latin typeface="Arial"/>
                <a:ea typeface="Arial"/>
                <a:cs typeface="Arial"/>
                <a:sym typeface="Arial"/>
              </a:rPr>
              <a:t>佔有價格便宜之優勢</a:t>
            </a:r>
            <a:endParaRPr sz="2400" b="0" i="0" u="none" strike="noStrike" cap="none">
              <a:solidFill>
                <a:srgbClr val="000000"/>
              </a:solidFill>
              <a:highlight>
                <a:srgbClr val="FCB8C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6"/>
          <p:cNvSpPr txBox="1"/>
          <p:nvPr/>
        </p:nvSpPr>
        <p:spPr>
          <a:xfrm>
            <a:off x="4658300" y="5820950"/>
            <a:ext cx="332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BBD6EE"/>
                </a:highlight>
                <a:latin typeface="Arial"/>
                <a:ea typeface="Arial"/>
                <a:cs typeface="Arial"/>
                <a:sym typeface="Arial"/>
              </a:rPr>
              <a:t>分店眾多，距離方便</a:t>
            </a:r>
            <a:endParaRPr sz="2400" b="0" i="0" u="none" strike="noStrike" cap="none">
              <a:solidFill>
                <a:srgbClr val="000000"/>
              </a:solidFill>
              <a:highlight>
                <a:srgbClr val="BBD6E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6"/>
          <p:cNvSpPr txBox="1"/>
          <p:nvPr/>
        </p:nvSpPr>
        <p:spPr>
          <a:xfrm>
            <a:off x="8352525" y="5820950"/>
            <a:ext cx="307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B6D7A8"/>
                </a:highlight>
                <a:latin typeface="Arial"/>
                <a:ea typeface="Arial"/>
                <a:cs typeface="Arial"/>
                <a:sym typeface="Arial"/>
              </a:rPr>
              <a:t>規模廣大受居民喜愛</a:t>
            </a:r>
            <a:endParaRPr sz="2400" b="0" i="0" u="none" strike="noStrike" cap="none">
              <a:solidFill>
                <a:srgbClr val="000000"/>
              </a:solidFill>
              <a:highlight>
                <a:srgbClr val="B6D7A8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7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7"/>
          <p:cNvSpPr/>
          <p:nvPr/>
        </p:nvSpPr>
        <p:spPr>
          <a:xfrm>
            <a:off x="3873026" y="1615140"/>
            <a:ext cx="2418600" cy="2158200"/>
          </a:xfrm>
          <a:prstGeom prst="rect">
            <a:avLst/>
          </a:prstGeom>
          <a:solidFill>
            <a:srgbClr val="BEE4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7"/>
          <p:cNvSpPr/>
          <p:nvPr/>
        </p:nvSpPr>
        <p:spPr>
          <a:xfrm>
            <a:off x="9267825" y="1615125"/>
            <a:ext cx="2653200" cy="21582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7"/>
          <p:cNvSpPr/>
          <p:nvPr/>
        </p:nvSpPr>
        <p:spPr>
          <a:xfrm>
            <a:off x="633218" y="3920676"/>
            <a:ext cx="5658544" cy="1526458"/>
          </a:xfrm>
          <a:prstGeom prst="rect">
            <a:avLst/>
          </a:prstGeom>
          <a:solidFill>
            <a:srgbClr val="09AC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7"/>
          <p:cNvSpPr txBox="1"/>
          <p:nvPr/>
        </p:nvSpPr>
        <p:spPr>
          <a:xfrm>
            <a:off x="7226575" y="4153350"/>
            <a:ext cx="27705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7"/>
          <p:cNvSpPr txBox="1"/>
          <p:nvPr/>
        </p:nvSpPr>
        <p:spPr>
          <a:xfrm>
            <a:off x="3203225" y="411001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深度訪談紀錄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7"/>
          <p:cNvSpPr/>
          <p:nvPr/>
        </p:nvSpPr>
        <p:spPr>
          <a:xfrm>
            <a:off x="662088" y="1634188"/>
            <a:ext cx="3108600" cy="2120100"/>
          </a:xfrm>
          <a:prstGeom prst="rect">
            <a:avLst/>
          </a:prstGeom>
          <a:solidFill>
            <a:srgbClr val="FFC5D8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7"/>
          <p:cNvSpPr/>
          <p:nvPr/>
        </p:nvSpPr>
        <p:spPr>
          <a:xfrm>
            <a:off x="6390475" y="1634163"/>
            <a:ext cx="2778600" cy="2120100"/>
          </a:xfrm>
          <a:prstGeom prst="rect">
            <a:avLst/>
          </a:prstGeom>
          <a:solidFill>
            <a:srgbClr val="B4A7D6">
              <a:alpha val="43137"/>
            </a:srgbClr>
          </a:solidFill>
          <a:ln w="9525" cap="flat" cmpd="sng">
            <a:solidFill>
              <a:srgbClr val="D9D2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7"/>
          <p:cNvSpPr/>
          <p:nvPr/>
        </p:nvSpPr>
        <p:spPr>
          <a:xfrm>
            <a:off x="6390475" y="3920700"/>
            <a:ext cx="5297700" cy="1526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張女士（50歲）：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1.比較常去全聯，因為離家近，大概一週去一次。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2.全聯比較近。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3.如果一樣近的話會去全聯，因為全聯是全國性的，東西比較便宜。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7"/>
          <p:cNvSpPr txBox="1"/>
          <p:nvPr/>
        </p:nvSpPr>
        <p:spPr>
          <a:xfrm>
            <a:off x="6337050" y="1596050"/>
            <a:ext cx="29241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蔡太太（16歲）：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1.全聯，離學校比較近，三個禮拜一次。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2.喜互惠價格比較便宜，全聯比較乾淨。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3.全聯，因為有賣炸雞。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7"/>
          <p:cNvSpPr txBox="1"/>
          <p:nvPr/>
        </p:nvSpPr>
        <p:spPr>
          <a:xfrm>
            <a:off x="662100" y="3826600"/>
            <a:ext cx="61023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胡小姐（13歲）：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1.全聯，因為全聯的廣告比較成功，設計的感覺比較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舒服。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2.喜互惠東西雜，全聯的東西感覺有經過篩選。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3.全聯。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7"/>
          <p:cNvSpPr txBox="1"/>
          <p:nvPr/>
        </p:nvSpPr>
        <p:spPr>
          <a:xfrm>
            <a:off x="3909700" y="1596050"/>
            <a:ext cx="2480700" cy="21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羅小姐（14歲）：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1.喜互惠，賣的商品種類多。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2.喜互惠的優點同上；全聯則是店數較多。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3.喜互惠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7"/>
          <p:cNvSpPr txBox="1"/>
          <p:nvPr/>
        </p:nvSpPr>
        <p:spPr>
          <a:xfrm>
            <a:off x="9306575" y="1625900"/>
            <a:ext cx="26532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羅先生（55歲）：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1.全聯。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2.全聯店家數量多；喜互惠規模較大。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3.喜互惠，商品數量多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7"/>
          <p:cNvSpPr txBox="1"/>
          <p:nvPr/>
        </p:nvSpPr>
        <p:spPr>
          <a:xfrm>
            <a:off x="4398200" y="1831475"/>
            <a:ext cx="77001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7"/>
          <p:cNvSpPr txBox="1"/>
          <p:nvPr/>
        </p:nvSpPr>
        <p:spPr>
          <a:xfrm>
            <a:off x="662100" y="1648675"/>
            <a:ext cx="31086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吳女士（43歲）：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1.全聯，價格較便宜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2.全聯的優點同上；喜互惠則是商品種類較多，但喜互惠的價格偏貴。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3.全聯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8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8"/>
          <p:cNvSpPr/>
          <p:nvPr/>
        </p:nvSpPr>
        <p:spPr>
          <a:xfrm>
            <a:off x="2691625" y="4021275"/>
            <a:ext cx="3740400" cy="2457900"/>
          </a:xfrm>
          <a:prstGeom prst="rect">
            <a:avLst/>
          </a:prstGeom>
          <a:solidFill>
            <a:srgbClr val="BEE4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8"/>
          <p:cNvSpPr txBox="1"/>
          <p:nvPr/>
        </p:nvSpPr>
        <p:spPr>
          <a:xfrm>
            <a:off x="2853463" y="4114450"/>
            <a:ext cx="34167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白夫人（17歲）：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1.全聯，比較近。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2.全聯的設計比較有規劃，喜互惠東西比較齊全。全聯還可以集點。兩個都有停車場，但是不一定有廁所，並且廁所都不乾凈。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3.全聯吧。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7" name="Google Shape;467;p28"/>
          <p:cNvGrpSpPr/>
          <p:nvPr/>
        </p:nvGrpSpPr>
        <p:grpSpPr>
          <a:xfrm>
            <a:off x="5810225" y="0"/>
            <a:ext cx="6421649" cy="6365175"/>
            <a:chOff x="5810225" y="0"/>
            <a:chExt cx="6421649" cy="6365175"/>
          </a:xfrm>
        </p:grpSpPr>
        <p:grpSp>
          <p:nvGrpSpPr>
            <p:cNvPr id="468" name="Google Shape;468;p28"/>
            <p:cNvGrpSpPr/>
            <p:nvPr/>
          </p:nvGrpSpPr>
          <p:grpSpPr>
            <a:xfrm>
              <a:off x="6728100" y="0"/>
              <a:ext cx="5503774" cy="6365175"/>
              <a:chOff x="6728100" y="0"/>
              <a:chExt cx="5503774" cy="6365175"/>
            </a:xfrm>
          </p:grpSpPr>
          <p:pic>
            <p:nvPicPr>
              <p:cNvPr id="469" name="Google Shape;469;p28"/>
              <p:cNvPicPr preferRelativeResize="0"/>
              <p:nvPr/>
            </p:nvPicPr>
            <p:blipFill rotWithShape="1">
              <a:blip r:embed="rId5">
                <a:alphaModFix/>
              </a:blip>
              <a:srcRect l="-5240" t="-19220" r="5239" b="19218"/>
              <a:stretch/>
            </p:blipFill>
            <p:spPr>
              <a:xfrm>
                <a:off x="9227961" y="0"/>
                <a:ext cx="3003913" cy="41958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0" name="Google Shape;470;p28"/>
              <p:cNvSpPr txBox="1"/>
              <p:nvPr/>
            </p:nvSpPr>
            <p:spPr>
              <a:xfrm>
                <a:off x="8261840" y="4375509"/>
                <a:ext cx="1728193" cy="640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zh-CN" sz="1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Please enter the text you want to express.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8"/>
              <p:cNvSpPr txBox="1"/>
              <p:nvPr/>
            </p:nvSpPr>
            <p:spPr>
              <a:xfrm>
                <a:off x="8261841" y="4006177"/>
                <a:ext cx="14424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添加文字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8"/>
              <p:cNvSpPr txBox="1"/>
              <p:nvPr/>
            </p:nvSpPr>
            <p:spPr>
              <a:xfrm>
                <a:off x="6728100" y="4026975"/>
                <a:ext cx="4509900" cy="2338200"/>
              </a:xfrm>
              <a:prstGeom prst="rect">
                <a:avLst/>
              </a:prstGeom>
              <a:solidFill>
                <a:srgbClr val="FCB8CE">
                  <a:alpha val="96862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林女士（52歲）：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1.全聯，因為門店分佈離家近，而且比較乾淨。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2.喜互惠賣的東西比較多，比較大。全聯比較乾淨整潔，容易找到自己想要的東西。而且全聯有集點換東西。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3.全聯。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3" name="Google Shape;473;p28"/>
            <p:cNvSpPr/>
            <p:nvPr/>
          </p:nvSpPr>
          <p:spPr>
            <a:xfrm>
              <a:off x="5810225" y="1727675"/>
              <a:ext cx="4193700" cy="20970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8"/>
            <p:cNvSpPr txBox="1"/>
            <p:nvPr/>
          </p:nvSpPr>
          <p:spPr>
            <a:xfrm>
              <a:off x="6043025" y="1795924"/>
              <a:ext cx="3728100" cy="19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李小姐（40歲）：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1.喜互惠，因為比較近。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2.喜互惠東西很多，有中秋節烤肉專區什麼的，全聯比較簡單。但是全聯我有會員卡。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3.全聯。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28"/>
          <p:cNvSpPr/>
          <p:nvPr/>
        </p:nvSpPr>
        <p:spPr>
          <a:xfrm>
            <a:off x="2213551" y="1550775"/>
            <a:ext cx="3369000" cy="2266200"/>
          </a:xfrm>
          <a:prstGeom prst="rect">
            <a:avLst/>
          </a:prstGeom>
          <a:solidFill>
            <a:srgbClr val="CEE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廖小姐（16歲）：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1.全聯，沒固定頻率去。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2.全聯生鮮比較新鮮，賣的東西比較多，光線比較明亮；喜互惠則比較老舊。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3.全聯。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8"/>
          <p:cNvSpPr txBox="1"/>
          <p:nvPr/>
        </p:nvSpPr>
        <p:spPr>
          <a:xfrm>
            <a:off x="3203225" y="411001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深度訪談紀錄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3485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198688"/>
            <a:ext cx="336867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9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CN" sz="6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肆</a:t>
            </a:r>
            <a:endParaRPr sz="6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 txBox="1"/>
          <p:nvPr/>
        </p:nvSpPr>
        <p:spPr>
          <a:xfrm>
            <a:off x="4778913" y="3374786"/>
            <a:ext cx="3379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分析結果與未來展望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1" name="Google Shape;491;p29"/>
          <p:cNvCxnSpPr/>
          <p:nvPr/>
        </p:nvCxnSpPr>
        <p:spPr>
          <a:xfrm>
            <a:off x="5948580" y="4305040"/>
            <a:ext cx="449400" cy="0"/>
          </a:xfrm>
          <a:prstGeom prst="straightConnector1">
            <a:avLst/>
          </a:prstGeom>
          <a:noFill/>
          <a:ln w="9525" cap="flat" cmpd="sng">
            <a:solidFill>
              <a:srgbClr val="006A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2" name="Google Shape;492;p2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421495" y="1"/>
            <a:ext cx="2770504" cy="685801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0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" y="0"/>
            <a:ext cx="3003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0"/>
          <p:cNvSpPr txBox="1"/>
          <p:nvPr/>
        </p:nvSpPr>
        <p:spPr>
          <a:xfrm>
            <a:off x="2546250" y="680456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喜互惠與全聯的利弊分析</a:t>
            </a:r>
            <a:endParaRPr sz="4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30" title="Ch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2704" y="1947407"/>
            <a:ext cx="5630954" cy="36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0" title="Ch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230" y="1947407"/>
            <a:ext cx="5726476" cy="369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3"/>
          <p:cNvGrpSpPr/>
          <p:nvPr/>
        </p:nvGrpSpPr>
        <p:grpSpPr>
          <a:xfrm>
            <a:off x="3379736" y="1316635"/>
            <a:ext cx="5601608" cy="830997"/>
            <a:chOff x="3099252" y="302290"/>
            <a:chExt cx="5601608" cy="830997"/>
          </a:xfrm>
        </p:grpSpPr>
        <p:sp>
          <p:nvSpPr>
            <p:cNvPr id="98" name="Google Shape;98;p13"/>
            <p:cNvSpPr txBox="1"/>
            <p:nvPr/>
          </p:nvSpPr>
          <p:spPr>
            <a:xfrm>
              <a:off x="4907583" y="302290"/>
              <a:ext cx="19849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zh-CN" sz="4800" b="0" i="0" u="none" strike="noStrike" cap="none">
                  <a:solidFill>
                    <a:srgbClr val="006A60"/>
                  </a:solidFill>
                  <a:latin typeface="Arial"/>
                  <a:ea typeface="Arial"/>
                  <a:cs typeface="Arial"/>
                  <a:sym typeface="Arial"/>
                </a:rPr>
                <a:t>  目錄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" name="Google Shape;99;p13"/>
            <p:cNvGrpSpPr/>
            <p:nvPr/>
          </p:nvGrpSpPr>
          <p:grpSpPr>
            <a:xfrm>
              <a:off x="7526109" y="655201"/>
              <a:ext cx="1174751" cy="125175"/>
              <a:chOff x="7772399" y="717787"/>
              <a:chExt cx="1174751" cy="125175"/>
            </a:xfrm>
          </p:grpSpPr>
          <p:sp>
            <p:nvSpPr>
              <p:cNvPr id="100" name="Google Shape;100;p13"/>
              <p:cNvSpPr/>
              <p:nvPr/>
            </p:nvSpPr>
            <p:spPr>
              <a:xfrm>
                <a:off x="7772399" y="717787"/>
                <a:ext cx="125175" cy="125175"/>
              </a:xfrm>
              <a:prstGeom prst="ellipse">
                <a:avLst/>
              </a:prstGeom>
              <a:solidFill>
                <a:srgbClr val="006A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1" name="Google Shape;101;p13"/>
              <p:cNvCxnSpPr/>
              <p:nvPr/>
            </p:nvCxnSpPr>
            <p:spPr>
              <a:xfrm>
                <a:off x="7897574" y="780374"/>
                <a:ext cx="104957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6A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2" name="Google Shape;102;p13"/>
            <p:cNvGrpSpPr/>
            <p:nvPr/>
          </p:nvGrpSpPr>
          <p:grpSpPr>
            <a:xfrm flipH="1">
              <a:off x="3099252" y="655201"/>
              <a:ext cx="1174751" cy="125175"/>
              <a:chOff x="7772399" y="717787"/>
              <a:chExt cx="1174751" cy="125175"/>
            </a:xfrm>
          </p:grpSpPr>
          <p:sp>
            <p:nvSpPr>
              <p:cNvPr id="103" name="Google Shape;103;p13"/>
              <p:cNvSpPr/>
              <p:nvPr/>
            </p:nvSpPr>
            <p:spPr>
              <a:xfrm>
                <a:off x="7772399" y="717787"/>
                <a:ext cx="125175" cy="125175"/>
              </a:xfrm>
              <a:prstGeom prst="ellipse">
                <a:avLst/>
              </a:prstGeom>
              <a:solidFill>
                <a:srgbClr val="006A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4" name="Google Shape;104;p13"/>
              <p:cNvCxnSpPr/>
              <p:nvPr/>
            </p:nvCxnSpPr>
            <p:spPr>
              <a:xfrm>
                <a:off x="7897574" y="780374"/>
                <a:ext cx="104957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6A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05" name="Google Shape;105;p13"/>
          <p:cNvSpPr/>
          <p:nvPr/>
        </p:nvSpPr>
        <p:spPr>
          <a:xfrm>
            <a:off x="795229" y="4844917"/>
            <a:ext cx="707700" cy="643200"/>
          </a:xfrm>
          <a:prstGeom prst="rect">
            <a:avLst/>
          </a:prstGeom>
          <a:noFill/>
          <a:ln w="28575" cap="flat" cmpd="sng">
            <a:solidFill>
              <a:srgbClr val="006A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伍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" name="Google Shape;106;p13"/>
          <p:cNvGrpSpPr/>
          <p:nvPr/>
        </p:nvGrpSpPr>
        <p:grpSpPr>
          <a:xfrm>
            <a:off x="795216" y="2608539"/>
            <a:ext cx="11209609" cy="1956211"/>
            <a:chOff x="927868" y="2280297"/>
            <a:chExt cx="11209609" cy="1956211"/>
          </a:xfrm>
        </p:grpSpPr>
        <p:grpSp>
          <p:nvGrpSpPr>
            <p:cNvPr id="107" name="Google Shape;107;p13"/>
            <p:cNvGrpSpPr/>
            <p:nvPr/>
          </p:nvGrpSpPr>
          <p:grpSpPr>
            <a:xfrm>
              <a:off x="927868" y="2280297"/>
              <a:ext cx="4562609" cy="656853"/>
              <a:chOff x="1614538" y="2285671"/>
              <a:chExt cx="4562609" cy="656853"/>
            </a:xfrm>
          </p:grpSpPr>
          <p:grpSp>
            <p:nvGrpSpPr>
              <p:cNvPr id="108" name="Google Shape;108;p13"/>
              <p:cNvGrpSpPr/>
              <p:nvPr/>
            </p:nvGrpSpPr>
            <p:grpSpPr>
              <a:xfrm>
                <a:off x="1614538" y="2285671"/>
                <a:ext cx="707700" cy="656853"/>
                <a:chOff x="1962880" y="2980466"/>
                <a:chExt cx="707700" cy="656853"/>
              </a:xfrm>
            </p:grpSpPr>
            <p:sp>
              <p:nvSpPr>
                <p:cNvPr id="109" name="Google Shape;109;p13"/>
                <p:cNvSpPr/>
                <p:nvPr/>
              </p:nvSpPr>
              <p:spPr>
                <a:xfrm>
                  <a:off x="1962880" y="2994119"/>
                  <a:ext cx="707700" cy="6432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006A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13"/>
                <p:cNvSpPr txBox="1"/>
                <p:nvPr/>
              </p:nvSpPr>
              <p:spPr>
                <a:xfrm>
                  <a:off x="1983992" y="2980466"/>
                  <a:ext cx="665400" cy="58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200"/>
                    <a:buFont typeface="Arial"/>
                    <a:buNone/>
                  </a:pPr>
                  <a:r>
                    <a:rPr lang="zh-CN" sz="3200" b="0" i="0" u="none" strike="noStrike" cap="none">
                      <a:solidFill>
                        <a:srgbClr val="006A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壹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" name="Google Shape;111;p13"/>
              <p:cNvSpPr txBox="1"/>
              <p:nvPr/>
            </p:nvSpPr>
            <p:spPr>
              <a:xfrm>
                <a:off x="2508447" y="2390107"/>
                <a:ext cx="3668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CN" sz="24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rPr>
                  <a:t>研究動機、目的、</a:t>
                </a:r>
                <a:endParaRPr sz="2400" b="0" i="0" u="none" strike="noStrike" cap="none">
                  <a:solidFill>
                    <a:srgbClr val="006A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CN" sz="24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rPr>
                  <a:t>方法以及主要脈絡</a:t>
                </a:r>
                <a:endParaRPr sz="2400" b="0" i="0" u="none" strike="noStrike" cap="none">
                  <a:solidFill>
                    <a:srgbClr val="006A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13"/>
            <p:cNvGrpSpPr/>
            <p:nvPr/>
          </p:nvGrpSpPr>
          <p:grpSpPr>
            <a:xfrm>
              <a:off x="6530382" y="2280297"/>
              <a:ext cx="4969595" cy="656853"/>
              <a:chOff x="1614538" y="2285671"/>
              <a:chExt cx="4969595" cy="656853"/>
            </a:xfrm>
          </p:grpSpPr>
          <p:grpSp>
            <p:nvGrpSpPr>
              <p:cNvPr id="113" name="Google Shape;113;p13"/>
              <p:cNvGrpSpPr/>
              <p:nvPr/>
            </p:nvGrpSpPr>
            <p:grpSpPr>
              <a:xfrm>
                <a:off x="1614538" y="2285671"/>
                <a:ext cx="707700" cy="656853"/>
                <a:chOff x="1962880" y="2980466"/>
                <a:chExt cx="707700" cy="656853"/>
              </a:xfrm>
            </p:grpSpPr>
            <p:sp>
              <p:nvSpPr>
                <p:cNvPr id="114" name="Google Shape;114;p13"/>
                <p:cNvSpPr/>
                <p:nvPr/>
              </p:nvSpPr>
              <p:spPr>
                <a:xfrm>
                  <a:off x="1962880" y="2994119"/>
                  <a:ext cx="707700" cy="6432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006A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13"/>
                <p:cNvSpPr txBox="1"/>
                <p:nvPr/>
              </p:nvSpPr>
              <p:spPr>
                <a:xfrm>
                  <a:off x="1983992" y="2980466"/>
                  <a:ext cx="665400" cy="58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200"/>
                    <a:buFont typeface="Arial"/>
                    <a:buNone/>
                  </a:pPr>
                  <a:r>
                    <a:rPr lang="zh-CN" sz="3200" b="0" i="0" u="none" strike="noStrike" cap="none">
                      <a:solidFill>
                        <a:srgbClr val="006A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貳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6" name="Google Shape;116;p13"/>
              <p:cNvSpPr txBox="1"/>
              <p:nvPr/>
            </p:nvSpPr>
            <p:spPr>
              <a:xfrm>
                <a:off x="2482533" y="2390132"/>
                <a:ext cx="4101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CN" sz="24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rPr>
                  <a:t>全聯與喜互惠之背景簡介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17;p13"/>
            <p:cNvGrpSpPr/>
            <p:nvPr/>
          </p:nvGrpSpPr>
          <p:grpSpPr>
            <a:xfrm>
              <a:off x="927868" y="3402361"/>
              <a:ext cx="3963234" cy="656853"/>
              <a:chOff x="1614538" y="2285671"/>
              <a:chExt cx="3963234" cy="656853"/>
            </a:xfrm>
          </p:grpSpPr>
          <p:grpSp>
            <p:nvGrpSpPr>
              <p:cNvPr id="118" name="Google Shape;118;p13"/>
              <p:cNvGrpSpPr/>
              <p:nvPr/>
            </p:nvGrpSpPr>
            <p:grpSpPr>
              <a:xfrm>
                <a:off x="1614538" y="2285671"/>
                <a:ext cx="707700" cy="656853"/>
                <a:chOff x="1962880" y="2980466"/>
                <a:chExt cx="707700" cy="656853"/>
              </a:xfrm>
            </p:grpSpPr>
            <p:sp>
              <p:nvSpPr>
                <p:cNvPr id="119" name="Google Shape;119;p13"/>
                <p:cNvSpPr/>
                <p:nvPr/>
              </p:nvSpPr>
              <p:spPr>
                <a:xfrm>
                  <a:off x="1962880" y="2994119"/>
                  <a:ext cx="707700" cy="6432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006A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13"/>
                <p:cNvSpPr txBox="1"/>
                <p:nvPr/>
              </p:nvSpPr>
              <p:spPr>
                <a:xfrm>
                  <a:off x="1983992" y="2980466"/>
                  <a:ext cx="665400" cy="58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200"/>
                    <a:buFont typeface="Arial"/>
                    <a:buNone/>
                  </a:pPr>
                  <a:r>
                    <a:rPr lang="zh-CN" sz="3200" b="0" i="0" u="none" strike="noStrike" cap="none">
                      <a:solidFill>
                        <a:srgbClr val="006A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參</a:t>
                  </a:r>
                  <a:endParaRPr sz="32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1" name="Google Shape;121;p13"/>
              <p:cNvSpPr txBox="1"/>
              <p:nvPr/>
            </p:nvSpPr>
            <p:spPr>
              <a:xfrm>
                <a:off x="2536372" y="2390068"/>
                <a:ext cx="3041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CN" sz="24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rPr>
                  <a:t>實地訪查與深度訪談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3"/>
            <p:cNvGrpSpPr/>
            <p:nvPr/>
          </p:nvGrpSpPr>
          <p:grpSpPr>
            <a:xfrm>
              <a:off x="6530382" y="3402361"/>
              <a:ext cx="5607095" cy="834147"/>
              <a:chOff x="1614538" y="2285671"/>
              <a:chExt cx="5607095" cy="834147"/>
            </a:xfrm>
          </p:grpSpPr>
          <p:grpSp>
            <p:nvGrpSpPr>
              <p:cNvPr id="123" name="Google Shape;123;p13"/>
              <p:cNvGrpSpPr/>
              <p:nvPr/>
            </p:nvGrpSpPr>
            <p:grpSpPr>
              <a:xfrm>
                <a:off x="1614538" y="2285671"/>
                <a:ext cx="707700" cy="656853"/>
                <a:chOff x="1962880" y="2980466"/>
                <a:chExt cx="707700" cy="656853"/>
              </a:xfrm>
            </p:grpSpPr>
            <p:sp>
              <p:nvSpPr>
                <p:cNvPr id="124" name="Google Shape;124;p13"/>
                <p:cNvSpPr/>
                <p:nvPr/>
              </p:nvSpPr>
              <p:spPr>
                <a:xfrm>
                  <a:off x="1962880" y="2994119"/>
                  <a:ext cx="707700" cy="6432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006A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13"/>
                <p:cNvSpPr txBox="1"/>
                <p:nvPr/>
              </p:nvSpPr>
              <p:spPr>
                <a:xfrm>
                  <a:off x="1983992" y="2980466"/>
                  <a:ext cx="665400" cy="58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200"/>
                    <a:buFont typeface="Arial"/>
                    <a:buNone/>
                  </a:pPr>
                  <a:r>
                    <a:rPr lang="zh-CN" sz="3200" b="0" i="0" u="none" strike="noStrike" cap="none">
                      <a:solidFill>
                        <a:srgbClr val="006A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肆</a:t>
                  </a:r>
                  <a:endParaRPr sz="32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" name="Google Shape;126;p13"/>
              <p:cNvGrpSpPr/>
              <p:nvPr/>
            </p:nvGrpSpPr>
            <p:grpSpPr>
              <a:xfrm>
                <a:off x="2482533" y="2390068"/>
                <a:ext cx="4739100" cy="729750"/>
                <a:chOff x="6432002" y="1592357"/>
                <a:chExt cx="4739100" cy="729750"/>
              </a:xfrm>
            </p:grpSpPr>
            <p:sp>
              <p:nvSpPr>
                <p:cNvPr id="127" name="Google Shape;127;p13"/>
                <p:cNvSpPr txBox="1"/>
                <p:nvPr/>
              </p:nvSpPr>
              <p:spPr>
                <a:xfrm>
                  <a:off x="6499102" y="1592357"/>
                  <a:ext cx="30414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just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zh-CN" sz="2400" b="0" i="0" u="none" strike="noStrike" cap="none">
                      <a:solidFill>
                        <a:srgbClr val="006A6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分析結果與未來展望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13"/>
                <p:cNvSpPr/>
                <p:nvPr/>
              </p:nvSpPr>
              <p:spPr>
                <a:xfrm>
                  <a:off x="6432002" y="1786607"/>
                  <a:ext cx="4739100" cy="5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6A6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29" name="Google Shape;129;p13"/>
          <p:cNvSpPr txBox="1"/>
          <p:nvPr/>
        </p:nvSpPr>
        <p:spPr>
          <a:xfrm>
            <a:off x="1703100" y="4844925"/>
            <a:ext cx="43185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調查心得</a:t>
            </a:r>
            <a:r>
              <a:rPr lang="zh-CN" sz="2400">
                <a:solidFill>
                  <a:srgbClr val="006A60"/>
                </a:solidFill>
              </a:rPr>
              <a:t>、分工表及參考資料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1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1"/>
          <p:cNvSpPr txBox="1"/>
          <p:nvPr/>
        </p:nvSpPr>
        <p:spPr>
          <a:xfrm>
            <a:off x="0" y="0"/>
            <a:ext cx="1014153" cy="62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13" name="Google Shape;513;p31"/>
          <p:cNvGraphicFramePr/>
          <p:nvPr/>
        </p:nvGraphicFramePr>
        <p:xfrm>
          <a:off x="2546248" y="118991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{F0D69F9A-976F-449E-871C-563F6E7F4CC7}</a:tableStyleId>
              </a:tblPr>
              <a:tblGrid>
                <a:gridCol w="3048125"/>
                <a:gridCol w="2072200"/>
                <a:gridCol w="1979175"/>
              </a:tblGrid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全聯%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喜互惠%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距離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33.0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23.2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商品種類、環境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46.6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44.4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價格便宜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11.1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廣告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6.8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規模大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22.2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積點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6.8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65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/>
                        <a:t>生鮮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CN" sz="2800" u="none" strike="noStrike" cap="none">
                          <a:solidFill>
                            <a:schemeClr val="dk1"/>
                          </a:solidFill>
                        </a:rPr>
                        <a:t>6.8</a:t>
                      </a:r>
                      <a:r>
                        <a:rPr lang="zh-CN" sz="2800" b="1" u="none" strike="noStrike" cap="none"/>
                        <a:t>%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</a:tbl>
          </a:graphicData>
        </a:graphic>
      </p:graphicFrame>
      <p:pic>
        <p:nvPicPr>
          <p:cNvPr id="514" name="Google Shape;51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69328" y="1864827"/>
            <a:ext cx="466196" cy="46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1836" y="2526251"/>
            <a:ext cx="466197" cy="46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9985" y="3188534"/>
            <a:ext cx="466197" cy="46619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1"/>
          <p:cNvSpPr txBox="1"/>
          <p:nvPr/>
        </p:nvSpPr>
        <p:spPr>
          <a:xfrm>
            <a:off x="2546250" y="211405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喜互惠與全聯的利弊分析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8" name="Google Shape;518;p31"/>
          <p:cNvCxnSpPr/>
          <p:nvPr/>
        </p:nvCxnSpPr>
        <p:spPr>
          <a:xfrm rot="10800000" flipH="1">
            <a:off x="5631375" y="3192025"/>
            <a:ext cx="2035200" cy="599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9" name="Google Shape;519;p31"/>
          <p:cNvCxnSpPr/>
          <p:nvPr/>
        </p:nvCxnSpPr>
        <p:spPr>
          <a:xfrm rot="10800000" flipH="1">
            <a:off x="5603500" y="4474525"/>
            <a:ext cx="2063100" cy="641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0" name="Google Shape;520;p31"/>
          <p:cNvCxnSpPr/>
          <p:nvPr/>
        </p:nvCxnSpPr>
        <p:spPr>
          <a:xfrm rot="10800000" flipH="1">
            <a:off x="7680400" y="5129625"/>
            <a:ext cx="1951500" cy="669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1" name="Google Shape;521;p31"/>
          <p:cNvCxnSpPr/>
          <p:nvPr/>
        </p:nvCxnSpPr>
        <p:spPr>
          <a:xfrm rot="10800000" flipH="1">
            <a:off x="7694350" y="5770875"/>
            <a:ext cx="1937400" cy="613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2" name="Google Shape;522;p31"/>
          <p:cNvCxnSpPr/>
          <p:nvPr/>
        </p:nvCxnSpPr>
        <p:spPr>
          <a:xfrm rot="10800000" flipH="1">
            <a:off x="7694350" y="3805450"/>
            <a:ext cx="1923600" cy="641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2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973" y="138849"/>
            <a:ext cx="11538000" cy="638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115" y="2019307"/>
            <a:ext cx="466197" cy="46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3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3252061" y="4363942"/>
            <a:ext cx="899651" cy="899651"/>
          </a:xfrm>
          <a:prstGeom prst="ellipse">
            <a:avLst/>
          </a:prstGeom>
          <a:solidFill>
            <a:srgbClr val="BEE4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0" name="Google Shape;540;p33"/>
          <p:cNvGrpSpPr/>
          <p:nvPr/>
        </p:nvGrpSpPr>
        <p:grpSpPr>
          <a:xfrm>
            <a:off x="1984159" y="1244062"/>
            <a:ext cx="6659220" cy="899651"/>
            <a:chOff x="1897626" y="2072621"/>
            <a:chExt cx="6659220" cy="899651"/>
          </a:xfrm>
        </p:grpSpPr>
        <p:sp>
          <p:nvSpPr>
            <p:cNvPr id="541" name="Google Shape;541;p33"/>
            <p:cNvSpPr/>
            <p:nvPr/>
          </p:nvSpPr>
          <p:spPr>
            <a:xfrm>
              <a:off x="1897626" y="2072621"/>
              <a:ext cx="899651" cy="899651"/>
            </a:xfrm>
            <a:prstGeom prst="ellipse">
              <a:avLst/>
            </a:pr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2797277" y="2272292"/>
              <a:ext cx="5759569" cy="654193"/>
            </a:xfrm>
            <a:custGeom>
              <a:avLst/>
              <a:gdLst/>
              <a:ahLst/>
              <a:cxnLst/>
              <a:rect l="l" t="t" r="r" b="b"/>
              <a:pathLst>
                <a:path w="183" h="149" extrusionOk="0">
                  <a:moveTo>
                    <a:pt x="38" y="82"/>
                  </a:moveTo>
                  <a:cubicBezTo>
                    <a:pt x="31" y="82"/>
                    <a:pt x="24" y="87"/>
                    <a:pt x="21" y="94"/>
                  </a:cubicBezTo>
                  <a:cubicBezTo>
                    <a:pt x="20" y="95"/>
                    <a:pt x="20" y="96"/>
                    <a:pt x="20" y="97"/>
                  </a:cubicBezTo>
                  <a:cubicBezTo>
                    <a:pt x="20" y="98"/>
                    <a:pt x="19" y="100"/>
                    <a:pt x="19" y="101"/>
                  </a:cubicBezTo>
                  <a:cubicBezTo>
                    <a:pt x="19" y="105"/>
                    <a:pt x="21" y="108"/>
                    <a:pt x="23" y="111"/>
                  </a:cubicBezTo>
                  <a:cubicBezTo>
                    <a:pt x="25" y="114"/>
                    <a:pt x="27" y="117"/>
                    <a:pt x="31" y="118"/>
                  </a:cubicBezTo>
                  <a:cubicBezTo>
                    <a:pt x="33" y="119"/>
                    <a:pt x="36" y="120"/>
                    <a:pt x="38" y="120"/>
                  </a:cubicBezTo>
                  <a:cubicBezTo>
                    <a:pt x="41" y="120"/>
                    <a:pt x="43" y="119"/>
                    <a:pt x="45" y="118"/>
                  </a:cubicBezTo>
                  <a:cubicBezTo>
                    <a:pt x="49" y="117"/>
                    <a:pt x="52" y="114"/>
                    <a:pt x="54" y="111"/>
                  </a:cubicBezTo>
                  <a:cubicBezTo>
                    <a:pt x="56" y="108"/>
                    <a:pt x="57" y="105"/>
                    <a:pt x="57" y="101"/>
                  </a:cubicBezTo>
                  <a:cubicBezTo>
                    <a:pt x="57" y="91"/>
                    <a:pt x="48" y="82"/>
                    <a:pt x="38" y="82"/>
                  </a:cubicBezTo>
                  <a:close/>
                  <a:moveTo>
                    <a:pt x="92" y="82"/>
                  </a:moveTo>
                  <a:cubicBezTo>
                    <a:pt x="92" y="82"/>
                    <a:pt x="92" y="82"/>
                    <a:pt x="92" y="82"/>
                  </a:cubicBezTo>
                  <a:cubicBezTo>
                    <a:pt x="84" y="82"/>
                    <a:pt x="77" y="87"/>
                    <a:pt x="74" y="94"/>
                  </a:cubicBezTo>
                  <a:cubicBezTo>
                    <a:pt x="74" y="95"/>
                    <a:pt x="74" y="96"/>
                    <a:pt x="73" y="97"/>
                  </a:cubicBezTo>
                  <a:cubicBezTo>
                    <a:pt x="73" y="98"/>
                    <a:pt x="73" y="100"/>
                    <a:pt x="73" y="101"/>
                  </a:cubicBezTo>
                  <a:cubicBezTo>
                    <a:pt x="73" y="105"/>
                    <a:pt x="74" y="108"/>
                    <a:pt x="76" y="111"/>
                  </a:cubicBezTo>
                  <a:cubicBezTo>
                    <a:pt x="78" y="114"/>
                    <a:pt x="81" y="117"/>
                    <a:pt x="84" y="118"/>
                  </a:cubicBezTo>
                  <a:cubicBezTo>
                    <a:pt x="87" y="119"/>
                    <a:pt x="89" y="120"/>
                    <a:pt x="92" y="120"/>
                  </a:cubicBezTo>
                  <a:cubicBezTo>
                    <a:pt x="94" y="120"/>
                    <a:pt x="97" y="119"/>
                    <a:pt x="99" y="118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103" y="117"/>
                    <a:pt x="105" y="114"/>
                    <a:pt x="107" y="111"/>
                  </a:cubicBezTo>
                  <a:cubicBezTo>
                    <a:pt x="109" y="108"/>
                    <a:pt x="110" y="105"/>
                    <a:pt x="110" y="101"/>
                  </a:cubicBezTo>
                  <a:cubicBezTo>
                    <a:pt x="110" y="91"/>
                    <a:pt x="102" y="82"/>
                    <a:pt x="92" y="82"/>
                  </a:cubicBezTo>
                  <a:close/>
                  <a:moveTo>
                    <a:pt x="92" y="74"/>
                  </a:moveTo>
                  <a:cubicBezTo>
                    <a:pt x="92" y="74"/>
                    <a:pt x="92" y="74"/>
                    <a:pt x="92" y="74"/>
                  </a:cubicBezTo>
                  <a:cubicBezTo>
                    <a:pt x="105" y="74"/>
                    <a:pt x="116" y="84"/>
                    <a:pt x="118" y="97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19" y="94"/>
                    <a:pt x="119" y="92"/>
                    <a:pt x="120" y="91"/>
                  </a:cubicBezTo>
                  <a:cubicBezTo>
                    <a:pt x="124" y="80"/>
                    <a:pt x="134" y="74"/>
                    <a:pt x="145" y="74"/>
                  </a:cubicBezTo>
                  <a:cubicBezTo>
                    <a:pt x="153" y="74"/>
                    <a:pt x="160" y="77"/>
                    <a:pt x="164" y="82"/>
                  </a:cubicBezTo>
                  <a:cubicBezTo>
                    <a:pt x="166" y="84"/>
                    <a:pt x="168" y="86"/>
                    <a:pt x="169" y="88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9" y="80"/>
                    <a:pt x="28" y="74"/>
                    <a:pt x="38" y="74"/>
                  </a:cubicBezTo>
                  <a:cubicBezTo>
                    <a:pt x="51" y="74"/>
                    <a:pt x="63" y="84"/>
                    <a:pt x="65" y="97"/>
                  </a:cubicBezTo>
                  <a:cubicBezTo>
                    <a:pt x="65" y="96"/>
                    <a:pt x="65" y="96"/>
                    <a:pt x="65" y="96"/>
                  </a:cubicBezTo>
                  <a:cubicBezTo>
                    <a:pt x="65" y="94"/>
                    <a:pt x="66" y="92"/>
                    <a:pt x="67" y="91"/>
                  </a:cubicBezTo>
                  <a:cubicBezTo>
                    <a:pt x="71" y="80"/>
                    <a:pt x="81" y="74"/>
                    <a:pt x="92" y="74"/>
                  </a:cubicBezTo>
                  <a:close/>
                  <a:moveTo>
                    <a:pt x="118" y="105"/>
                  </a:moveTo>
                  <a:cubicBezTo>
                    <a:pt x="118" y="105"/>
                    <a:pt x="118" y="105"/>
                    <a:pt x="118" y="105"/>
                  </a:cubicBezTo>
                  <a:cubicBezTo>
                    <a:pt x="118" y="109"/>
                    <a:pt x="116" y="113"/>
                    <a:pt x="114" y="116"/>
                  </a:cubicBezTo>
                  <a:cubicBezTo>
                    <a:pt x="113" y="118"/>
                    <a:pt x="112" y="119"/>
                    <a:pt x="110" y="121"/>
                  </a:cubicBezTo>
                  <a:cubicBezTo>
                    <a:pt x="111" y="121"/>
                    <a:pt x="111" y="121"/>
                    <a:pt x="111" y="121"/>
                  </a:cubicBezTo>
                  <a:cubicBezTo>
                    <a:pt x="111" y="121"/>
                    <a:pt x="111" y="121"/>
                    <a:pt x="111" y="121"/>
                  </a:cubicBezTo>
                  <a:cubicBezTo>
                    <a:pt x="113" y="121"/>
                    <a:pt x="115" y="122"/>
                    <a:pt x="117" y="124"/>
                  </a:cubicBezTo>
                  <a:cubicBezTo>
                    <a:pt x="118" y="124"/>
                    <a:pt x="118" y="124"/>
                    <a:pt x="118" y="125"/>
                  </a:cubicBezTo>
                  <a:cubicBezTo>
                    <a:pt x="120" y="123"/>
                    <a:pt x="121" y="123"/>
                    <a:pt x="123" y="122"/>
                  </a:cubicBezTo>
                  <a:cubicBezTo>
                    <a:pt x="124" y="121"/>
                    <a:pt x="125" y="121"/>
                    <a:pt x="126" y="121"/>
                  </a:cubicBezTo>
                  <a:cubicBezTo>
                    <a:pt x="125" y="119"/>
                    <a:pt x="124" y="118"/>
                    <a:pt x="123" y="116"/>
                  </a:cubicBezTo>
                  <a:cubicBezTo>
                    <a:pt x="121" y="113"/>
                    <a:pt x="119" y="109"/>
                    <a:pt x="118" y="105"/>
                  </a:cubicBezTo>
                  <a:close/>
                  <a:moveTo>
                    <a:pt x="73" y="121"/>
                  </a:moveTo>
                  <a:cubicBezTo>
                    <a:pt x="73" y="121"/>
                    <a:pt x="73" y="121"/>
                    <a:pt x="73" y="121"/>
                  </a:cubicBezTo>
                  <a:cubicBezTo>
                    <a:pt x="72" y="119"/>
                    <a:pt x="70" y="118"/>
                    <a:pt x="69" y="116"/>
                  </a:cubicBezTo>
                  <a:cubicBezTo>
                    <a:pt x="67" y="113"/>
                    <a:pt x="66" y="109"/>
                    <a:pt x="65" y="105"/>
                  </a:cubicBezTo>
                  <a:cubicBezTo>
                    <a:pt x="64" y="109"/>
                    <a:pt x="63" y="113"/>
                    <a:pt x="61" y="116"/>
                  </a:cubicBezTo>
                  <a:cubicBezTo>
                    <a:pt x="60" y="118"/>
                    <a:pt x="58" y="119"/>
                    <a:pt x="57" y="121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60" y="121"/>
                    <a:pt x="62" y="122"/>
                    <a:pt x="63" y="124"/>
                  </a:cubicBezTo>
                  <a:cubicBezTo>
                    <a:pt x="64" y="124"/>
                    <a:pt x="65" y="124"/>
                    <a:pt x="65" y="125"/>
                  </a:cubicBezTo>
                  <a:cubicBezTo>
                    <a:pt x="66" y="123"/>
                    <a:pt x="68" y="123"/>
                    <a:pt x="69" y="122"/>
                  </a:cubicBezTo>
                  <a:cubicBezTo>
                    <a:pt x="71" y="121"/>
                    <a:pt x="72" y="121"/>
                    <a:pt x="73" y="121"/>
                  </a:cubicBezTo>
                  <a:close/>
                  <a:moveTo>
                    <a:pt x="158" y="128"/>
                  </a:moveTo>
                  <a:cubicBezTo>
                    <a:pt x="158" y="128"/>
                    <a:pt x="158" y="128"/>
                    <a:pt x="158" y="128"/>
                  </a:cubicBezTo>
                  <a:cubicBezTo>
                    <a:pt x="145" y="128"/>
                    <a:pt x="145" y="128"/>
                    <a:pt x="145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0" y="128"/>
                    <a:pt x="128" y="129"/>
                    <a:pt x="126" y="130"/>
                  </a:cubicBezTo>
                  <a:cubicBezTo>
                    <a:pt x="125" y="130"/>
                    <a:pt x="123" y="132"/>
                    <a:pt x="122" y="133"/>
                  </a:cubicBezTo>
                  <a:cubicBezTo>
                    <a:pt x="120" y="135"/>
                    <a:pt x="118" y="135"/>
                    <a:pt x="116" y="134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4" y="132"/>
                    <a:pt x="114" y="132"/>
                  </a:cubicBezTo>
                  <a:cubicBezTo>
                    <a:pt x="114" y="132"/>
                    <a:pt x="114" y="132"/>
                    <a:pt x="114" y="132"/>
                  </a:cubicBezTo>
                  <a:cubicBezTo>
                    <a:pt x="113" y="131"/>
                    <a:pt x="113" y="131"/>
                    <a:pt x="112" y="131"/>
                  </a:cubicBezTo>
                  <a:cubicBezTo>
                    <a:pt x="111" y="130"/>
                    <a:pt x="110" y="129"/>
                    <a:pt x="109" y="129"/>
                  </a:cubicBezTo>
                  <a:cubicBezTo>
                    <a:pt x="109" y="129"/>
                    <a:pt x="109" y="129"/>
                    <a:pt x="109" y="129"/>
                  </a:cubicBezTo>
                  <a:cubicBezTo>
                    <a:pt x="107" y="128"/>
                    <a:pt x="106" y="128"/>
                    <a:pt x="105" y="128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7" y="128"/>
                    <a:pt x="75" y="129"/>
                    <a:pt x="73" y="130"/>
                  </a:cubicBezTo>
                  <a:cubicBezTo>
                    <a:pt x="71" y="130"/>
                    <a:pt x="69" y="132"/>
                    <a:pt x="68" y="133"/>
                  </a:cubicBezTo>
                  <a:cubicBezTo>
                    <a:pt x="67" y="135"/>
                    <a:pt x="64" y="135"/>
                    <a:pt x="62" y="134"/>
                  </a:cubicBezTo>
                  <a:cubicBezTo>
                    <a:pt x="62" y="133"/>
                    <a:pt x="62" y="133"/>
                    <a:pt x="61" y="133"/>
                  </a:cubicBezTo>
                  <a:cubicBezTo>
                    <a:pt x="61" y="133"/>
                    <a:pt x="61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60" y="131"/>
                    <a:pt x="59" y="131"/>
                    <a:pt x="59" y="131"/>
                  </a:cubicBezTo>
                  <a:cubicBezTo>
                    <a:pt x="58" y="130"/>
                    <a:pt x="56" y="129"/>
                    <a:pt x="55" y="129"/>
                  </a:cubicBezTo>
                  <a:cubicBezTo>
                    <a:pt x="54" y="128"/>
                    <a:pt x="52" y="128"/>
                    <a:pt x="51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3" y="128"/>
                    <a:pt x="21" y="129"/>
                    <a:pt x="19" y="130"/>
                  </a:cubicBezTo>
                  <a:cubicBezTo>
                    <a:pt x="17" y="131"/>
                    <a:pt x="15" y="133"/>
                    <a:pt x="14" y="134"/>
                  </a:cubicBezTo>
                  <a:cubicBezTo>
                    <a:pt x="13" y="136"/>
                    <a:pt x="12" y="137"/>
                    <a:pt x="12" y="138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2" y="139"/>
                    <a:pt x="11" y="140"/>
                    <a:pt x="11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92" y="141"/>
                    <a:pt x="92" y="141"/>
                    <a:pt x="92" y="141"/>
                  </a:cubicBezTo>
                  <a:cubicBezTo>
                    <a:pt x="114" y="141"/>
                    <a:pt x="114" y="141"/>
                    <a:pt x="114" y="141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72" y="141"/>
                    <a:pt x="172" y="141"/>
                    <a:pt x="172" y="141"/>
                  </a:cubicBezTo>
                  <a:cubicBezTo>
                    <a:pt x="172" y="140"/>
                    <a:pt x="172" y="139"/>
                    <a:pt x="172" y="139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1" y="138"/>
                    <a:pt x="171" y="137"/>
                    <a:pt x="170" y="136"/>
                  </a:cubicBezTo>
                  <a:cubicBezTo>
                    <a:pt x="170" y="135"/>
                    <a:pt x="169" y="134"/>
                    <a:pt x="169" y="133"/>
                  </a:cubicBezTo>
                  <a:cubicBezTo>
                    <a:pt x="168" y="133"/>
                    <a:pt x="168" y="133"/>
                    <a:pt x="168" y="133"/>
                  </a:cubicBezTo>
                  <a:cubicBezTo>
                    <a:pt x="168" y="132"/>
                    <a:pt x="167" y="131"/>
                    <a:pt x="166" y="131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5" y="130"/>
                    <a:pt x="164" y="129"/>
                    <a:pt x="162" y="129"/>
                  </a:cubicBezTo>
                  <a:cubicBezTo>
                    <a:pt x="162" y="129"/>
                    <a:pt x="162" y="129"/>
                    <a:pt x="162" y="129"/>
                  </a:cubicBezTo>
                  <a:cubicBezTo>
                    <a:pt x="161" y="128"/>
                    <a:pt x="160" y="128"/>
                    <a:pt x="158" y="128"/>
                  </a:cubicBezTo>
                  <a:close/>
                  <a:moveTo>
                    <a:pt x="164" y="121"/>
                  </a:moveTo>
                  <a:cubicBezTo>
                    <a:pt x="164" y="121"/>
                    <a:pt x="164" y="121"/>
                    <a:pt x="164" y="121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7" y="121"/>
                    <a:pt x="169" y="122"/>
                    <a:pt x="170" y="123"/>
                  </a:cubicBezTo>
                  <a:cubicBezTo>
                    <a:pt x="171" y="124"/>
                    <a:pt x="171" y="124"/>
                    <a:pt x="171" y="124"/>
                  </a:cubicBezTo>
                  <a:cubicBezTo>
                    <a:pt x="172" y="125"/>
                    <a:pt x="174" y="126"/>
                    <a:pt x="175" y="127"/>
                  </a:cubicBezTo>
                  <a:cubicBezTo>
                    <a:pt x="176" y="128"/>
                    <a:pt x="177" y="130"/>
                    <a:pt x="178" y="132"/>
                  </a:cubicBezTo>
                  <a:cubicBezTo>
                    <a:pt x="179" y="133"/>
                    <a:pt x="180" y="135"/>
                    <a:pt x="180" y="137"/>
                  </a:cubicBezTo>
                  <a:cubicBezTo>
                    <a:pt x="180" y="139"/>
                    <a:pt x="181" y="140"/>
                    <a:pt x="181" y="142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81" y="147"/>
                    <a:pt x="179" y="149"/>
                    <a:pt x="176" y="149"/>
                  </a:cubicBezTo>
                  <a:cubicBezTo>
                    <a:pt x="145" y="149"/>
                    <a:pt x="145" y="149"/>
                    <a:pt x="145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5" y="149"/>
                    <a:pt x="3" y="147"/>
                    <a:pt x="3" y="145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3" y="140"/>
                    <a:pt x="3" y="138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4"/>
                    <a:pt x="5" y="132"/>
                    <a:pt x="7" y="130"/>
                  </a:cubicBezTo>
                  <a:cubicBezTo>
                    <a:pt x="9" y="127"/>
                    <a:pt x="11" y="124"/>
                    <a:pt x="15" y="122"/>
                  </a:cubicBezTo>
                  <a:cubicBezTo>
                    <a:pt x="16" y="122"/>
                    <a:pt x="18" y="121"/>
                    <a:pt x="19" y="121"/>
                  </a:cubicBezTo>
                  <a:cubicBezTo>
                    <a:pt x="18" y="119"/>
                    <a:pt x="17" y="118"/>
                    <a:pt x="16" y="116"/>
                  </a:cubicBezTo>
                  <a:cubicBezTo>
                    <a:pt x="14" y="114"/>
                    <a:pt x="13" y="111"/>
                    <a:pt x="12" y="109"/>
                  </a:cubicBezTo>
                  <a:cubicBezTo>
                    <a:pt x="12" y="109"/>
                    <a:pt x="11" y="109"/>
                    <a:pt x="11" y="109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3" y="109"/>
                    <a:pt x="0" y="106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0" y="0"/>
                    <a:pt x="183" y="3"/>
                    <a:pt x="183" y="7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6"/>
                    <a:pt x="180" y="109"/>
                    <a:pt x="176" y="109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70" y="111"/>
                    <a:pt x="169" y="114"/>
                    <a:pt x="168" y="116"/>
                  </a:cubicBezTo>
                  <a:cubicBezTo>
                    <a:pt x="167" y="118"/>
                    <a:pt x="166" y="119"/>
                    <a:pt x="164" y="121"/>
                  </a:cubicBezTo>
                  <a:close/>
                  <a:moveTo>
                    <a:pt x="145" y="82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36" y="82"/>
                    <a:pt x="129" y="89"/>
                    <a:pt x="127" y="97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7" y="99"/>
                    <a:pt x="127" y="100"/>
                    <a:pt x="127" y="101"/>
                  </a:cubicBezTo>
                  <a:cubicBezTo>
                    <a:pt x="127" y="105"/>
                    <a:pt x="128" y="108"/>
                    <a:pt x="130" y="111"/>
                  </a:cubicBezTo>
                  <a:cubicBezTo>
                    <a:pt x="132" y="114"/>
                    <a:pt x="135" y="117"/>
                    <a:pt x="138" y="118"/>
                  </a:cubicBezTo>
                  <a:cubicBezTo>
                    <a:pt x="140" y="119"/>
                    <a:pt x="143" y="120"/>
                    <a:pt x="145" y="120"/>
                  </a:cubicBezTo>
                  <a:cubicBezTo>
                    <a:pt x="148" y="120"/>
                    <a:pt x="150" y="119"/>
                    <a:pt x="152" y="118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6" y="117"/>
                    <a:pt x="159" y="114"/>
                    <a:pt x="161" y="111"/>
                  </a:cubicBezTo>
                  <a:cubicBezTo>
                    <a:pt x="163" y="108"/>
                    <a:pt x="164" y="105"/>
                    <a:pt x="164" y="101"/>
                  </a:cubicBezTo>
                  <a:cubicBezTo>
                    <a:pt x="164" y="91"/>
                    <a:pt x="156" y="82"/>
                    <a:pt x="145" y="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zh-CN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人群居住地的距離是決勝的要件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3" name="Google Shape;543;p33"/>
          <p:cNvGrpSpPr/>
          <p:nvPr/>
        </p:nvGrpSpPr>
        <p:grpSpPr>
          <a:xfrm>
            <a:off x="2607988" y="2826806"/>
            <a:ext cx="7473823" cy="899650"/>
            <a:chOff x="5646175" y="2072621"/>
            <a:chExt cx="5269606" cy="1344037"/>
          </a:xfrm>
        </p:grpSpPr>
        <p:sp>
          <p:nvSpPr>
            <p:cNvPr id="544" name="Google Shape;544;p33"/>
            <p:cNvSpPr/>
            <p:nvPr/>
          </p:nvSpPr>
          <p:spPr>
            <a:xfrm>
              <a:off x="5646175" y="2072621"/>
              <a:ext cx="659861" cy="1344037"/>
            </a:xfrm>
            <a:prstGeom prst="ellipse">
              <a:avLst/>
            </a:pr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6384365" y="2407406"/>
              <a:ext cx="4531416" cy="526967"/>
            </a:xfrm>
            <a:custGeom>
              <a:avLst/>
              <a:gdLst/>
              <a:ahLst/>
              <a:cxnLst/>
              <a:rect l="l" t="t" r="r" b="b"/>
              <a:pathLst>
                <a:path w="184" h="142" extrusionOk="0">
                  <a:moveTo>
                    <a:pt x="102" y="35"/>
                  </a:moveTo>
                  <a:cubicBezTo>
                    <a:pt x="102" y="35"/>
                    <a:pt x="102" y="35"/>
                    <a:pt x="102" y="35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3" y="35"/>
                    <a:pt x="137" y="37"/>
                    <a:pt x="139" y="40"/>
                  </a:cubicBezTo>
                  <a:cubicBezTo>
                    <a:pt x="142" y="43"/>
                    <a:pt x="144" y="46"/>
                    <a:pt x="144" y="50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5"/>
                    <a:pt x="142" y="99"/>
                    <a:pt x="139" y="102"/>
                  </a:cubicBezTo>
                  <a:cubicBezTo>
                    <a:pt x="137" y="104"/>
                    <a:pt x="133" y="106"/>
                    <a:pt x="129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98" y="106"/>
                    <a:pt x="95" y="103"/>
                    <a:pt x="95" y="99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39"/>
                    <a:pt x="98" y="35"/>
                    <a:pt x="102" y="35"/>
                  </a:cubicBezTo>
                  <a:close/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69" y="0"/>
                    <a:pt x="184" y="14"/>
                    <a:pt x="184" y="32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127"/>
                    <a:pt x="169" y="142"/>
                    <a:pt x="151" y="142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15" y="142"/>
                    <a:pt x="0" y="127"/>
                    <a:pt x="0" y="10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lose/>
                  <a:moveTo>
                    <a:pt x="151" y="14"/>
                  </a:moveTo>
                  <a:cubicBezTo>
                    <a:pt x="151" y="14"/>
                    <a:pt x="151" y="14"/>
                    <a:pt x="151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23" y="14"/>
                    <a:pt x="14" y="22"/>
                    <a:pt x="14" y="32"/>
                  </a:cubicBezTo>
                  <a:cubicBezTo>
                    <a:pt x="14" y="109"/>
                    <a:pt x="14" y="109"/>
                    <a:pt x="14" y="109"/>
                  </a:cubicBezTo>
                  <a:cubicBezTo>
                    <a:pt x="14" y="119"/>
                    <a:pt x="23" y="128"/>
                    <a:pt x="33" y="128"/>
                  </a:cubicBezTo>
                  <a:cubicBezTo>
                    <a:pt x="151" y="128"/>
                    <a:pt x="151" y="128"/>
                    <a:pt x="151" y="128"/>
                  </a:cubicBezTo>
                  <a:cubicBezTo>
                    <a:pt x="161" y="128"/>
                    <a:pt x="170" y="119"/>
                    <a:pt x="170" y="109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22"/>
                    <a:pt x="161" y="14"/>
                    <a:pt x="151" y="14"/>
                  </a:cubicBezTo>
                  <a:close/>
                  <a:moveTo>
                    <a:pt x="129" y="50"/>
                  </a:moveTo>
                  <a:cubicBezTo>
                    <a:pt x="129" y="50"/>
                    <a:pt x="129" y="50"/>
                    <a:pt x="129" y="50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0" y="92"/>
                    <a:pt x="130" y="91"/>
                    <a:pt x="130" y="91"/>
                  </a:cubicBezTo>
                  <a:cubicBezTo>
                    <a:pt x="130" y="50"/>
                    <a:pt x="130" y="50"/>
                    <a:pt x="130" y="50"/>
                  </a:cubicBezTo>
                  <a:cubicBezTo>
                    <a:pt x="130" y="50"/>
                    <a:pt x="130" y="50"/>
                    <a:pt x="129" y="50"/>
                  </a:cubicBezTo>
                  <a:cubicBezTo>
                    <a:pt x="129" y="50"/>
                    <a:pt x="129" y="50"/>
                    <a:pt x="129" y="50"/>
                  </a:cubicBezTo>
                  <a:close/>
                  <a:moveTo>
                    <a:pt x="5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60"/>
                    <a:pt x="53" y="63"/>
                    <a:pt x="49" y="63"/>
                  </a:cubicBezTo>
                  <a:cubicBezTo>
                    <a:pt x="45" y="63"/>
                    <a:pt x="42" y="60"/>
                    <a:pt x="42" y="56"/>
                  </a:cubicBezTo>
                  <a:cubicBezTo>
                    <a:pt x="42" y="50"/>
                    <a:pt x="44" y="45"/>
                    <a:pt x="48" y="41"/>
                  </a:cubicBezTo>
                  <a:cubicBezTo>
                    <a:pt x="52" y="38"/>
                    <a:pt x="58" y="35"/>
                    <a:pt x="64" y="35"/>
                  </a:cubicBezTo>
                  <a:cubicBezTo>
                    <a:pt x="69" y="35"/>
                    <a:pt x="75" y="38"/>
                    <a:pt x="79" y="41"/>
                  </a:cubicBezTo>
                  <a:cubicBezTo>
                    <a:pt x="83" y="45"/>
                    <a:pt x="85" y="50"/>
                    <a:pt x="85" y="56"/>
                  </a:cubicBezTo>
                  <a:cubicBezTo>
                    <a:pt x="85" y="61"/>
                    <a:pt x="84" y="65"/>
                    <a:pt x="80" y="69"/>
                  </a:cubicBezTo>
                  <a:cubicBezTo>
                    <a:pt x="85" y="73"/>
                    <a:pt x="87" y="78"/>
                    <a:pt x="87" y="84"/>
                  </a:cubicBezTo>
                  <a:cubicBezTo>
                    <a:pt x="87" y="90"/>
                    <a:pt x="84" y="96"/>
                    <a:pt x="80" y="100"/>
                  </a:cubicBezTo>
                  <a:cubicBezTo>
                    <a:pt x="76" y="104"/>
                    <a:pt x="70" y="106"/>
                    <a:pt x="64" y="106"/>
                  </a:cubicBezTo>
                  <a:cubicBezTo>
                    <a:pt x="57" y="106"/>
                    <a:pt x="51" y="104"/>
                    <a:pt x="47" y="100"/>
                  </a:cubicBezTo>
                  <a:cubicBezTo>
                    <a:pt x="43" y="96"/>
                    <a:pt x="40" y="90"/>
                    <a:pt x="40" y="84"/>
                  </a:cubicBezTo>
                  <a:cubicBezTo>
                    <a:pt x="40" y="80"/>
                    <a:pt x="43" y="77"/>
                    <a:pt x="47" y="77"/>
                  </a:cubicBezTo>
                  <a:cubicBezTo>
                    <a:pt x="51" y="77"/>
                    <a:pt x="54" y="80"/>
                    <a:pt x="54" y="84"/>
                  </a:cubicBezTo>
                  <a:cubicBezTo>
                    <a:pt x="54" y="86"/>
                    <a:pt x="55" y="88"/>
                    <a:pt x="57" y="89"/>
                  </a:cubicBezTo>
                  <a:cubicBezTo>
                    <a:pt x="58" y="91"/>
                    <a:pt x="61" y="92"/>
                    <a:pt x="64" y="92"/>
                  </a:cubicBezTo>
                  <a:cubicBezTo>
                    <a:pt x="66" y="92"/>
                    <a:pt x="69" y="91"/>
                    <a:pt x="70" y="89"/>
                  </a:cubicBezTo>
                  <a:cubicBezTo>
                    <a:pt x="72" y="88"/>
                    <a:pt x="73" y="86"/>
                    <a:pt x="73" y="84"/>
                  </a:cubicBezTo>
                  <a:cubicBezTo>
                    <a:pt x="73" y="82"/>
                    <a:pt x="72" y="80"/>
                    <a:pt x="70" y="79"/>
                  </a:cubicBezTo>
                  <a:cubicBezTo>
                    <a:pt x="69" y="77"/>
                    <a:pt x="67" y="76"/>
                    <a:pt x="64" y="76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0" y="76"/>
                    <a:pt x="56" y="73"/>
                    <a:pt x="56" y="69"/>
                  </a:cubicBezTo>
                  <a:cubicBezTo>
                    <a:pt x="56" y="65"/>
                    <a:pt x="60" y="62"/>
                    <a:pt x="64" y="62"/>
                  </a:cubicBezTo>
                  <a:cubicBezTo>
                    <a:pt x="66" y="62"/>
                    <a:pt x="68" y="62"/>
                    <a:pt x="69" y="60"/>
                  </a:cubicBezTo>
                  <a:cubicBezTo>
                    <a:pt x="71" y="59"/>
                    <a:pt x="71" y="58"/>
                    <a:pt x="71" y="56"/>
                  </a:cubicBezTo>
                  <a:cubicBezTo>
                    <a:pt x="71" y="54"/>
                    <a:pt x="71" y="53"/>
                    <a:pt x="69" y="52"/>
                  </a:cubicBezTo>
                  <a:cubicBezTo>
                    <a:pt x="68" y="50"/>
                    <a:pt x="66" y="50"/>
                    <a:pt x="64" y="50"/>
                  </a:cubicBezTo>
                  <a:cubicBezTo>
                    <a:pt x="61" y="50"/>
                    <a:pt x="59" y="50"/>
                    <a:pt x="58" y="52"/>
                  </a:cubicBezTo>
                  <a:cubicBezTo>
                    <a:pt x="57" y="53"/>
                    <a:pt x="56" y="54"/>
                    <a:pt x="56" y="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zh-CN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在商品種類與環境優勢上幾乎不相上下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6" name="Google Shape;546;p33"/>
          <p:cNvGrpSpPr/>
          <p:nvPr/>
        </p:nvGrpSpPr>
        <p:grpSpPr>
          <a:xfrm>
            <a:off x="2883810" y="1547835"/>
            <a:ext cx="7455535" cy="927971"/>
            <a:chOff x="911338" y="3121104"/>
            <a:chExt cx="3965680" cy="1022941"/>
          </a:xfrm>
        </p:grpSpPr>
        <p:sp>
          <p:nvSpPr>
            <p:cNvPr id="547" name="Google Shape;547;p33"/>
            <p:cNvSpPr txBox="1"/>
            <p:nvPr/>
          </p:nvSpPr>
          <p:spPr>
            <a:xfrm>
              <a:off x="1286071" y="3121104"/>
              <a:ext cx="21227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911338" y="3670077"/>
              <a:ext cx="3965680" cy="47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全聯做了區域分析的重要決策，在居住地上勝出喜互惠</a:t>
              </a: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33"/>
          <p:cNvSpPr/>
          <p:nvPr/>
        </p:nvSpPr>
        <p:spPr>
          <a:xfrm>
            <a:off x="3654955" y="3618445"/>
            <a:ext cx="6426857" cy="35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全聯取勝與購物環境，喜互惠勝出在商品種類，這點幾乎打成平手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3"/>
          <p:cNvSpPr txBox="1"/>
          <p:nvPr/>
        </p:nvSpPr>
        <p:spPr>
          <a:xfrm>
            <a:off x="4234985" y="4594202"/>
            <a:ext cx="6820941" cy="494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CN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前三項，喜互惠為79.6%， 全聯為78.7%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3"/>
          <p:cNvSpPr/>
          <p:nvPr/>
        </p:nvSpPr>
        <p:spPr>
          <a:xfrm>
            <a:off x="4234985" y="5107954"/>
            <a:ext cx="7021230" cy="61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在前三項的重要指標中， 喜互惠險勝，全聯則採取其他的附加價值，例如生鮮，廣告， 積點來彌補之後， 才能勝出喜互惠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3"/>
          <p:cNvSpPr txBox="1"/>
          <p:nvPr/>
        </p:nvSpPr>
        <p:spPr>
          <a:xfrm>
            <a:off x="3203225" y="411001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分析與結論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4"/>
          <p:cNvSpPr/>
          <p:nvPr/>
        </p:nvSpPr>
        <p:spPr>
          <a:xfrm>
            <a:off x="3435053" y="2458548"/>
            <a:ext cx="1724982" cy="1633855"/>
          </a:xfrm>
          <a:prstGeom prst="ellipse">
            <a:avLst/>
          </a:prstGeom>
          <a:solidFill>
            <a:srgbClr val="FD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DCB6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3" name="Google Shape;563;p34"/>
          <p:cNvGrpSpPr/>
          <p:nvPr/>
        </p:nvGrpSpPr>
        <p:grpSpPr>
          <a:xfrm>
            <a:off x="2988496" y="2830885"/>
            <a:ext cx="401718" cy="404211"/>
            <a:chOff x="7971783" y="2080670"/>
            <a:chExt cx="401822" cy="404317"/>
          </a:xfrm>
        </p:grpSpPr>
        <p:sp>
          <p:nvSpPr>
            <p:cNvPr id="564" name="Google Shape;564;p34"/>
            <p:cNvSpPr/>
            <p:nvPr/>
          </p:nvSpPr>
          <p:spPr>
            <a:xfrm>
              <a:off x="7971783" y="2080670"/>
              <a:ext cx="401822" cy="404317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DCB68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8079103" y="2178006"/>
              <a:ext cx="139764" cy="199662"/>
            </a:xfrm>
            <a:custGeom>
              <a:avLst/>
              <a:gdLst/>
              <a:ahLst/>
              <a:cxnLst/>
              <a:rect l="l" t="t" r="r" b="b"/>
              <a:pathLst>
                <a:path w="42" h="60" extrusionOk="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DCB68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6" name="Google Shape;566;p34"/>
          <p:cNvSpPr/>
          <p:nvPr/>
        </p:nvSpPr>
        <p:spPr>
          <a:xfrm>
            <a:off x="3558465" y="2974897"/>
            <a:ext cx="1478157" cy="83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zh-C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價格</a:t>
            </a:r>
            <a:endParaRPr sz="2800" b="0" i="0" u="none" strike="noStrike" cap="none">
              <a:solidFill>
                <a:srgbClr val="DCB68A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67" name="Google Shape;567;p34"/>
          <p:cNvSpPr/>
          <p:nvPr/>
        </p:nvSpPr>
        <p:spPr>
          <a:xfrm>
            <a:off x="6320488" y="2465162"/>
            <a:ext cx="1667576" cy="1627241"/>
          </a:xfrm>
          <a:prstGeom prst="ellipse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DCB6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8" name="Google Shape;568;p34"/>
          <p:cNvGrpSpPr/>
          <p:nvPr/>
        </p:nvGrpSpPr>
        <p:grpSpPr>
          <a:xfrm>
            <a:off x="8952800" y="2886235"/>
            <a:ext cx="299416" cy="389241"/>
            <a:chOff x="6421904" y="4798576"/>
            <a:chExt cx="299494" cy="389342"/>
          </a:xfrm>
        </p:grpSpPr>
        <p:sp>
          <p:nvSpPr>
            <p:cNvPr id="569" name="Google Shape;569;p34"/>
            <p:cNvSpPr/>
            <p:nvPr/>
          </p:nvSpPr>
          <p:spPr>
            <a:xfrm>
              <a:off x="6421904" y="4910886"/>
              <a:ext cx="299494" cy="277032"/>
            </a:xfrm>
            <a:custGeom>
              <a:avLst/>
              <a:gdLst/>
              <a:ahLst/>
              <a:cxnLst/>
              <a:rect l="l" t="t" r="r" b="b"/>
              <a:pathLst>
                <a:path w="90" h="83" extrusionOk="0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DCB68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6421904" y="4798576"/>
              <a:ext cx="299494" cy="94840"/>
            </a:xfrm>
            <a:custGeom>
              <a:avLst/>
              <a:gdLst/>
              <a:ahLst/>
              <a:cxnLst/>
              <a:rect l="l" t="t" r="r" b="b"/>
              <a:pathLst>
                <a:path w="90" h="29" extrusionOk="0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DCB68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34"/>
          <p:cNvSpPr/>
          <p:nvPr/>
        </p:nvSpPr>
        <p:spPr>
          <a:xfrm>
            <a:off x="6598569" y="2886235"/>
            <a:ext cx="1163522" cy="67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購物  習慣</a:t>
            </a:r>
            <a:endParaRPr sz="24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4"/>
          <p:cNvSpPr txBox="1"/>
          <p:nvPr/>
        </p:nvSpPr>
        <p:spPr>
          <a:xfrm>
            <a:off x="3557758" y="4408931"/>
            <a:ext cx="5076484" cy="89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市場佔有率！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4"/>
          <p:cNvSpPr/>
          <p:nvPr/>
        </p:nvSpPr>
        <p:spPr>
          <a:xfrm>
            <a:off x="4904330" y="849011"/>
            <a:ext cx="1667576" cy="1633856"/>
          </a:xfrm>
          <a:prstGeom prst="ellipse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DCB6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4"/>
          <p:cNvSpPr/>
          <p:nvPr/>
        </p:nvSpPr>
        <p:spPr>
          <a:xfrm>
            <a:off x="4999040" y="1335822"/>
            <a:ext cx="1478157" cy="83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zh-C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距離</a:t>
            </a:r>
            <a:endParaRPr sz="2800" b="0" i="0" u="none" strike="noStrike" cap="none">
              <a:solidFill>
                <a:srgbClr val="DCB68A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5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7950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" name="Google Shape;582;p35"/>
          <p:cNvGrpSpPr/>
          <p:nvPr/>
        </p:nvGrpSpPr>
        <p:grpSpPr>
          <a:xfrm>
            <a:off x="581175" y="1592701"/>
            <a:ext cx="7794982" cy="2119801"/>
            <a:chOff x="808450" y="1623326"/>
            <a:chExt cx="7794982" cy="2119801"/>
          </a:xfrm>
        </p:grpSpPr>
        <p:sp>
          <p:nvSpPr>
            <p:cNvPr id="583" name="Google Shape;583;p35"/>
            <p:cNvSpPr/>
            <p:nvPr/>
          </p:nvSpPr>
          <p:spPr>
            <a:xfrm>
              <a:off x="808450" y="1623326"/>
              <a:ext cx="7704900" cy="2119800"/>
            </a:xfrm>
            <a:prstGeom prst="rect">
              <a:avLst/>
            </a:prstGeom>
            <a:solidFill>
              <a:srgbClr val="FDDADA">
                <a:alpha val="8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1494075" y="1623327"/>
              <a:ext cx="98100" cy="2119800"/>
            </a:xfrm>
            <a:prstGeom prst="rect">
              <a:avLst/>
            </a:pr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2173158" y="1878545"/>
              <a:ext cx="6430274" cy="5346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2400" b="0" i="0" u="none" strike="noStrike" cap="none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全聯已成為全國性的超市，生鮮食品已為其打響招牌。但除了全聯以外我們常去的超級市場還有家樂福、好事多等，全聯找到自己的定位，將有機會向外擴展市場。</a:t>
              </a:r>
              <a:endPara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1741700" y="1965250"/>
              <a:ext cx="374650" cy="36935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56" y="200"/>
                    <a:pt x="200" y="155"/>
                    <a:pt x="200" y="100"/>
                  </a:cubicBezTo>
                  <a:cubicBezTo>
                    <a:pt x="200" y="45"/>
                    <a:pt x="156" y="0"/>
                    <a:pt x="100" y="0"/>
                  </a:cubicBezTo>
                  <a:close/>
                  <a:moveTo>
                    <a:pt x="159" y="73"/>
                  </a:moveTo>
                  <a:cubicBezTo>
                    <a:pt x="90" y="139"/>
                    <a:pt x="90" y="139"/>
                    <a:pt x="90" y="139"/>
                  </a:cubicBezTo>
                  <a:cubicBezTo>
                    <a:pt x="89" y="140"/>
                    <a:pt x="88" y="141"/>
                    <a:pt x="86" y="141"/>
                  </a:cubicBezTo>
                  <a:cubicBezTo>
                    <a:pt x="85" y="141"/>
                    <a:pt x="83" y="140"/>
                    <a:pt x="82" y="139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3" y="110"/>
                    <a:pt x="53" y="106"/>
                    <a:pt x="55" y="104"/>
                  </a:cubicBezTo>
                  <a:cubicBezTo>
                    <a:pt x="57" y="102"/>
                    <a:pt x="61" y="102"/>
                    <a:pt x="64" y="104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3" y="62"/>
                    <a:pt x="157" y="62"/>
                    <a:pt x="159" y="64"/>
                  </a:cubicBezTo>
                  <a:cubicBezTo>
                    <a:pt x="161" y="67"/>
                    <a:pt x="161" y="71"/>
                    <a:pt x="159" y="73"/>
                  </a:cubicBez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5"/>
          <p:cNvSpPr txBox="1"/>
          <p:nvPr/>
        </p:nvSpPr>
        <p:spPr>
          <a:xfrm>
            <a:off x="2168325" y="411000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未來展望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5"/>
          <p:cNvSpPr/>
          <p:nvPr/>
        </p:nvSpPr>
        <p:spPr>
          <a:xfrm>
            <a:off x="10606338" y="635717"/>
            <a:ext cx="374650" cy="374650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159" y="73"/>
                </a:moveTo>
                <a:cubicBezTo>
                  <a:pt x="90" y="139"/>
                  <a:pt x="90" y="139"/>
                  <a:pt x="90" y="139"/>
                </a:cubicBezTo>
                <a:cubicBezTo>
                  <a:pt x="89" y="140"/>
                  <a:pt x="88" y="141"/>
                  <a:pt x="86" y="141"/>
                </a:cubicBezTo>
                <a:cubicBezTo>
                  <a:pt x="85" y="141"/>
                  <a:pt x="83" y="140"/>
                  <a:pt x="82" y="139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53" y="110"/>
                  <a:pt x="53" y="106"/>
                  <a:pt x="55" y="104"/>
                </a:cubicBezTo>
                <a:cubicBezTo>
                  <a:pt x="57" y="102"/>
                  <a:pt x="61" y="102"/>
                  <a:pt x="64" y="104"/>
                </a:cubicBezTo>
                <a:cubicBezTo>
                  <a:pt x="86" y="126"/>
                  <a:pt x="86" y="126"/>
                  <a:pt x="86" y="126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53" y="62"/>
                  <a:pt x="157" y="62"/>
                  <a:pt x="159" y="64"/>
                </a:cubicBezTo>
                <a:cubicBezTo>
                  <a:pt x="161" y="67"/>
                  <a:pt x="161" y="71"/>
                  <a:pt x="159" y="73"/>
                </a:cubicBezTo>
                <a:close/>
              </a:path>
            </a:pathLst>
          </a:custGeom>
          <a:solidFill>
            <a:srgbClr val="FDDA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9" name="Google Shape;589;p35"/>
          <p:cNvGrpSpPr/>
          <p:nvPr/>
        </p:nvGrpSpPr>
        <p:grpSpPr>
          <a:xfrm>
            <a:off x="611797" y="4070088"/>
            <a:ext cx="9994553" cy="3125762"/>
            <a:chOff x="611797" y="4070088"/>
            <a:chExt cx="9994553" cy="3125762"/>
          </a:xfrm>
        </p:grpSpPr>
        <p:sp>
          <p:nvSpPr>
            <p:cNvPr id="590" name="Google Shape;590;p35"/>
            <p:cNvSpPr/>
            <p:nvPr/>
          </p:nvSpPr>
          <p:spPr>
            <a:xfrm>
              <a:off x="3346250" y="6367250"/>
              <a:ext cx="62928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137650" y="4802150"/>
              <a:ext cx="5468700" cy="8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2" name="Google Shape;592;p35"/>
            <p:cNvGrpSpPr/>
            <p:nvPr/>
          </p:nvGrpSpPr>
          <p:grpSpPr>
            <a:xfrm>
              <a:off x="611797" y="4070088"/>
              <a:ext cx="7733722" cy="2098779"/>
              <a:chOff x="3250981" y="2462075"/>
              <a:chExt cx="8976000" cy="4557609"/>
            </a:xfrm>
          </p:grpSpPr>
          <p:sp>
            <p:nvSpPr>
              <p:cNvPr id="593" name="Google Shape;593;p35"/>
              <p:cNvSpPr/>
              <p:nvPr/>
            </p:nvSpPr>
            <p:spPr>
              <a:xfrm>
                <a:off x="3250981" y="2462075"/>
                <a:ext cx="8976000" cy="4557600"/>
              </a:xfrm>
              <a:prstGeom prst="rect">
                <a:avLst/>
              </a:prstGeom>
              <a:solidFill>
                <a:srgbClr val="BEE4E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4" name="Google Shape;594;p35"/>
              <p:cNvSpPr/>
              <p:nvPr/>
            </p:nvSpPr>
            <p:spPr>
              <a:xfrm>
                <a:off x="3959316" y="2462084"/>
                <a:ext cx="114300" cy="4557600"/>
              </a:xfrm>
              <a:prstGeom prst="rect">
                <a:avLst/>
              </a:prstGeom>
              <a:solidFill>
                <a:srgbClr val="FDDA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595" name="Google Shape;595;p35"/>
            <p:cNvSpPr/>
            <p:nvPr/>
          </p:nvSpPr>
          <p:spPr>
            <a:xfrm>
              <a:off x="1588563" y="4486275"/>
              <a:ext cx="374650" cy="36935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56" y="200"/>
                    <a:pt x="200" y="155"/>
                    <a:pt x="200" y="100"/>
                  </a:cubicBezTo>
                  <a:cubicBezTo>
                    <a:pt x="200" y="45"/>
                    <a:pt x="156" y="0"/>
                    <a:pt x="100" y="0"/>
                  </a:cubicBezTo>
                  <a:close/>
                  <a:moveTo>
                    <a:pt x="159" y="73"/>
                  </a:moveTo>
                  <a:cubicBezTo>
                    <a:pt x="90" y="139"/>
                    <a:pt x="90" y="139"/>
                    <a:pt x="90" y="139"/>
                  </a:cubicBezTo>
                  <a:cubicBezTo>
                    <a:pt x="89" y="140"/>
                    <a:pt x="88" y="141"/>
                    <a:pt x="86" y="141"/>
                  </a:cubicBezTo>
                  <a:cubicBezTo>
                    <a:pt x="85" y="141"/>
                    <a:pt x="83" y="140"/>
                    <a:pt x="82" y="139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3" y="110"/>
                    <a:pt x="53" y="106"/>
                    <a:pt x="55" y="104"/>
                  </a:cubicBezTo>
                  <a:cubicBezTo>
                    <a:pt x="57" y="102"/>
                    <a:pt x="61" y="102"/>
                    <a:pt x="64" y="104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3" y="62"/>
                    <a:pt x="157" y="62"/>
                    <a:pt x="159" y="64"/>
                  </a:cubicBezTo>
                  <a:cubicBezTo>
                    <a:pt x="161" y="67"/>
                    <a:pt x="161" y="71"/>
                    <a:pt x="159" y="73"/>
                  </a:cubicBez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5"/>
            <p:cNvSpPr txBox="1"/>
            <p:nvPr/>
          </p:nvSpPr>
          <p:spPr>
            <a:xfrm>
              <a:off x="2084150" y="4195850"/>
              <a:ext cx="58968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喜互惠是宜蘭的特色之一，有很高的cp值，大多沿了老一輩的購物習慣。喜互惠未來的發展可以先從改變購物環境、售價與物品品質開始，也可以更具有地方特色。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35"/>
          <p:cNvGrpSpPr/>
          <p:nvPr/>
        </p:nvGrpSpPr>
        <p:grpSpPr>
          <a:xfrm rot="5400000">
            <a:off x="7828291" y="2401194"/>
            <a:ext cx="4705219" cy="3088236"/>
            <a:chOff x="3479103" y="2462075"/>
            <a:chExt cx="8976000" cy="4557609"/>
          </a:xfrm>
        </p:grpSpPr>
        <p:sp>
          <p:nvSpPr>
            <p:cNvPr id="598" name="Google Shape;598;p35"/>
            <p:cNvSpPr/>
            <p:nvPr/>
          </p:nvSpPr>
          <p:spPr>
            <a:xfrm>
              <a:off x="3479103" y="2462075"/>
              <a:ext cx="8976000" cy="4557600"/>
            </a:xfrm>
            <a:prstGeom prst="rect">
              <a:avLst/>
            </a:prstGeom>
            <a:solidFill>
              <a:srgbClr val="CEEA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4275080" y="2462084"/>
              <a:ext cx="114300" cy="4557600"/>
            </a:xfrm>
            <a:prstGeom prst="rect">
              <a:avLst/>
            </a:prstGeom>
            <a:solidFill>
              <a:srgbClr val="CEEA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00" name="Google Shape;600;p35"/>
          <p:cNvSpPr/>
          <p:nvPr/>
        </p:nvSpPr>
        <p:spPr>
          <a:xfrm rot="5400000">
            <a:off x="10138600" y="385700"/>
            <a:ext cx="98100" cy="3062100"/>
          </a:xfrm>
          <a:prstGeom prst="rect">
            <a:avLst/>
          </a:prstGeom>
          <a:solidFill>
            <a:srgbClr val="FFF2CC">
              <a:alpha val="7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1" name="Google Shape;601;p35"/>
          <p:cNvSpPr txBox="1"/>
          <p:nvPr/>
        </p:nvSpPr>
        <p:spPr>
          <a:xfrm>
            <a:off x="8687650" y="2029575"/>
            <a:ext cx="3000000" cy="3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全聯和喜互惠各自有優缺點，並各自吸引著不同的消費族群。但影響消費習慣的最主要原因還是距離遠近和對商品種類、質量的需求，這是兩家共同需要面對的問題。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35"/>
          <p:cNvSpPr/>
          <p:nvPr/>
        </p:nvSpPr>
        <p:spPr>
          <a:xfrm>
            <a:off x="10980988" y="2029575"/>
            <a:ext cx="374650" cy="369350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159" y="73"/>
                </a:moveTo>
                <a:cubicBezTo>
                  <a:pt x="90" y="139"/>
                  <a:pt x="90" y="139"/>
                  <a:pt x="90" y="139"/>
                </a:cubicBezTo>
                <a:cubicBezTo>
                  <a:pt x="89" y="140"/>
                  <a:pt x="88" y="141"/>
                  <a:pt x="86" y="141"/>
                </a:cubicBezTo>
                <a:cubicBezTo>
                  <a:pt x="85" y="141"/>
                  <a:pt x="83" y="140"/>
                  <a:pt x="82" y="139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53" y="110"/>
                  <a:pt x="53" y="106"/>
                  <a:pt x="55" y="104"/>
                </a:cubicBezTo>
                <a:cubicBezTo>
                  <a:pt x="57" y="102"/>
                  <a:pt x="61" y="102"/>
                  <a:pt x="64" y="104"/>
                </a:cubicBezTo>
                <a:cubicBezTo>
                  <a:pt x="86" y="126"/>
                  <a:pt x="86" y="126"/>
                  <a:pt x="86" y="126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53" y="62"/>
                  <a:pt x="157" y="62"/>
                  <a:pt x="159" y="64"/>
                </a:cubicBezTo>
                <a:cubicBezTo>
                  <a:pt x="161" y="67"/>
                  <a:pt x="161" y="71"/>
                  <a:pt x="159" y="73"/>
                </a:cubicBezTo>
                <a:close/>
              </a:path>
            </a:pathLst>
          </a:custGeom>
          <a:solidFill>
            <a:srgbClr val="FFF2CC">
              <a:alpha val="7411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3485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198688"/>
            <a:ext cx="3368674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6"/>
          <p:cNvSpPr/>
          <p:nvPr/>
        </p:nvSpPr>
        <p:spPr>
          <a:xfrm>
            <a:off x="5318944" y="1935641"/>
            <a:ext cx="1708800" cy="1093500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36"/>
          <p:cNvSpPr txBox="1"/>
          <p:nvPr/>
        </p:nvSpPr>
        <p:spPr>
          <a:xfrm>
            <a:off x="5723874" y="1977791"/>
            <a:ext cx="89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CN" sz="6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伍</a:t>
            </a:r>
            <a:endParaRPr sz="6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36"/>
          <p:cNvSpPr txBox="1"/>
          <p:nvPr/>
        </p:nvSpPr>
        <p:spPr>
          <a:xfrm>
            <a:off x="4483741" y="3356985"/>
            <a:ext cx="3379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心得分享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6" name="Google Shape;616;p36"/>
          <p:cNvCxnSpPr/>
          <p:nvPr/>
        </p:nvCxnSpPr>
        <p:spPr>
          <a:xfrm>
            <a:off x="5948580" y="4305040"/>
            <a:ext cx="449400" cy="0"/>
          </a:xfrm>
          <a:prstGeom prst="straightConnector1">
            <a:avLst/>
          </a:prstGeom>
          <a:noFill/>
          <a:ln w="9525" cap="flat" cmpd="sng">
            <a:solidFill>
              <a:srgbClr val="006A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7" name="Google Shape;617;p36"/>
          <p:cNvSpPr txBox="1"/>
          <p:nvPr/>
        </p:nvSpPr>
        <p:spPr>
          <a:xfrm>
            <a:off x="3135475" y="4744550"/>
            <a:ext cx="76851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13,3,5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7"/>
          <p:cNvSpPr/>
          <p:nvPr/>
        </p:nvSpPr>
        <p:spPr>
          <a:xfrm>
            <a:off x="6265000" y="1192750"/>
            <a:ext cx="5539200" cy="5438100"/>
          </a:xfrm>
          <a:prstGeom prst="rect">
            <a:avLst/>
          </a:prstGeom>
          <a:solidFill>
            <a:srgbClr val="FFC5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5" y="1693888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37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7"/>
          <p:cNvSpPr/>
          <p:nvPr/>
        </p:nvSpPr>
        <p:spPr>
          <a:xfrm>
            <a:off x="6305500" y="1077626"/>
            <a:ext cx="54582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Arial"/>
              <a:buNone/>
            </a:pPr>
            <a:r>
              <a:rPr lang="zh-CN" sz="24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這是一次難得的機會，帶著不同的心情和目的前去這兩家超市。小時候住在外婆家，附近就有一間喜互惠，常常放學後順路就去旁邊買東西。後來搬了家，無論是到全聯還是喜互惠都需要一段相同的車程，父母去全聯的次數卻遠多於去喜互惠（並且他們會去特定的一家全聯）。這些和家人一起逛超市的經驗，於我來說都是非常寶貴的記憶，很開心能完成這一次研究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0108" y="1305706"/>
            <a:ext cx="3881684" cy="4552157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7"/>
          <p:cNvSpPr txBox="1"/>
          <p:nvPr/>
        </p:nvSpPr>
        <p:spPr>
          <a:xfrm>
            <a:off x="2110100" y="268425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心得分享⸺胡瑛淇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8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38"/>
          <p:cNvSpPr/>
          <p:nvPr/>
        </p:nvSpPr>
        <p:spPr>
          <a:xfrm>
            <a:off x="6489529" y="1412123"/>
            <a:ext cx="4593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3239" y="2261079"/>
            <a:ext cx="3881700" cy="378393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8"/>
          <p:cNvSpPr txBox="1"/>
          <p:nvPr/>
        </p:nvSpPr>
        <p:spPr>
          <a:xfrm>
            <a:off x="2110100" y="268425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心得分享⸺康菀芝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38"/>
          <p:cNvSpPr/>
          <p:nvPr/>
        </p:nvSpPr>
        <p:spPr>
          <a:xfrm>
            <a:off x="1681150" y="1617900"/>
            <a:ext cx="5256900" cy="4731000"/>
          </a:xfrm>
          <a:prstGeom prst="rect">
            <a:avLst/>
          </a:prstGeom>
          <a:solidFill>
            <a:srgbClr val="BEE4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8"/>
          <p:cNvSpPr txBox="1"/>
          <p:nvPr/>
        </p:nvSpPr>
        <p:spPr>
          <a:xfrm>
            <a:off x="1967050" y="968625"/>
            <a:ext cx="4685100" cy="3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從前不曾注意生活與超市的關係，感謝這次的機會讓自己對相關方面開始留心。或許習慣了的生活早已不令人感到新奇，但從分析及探討中發現不論或大或小的因素皆能影響潛在的人性，從中得到的微小的發現便能使平凡的生活不顯平凡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638" y="1814229"/>
            <a:ext cx="4066084" cy="378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188534"/>
            <a:ext cx="2213559" cy="366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9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9"/>
          <p:cNvSpPr/>
          <p:nvPr/>
        </p:nvSpPr>
        <p:spPr>
          <a:xfrm>
            <a:off x="6489529" y="1412123"/>
            <a:ext cx="4593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9"/>
          <p:cNvSpPr txBox="1"/>
          <p:nvPr/>
        </p:nvSpPr>
        <p:spPr>
          <a:xfrm>
            <a:off x="2110100" y="268425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心得分享⸺羅霈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9"/>
          <p:cNvSpPr/>
          <p:nvPr/>
        </p:nvSpPr>
        <p:spPr>
          <a:xfrm>
            <a:off x="6151025" y="1323500"/>
            <a:ext cx="5445600" cy="5360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9"/>
          <p:cNvSpPr txBox="1"/>
          <p:nvPr/>
        </p:nvSpPr>
        <p:spPr>
          <a:xfrm>
            <a:off x="6388075" y="1172750"/>
            <a:ext cx="5265600" cy="4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放學回家時常常經過喜互惠和全聯，內心總是充滿喜悅，在我們的生活中，超市儼然成為了不可或缺的好夥伴。但我也不禁疑惑，喜互惠和全聯究竟有甚麼差別，為甚麼總有些人特別會去喜互惠，而有些人特別傾向全聯呢 ? 於是這個想法促成了此次研究的進行，很高興這個研究解決了我長久的疑惑。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40"/>
          <p:cNvGrpSpPr/>
          <p:nvPr/>
        </p:nvGrpSpPr>
        <p:grpSpPr>
          <a:xfrm>
            <a:off x="5941798" y="4108347"/>
            <a:ext cx="842064" cy="976795"/>
            <a:chOff x="5550607" y="4704900"/>
            <a:chExt cx="1123045" cy="1302732"/>
          </a:xfrm>
        </p:grpSpPr>
        <p:sp>
          <p:nvSpPr>
            <p:cNvPr id="668" name="Google Shape;668;p40"/>
            <p:cNvSpPr/>
            <p:nvPr/>
          </p:nvSpPr>
          <p:spPr>
            <a:xfrm rot="5400000">
              <a:off x="5460763" y="4794744"/>
              <a:ext cx="1302732" cy="112304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CB9F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grpSp>
          <p:nvGrpSpPr>
            <p:cNvPr id="669" name="Google Shape;669;p40"/>
            <p:cNvGrpSpPr/>
            <p:nvPr/>
          </p:nvGrpSpPr>
          <p:grpSpPr>
            <a:xfrm>
              <a:off x="5923329" y="5169661"/>
              <a:ext cx="348517" cy="446576"/>
              <a:chOff x="3095876" y="2479873"/>
              <a:chExt cx="366231" cy="470769"/>
            </a:xfrm>
          </p:grpSpPr>
          <p:sp>
            <p:nvSpPr>
              <p:cNvPr id="670" name="Google Shape;670;p40"/>
              <p:cNvSpPr/>
              <p:nvPr/>
            </p:nvSpPr>
            <p:spPr>
              <a:xfrm flipH="1">
                <a:off x="3095876" y="2898027"/>
                <a:ext cx="51923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5"/>
                  <a:buFont typeface="Arial"/>
                  <a:buNone/>
                </a:pPr>
                <a:endParaRPr sz="1125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40"/>
              <p:cNvSpPr/>
              <p:nvPr/>
            </p:nvSpPr>
            <p:spPr>
              <a:xfrm flipH="1">
                <a:off x="3095876" y="2479873"/>
                <a:ext cx="366231" cy="470769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88" extrusionOk="0">
                    <a:moveTo>
                      <a:pt x="20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81"/>
                      <a:pt x="7" y="288"/>
                      <a:pt x="16" y="288"/>
                    </a:cubicBezTo>
                    <a:cubicBezTo>
                      <a:pt x="176" y="288"/>
                      <a:pt x="176" y="288"/>
                      <a:pt x="176" y="288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7"/>
                      <a:pt x="217" y="0"/>
                      <a:pt x="208" y="0"/>
                    </a:cubicBezTo>
                    <a:close/>
                    <a:moveTo>
                      <a:pt x="168" y="104"/>
                    </a:move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168" y="88"/>
                      <a:pt x="168" y="88"/>
                      <a:pt x="168" y="88"/>
                    </a:cubicBezTo>
                    <a:lnTo>
                      <a:pt x="168" y="104"/>
                    </a:lnTo>
                    <a:close/>
                    <a:moveTo>
                      <a:pt x="168" y="72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168" y="56"/>
                      <a:pt x="168" y="56"/>
                      <a:pt x="168" y="56"/>
                    </a:cubicBezTo>
                    <a:lnTo>
                      <a:pt x="168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5"/>
                  <a:buFont typeface="Arial"/>
                  <a:buNone/>
                </a:pPr>
                <a:endParaRPr sz="1125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40"/>
              <p:cNvSpPr/>
              <p:nvPr/>
            </p:nvSpPr>
            <p:spPr>
              <a:xfrm flipH="1">
                <a:off x="3095876" y="2741565"/>
                <a:ext cx="51923" cy="519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5"/>
                  <a:buFont typeface="Arial"/>
                  <a:buNone/>
                </a:pPr>
                <a:endParaRPr sz="1125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40"/>
              <p:cNvSpPr/>
              <p:nvPr/>
            </p:nvSpPr>
            <p:spPr>
              <a:xfrm flipH="1">
                <a:off x="3095876" y="2819796"/>
                <a:ext cx="51923" cy="526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5"/>
                  <a:buFont typeface="Arial"/>
                  <a:buNone/>
                </a:pPr>
                <a:endParaRPr sz="1125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74" name="Google Shape;67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0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40"/>
          <p:cNvGrpSpPr/>
          <p:nvPr/>
        </p:nvGrpSpPr>
        <p:grpSpPr>
          <a:xfrm>
            <a:off x="5503225" y="1693888"/>
            <a:ext cx="842064" cy="976795"/>
            <a:chOff x="5301680" y="1577351"/>
            <a:chExt cx="1123045" cy="1302732"/>
          </a:xfrm>
        </p:grpSpPr>
        <p:sp>
          <p:nvSpPr>
            <p:cNvPr id="680" name="Google Shape;680;p40"/>
            <p:cNvSpPr/>
            <p:nvPr/>
          </p:nvSpPr>
          <p:spPr>
            <a:xfrm rot="5400000">
              <a:off x="5211836" y="1667195"/>
              <a:ext cx="1302732" cy="112304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5635344" y="2000361"/>
              <a:ext cx="455715" cy="455715"/>
            </a:xfrm>
            <a:custGeom>
              <a:avLst/>
              <a:gdLst/>
              <a:ahLst/>
              <a:cxnLst/>
              <a:rect l="l" t="t" r="r" b="b"/>
              <a:pathLst>
                <a:path w="2208213" h="2209801" extrusionOk="0">
                  <a:moveTo>
                    <a:pt x="1288552" y="590550"/>
                  </a:moveTo>
                  <a:lnTo>
                    <a:pt x="1298410" y="590868"/>
                  </a:lnTo>
                  <a:lnTo>
                    <a:pt x="1307950" y="592138"/>
                  </a:lnTo>
                  <a:lnTo>
                    <a:pt x="1313039" y="593408"/>
                  </a:lnTo>
                  <a:lnTo>
                    <a:pt x="1317809" y="594678"/>
                  </a:lnTo>
                  <a:lnTo>
                    <a:pt x="1322579" y="596265"/>
                  </a:lnTo>
                  <a:lnTo>
                    <a:pt x="1326713" y="598170"/>
                  </a:lnTo>
                  <a:lnTo>
                    <a:pt x="1331483" y="600075"/>
                  </a:lnTo>
                  <a:lnTo>
                    <a:pt x="1335935" y="601980"/>
                  </a:lnTo>
                  <a:lnTo>
                    <a:pt x="1340705" y="604520"/>
                  </a:lnTo>
                  <a:lnTo>
                    <a:pt x="1344522" y="607060"/>
                  </a:lnTo>
                  <a:lnTo>
                    <a:pt x="1348974" y="610235"/>
                  </a:lnTo>
                  <a:lnTo>
                    <a:pt x="1352790" y="613410"/>
                  </a:lnTo>
                  <a:lnTo>
                    <a:pt x="1356924" y="616585"/>
                  </a:lnTo>
                  <a:lnTo>
                    <a:pt x="1360740" y="620078"/>
                  </a:lnTo>
                  <a:lnTo>
                    <a:pt x="1371870" y="631190"/>
                  </a:lnTo>
                  <a:lnTo>
                    <a:pt x="1375368" y="635000"/>
                  </a:lnTo>
                  <a:lnTo>
                    <a:pt x="1378867" y="639128"/>
                  </a:lnTo>
                  <a:lnTo>
                    <a:pt x="1382047" y="642938"/>
                  </a:lnTo>
                  <a:lnTo>
                    <a:pt x="1384909" y="647383"/>
                  </a:lnTo>
                  <a:lnTo>
                    <a:pt x="1387453" y="651510"/>
                  </a:lnTo>
                  <a:lnTo>
                    <a:pt x="1389997" y="655955"/>
                  </a:lnTo>
                  <a:lnTo>
                    <a:pt x="1392223" y="660718"/>
                  </a:lnTo>
                  <a:lnTo>
                    <a:pt x="1394131" y="664845"/>
                  </a:lnTo>
                  <a:lnTo>
                    <a:pt x="1395721" y="669608"/>
                  </a:lnTo>
                  <a:lnTo>
                    <a:pt x="1397311" y="674370"/>
                  </a:lnTo>
                  <a:lnTo>
                    <a:pt x="1398901" y="679133"/>
                  </a:lnTo>
                  <a:lnTo>
                    <a:pt x="1399855" y="683895"/>
                  </a:lnTo>
                  <a:lnTo>
                    <a:pt x="1401445" y="693738"/>
                  </a:lnTo>
                  <a:lnTo>
                    <a:pt x="1401763" y="703580"/>
                  </a:lnTo>
                  <a:lnTo>
                    <a:pt x="1401445" y="713105"/>
                  </a:lnTo>
                  <a:lnTo>
                    <a:pt x="1399855" y="722948"/>
                  </a:lnTo>
                  <a:lnTo>
                    <a:pt x="1398901" y="727710"/>
                  </a:lnTo>
                  <a:lnTo>
                    <a:pt x="1397311" y="732155"/>
                  </a:lnTo>
                  <a:lnTo>
                    <a:pt x="1395721" y="736918"/>
                  </a:lnTo>
                  <a:lnTo>
                    <a:pt x="1394131" y="741680"/>
                  </a:lnTo>
                  <a:lnTo>
                    <a:pt x="1392223" y="746443"/>
                  </a:lnTo>
                  <a:lnTo>
                    <a:pt x="1389997" y="750888"/>
                  </a:lnTo>
                  <a:lnTo>
                    <a:pt x="1387453" y="755015"/>
                  </a:lnTo>
                  <a:lnTo>
                    <a:pt x="1384909" y="759460"/>
                  </a:lnTo>
                  <a:lnTo>
                    <a:pt x="1382047" y="763905"/>
                  </a:lnTo>
                  <a:lnTo>
                    <a:pt x="1378867" y="767715"/>
                  </a:lnTo>
                  <a:lnTo>
                    <a:pt x="1375368" y="771525"/>
                  </a:lnTo>
                  <a:lnTo>
                    <a:pt x="1371870" y="775653"/>
                  </a:lnTo>
                  <a:lnTo>
                    <a:pt x="1123823" y="1022668"/>
                  </a:lnTo>
                  <a:lnTo>
                    <a:pt x="1123823" y="1030605"/>
                  </a:lnTo>
                  <a:lnTo>
                    <a:pt x="1123505" y="1038543"/>
                  </a:lnTo>
                  <a:lnTo>
                    <a:pt x="1122551" y="1046480"/>
                  </a:lnTo>
                  <a:lnTo>
                    <a:pt x="1121279" y="1053783"/>
                  </a:lnTo>
                  <a:lnTo>
                    <a:pt x="1120007" y="1061720"/>
                  </a:lnTo>
                  <a:lnTo>
                    <a:pt x="1117781" y="1069340"/>
                  </a:lnTo>
                  <a:lnTo>
                    <a:pt x="1115555" y="1076643"/>
                  </a:lnTo>
                  <a:lnTo>
                    <a:pt x="1112693" y="1084263"/>
                  </a:lnTo>
                  <a:lnTo>
                    <a:pt x="1109513" y="1091565"/>
                  </a:lnTo>
                  <a:lnTo>
                    <a:pt x="1106333" y="1098868"/>
                  </a:lnTo>
                  <a:lnTo>
                    <a:pt x="1102517" y="1105853"/>
                  </a:lnTo>
                  <a:lnTo>
                    <a:pt x="1098064" y="1112520"/>
                  </a:lnTo>
                  <a:lnTo>
                    <a:pt x="1093930" y="1119188"/>
                  </a:lnTo>
                  <a:lnTo>
                    <a:pt x="1088842" y="1125855"/>
                  </a:lnTo>
                  <a:lnTo>
                    <a:pt x="1083118" y="1132205"/>
                  </a:lnTo>
                  <a:lnTo>
                    <a:pt x="1077712" y="1138238"/>
                  </a:lnTo>
                  <a:lnTo>
                    <a:pt x="1071352" y="1143953"/>
                  </a:lnTo>
                  <a:lnTo>
                    <a:pt x="1064992" y="1149033"/>
                  </a:lnTo>
                  <a:lnTo>
                    <a:pt x="1058631" y="1154113"/>
                  </a:lnTo>
                  <a:lnTo>
                    <a:pt x="1051953" y="1158558"/>
                  </a:lnTo>
                  <a:lnTo>
                    <a:pt x="1045275" y="1163003"/>
                  </a:lnTo>
                  <a:lnTo>
                    <a:pt x="1038279" y="1166813"/>
                  </a:lnTo>
                  <a:lnTo>
                    <a:pt x="1031283" y="1169988"/>
                  </a:lnTo>
                  <a:lnTo>
                    <a:pt x="1023650" y="1173163"/>
                  </a:lnTo>
                  <a:lnTo>
                    <a:pt x="1023650" y="1562101"/>
                  </a:lnTo>
                  <a:lnTo>
                    <a:pt x="1023650" y="1567816"/>
                  </a:lnTo>
                  <a:lnTo>
                    <a:pt x="1022378" y="1573848"/>
                  </a:lnTo>
                  <a:lnTo>
                    <a:pt x="1021424" y="1579246"/>
                  </a:lnTo>
                  <a:lnTo>
                    <a:pt x="1019198" y="1584961"/>
                  </a:lnTo>
                  <a:lnTo>
                    <a:pt x="1016654" y="1590041"/>
                  </a:lnTo>
                  <a:lnTo>
                    <a:pt x="1013792" y="1594803"/>
                  </a:lnTo>
                  <a:lnTo>
                    <a:pt x="1010294" y="1599566"/>
                  </a:lnTo>
                  <a:lnTo>
                    <a:pt x="1006796" y="1603376"/>
                  </a:lnTo>
                  <a:lnTo>
                    <a:pt x="1002344" y="1607186"/>
                  </a:lnTo>
                  <a:lnTo>
                    <a:pt x="997892" y="1610361"/>
                  </a:lnTo>
                  <a:lnTo>
                    <a:pt x="993439" y="1613536"/>
                  </a:lnTo>
                  <a:lnTo>
                    <a:pt x="988033" y="1616076"/>
                  </a:lnTo>
                  <a:lnTo>
                    <a:pt x="982627" y="1617981"/>
                  </a:lnTo>
                  <a:lnTo>
                    <a:pt x="977221" y="1619568"/>
                  </a:lnTo>
                  <a:lnTo>
                    <a:pt x="971179" y="1620203"/>
                  </a:lnTo>
                  <a:lnTo>
                    <a:pt x="965455" y="1620838"/>
                  </a:lnTo>
                  <a:lnTo>
                    <a:pt x="959413" y="1620203"/>
                  </a:lnTo>
                  <a:lnTo>
                    <a:pt x="953370" y="1619568"/>
                  </a:lnTo>
                  <a:lnTo>
                    <a:pt x="947964" y="1617981"/>
                  </a:lnTo>
                  <a:lnTo>
                    <a:pt x="942558" y="1616076"/>
                  </a:lnTo>
                  <a:lnTo>
                    <a:pt x="937470" y="1613536"/>
                  </a:lnTo>
                  <a:lnTo>
                    <a:pt x="932700" y="1610361"/>
                  </a:lnTo>
                  <a:lnTo>
                    <a:pt x="927930" y="1607186"/>
                  </a:lnTo>
                  <a:lnTo>
                    <a:pt x="923795" y="1603376"/>
                  </a:lnTo>
                  <a:lnTo>
                    <a:pt x="919979" y="1599566"/>
                  </a:lnTo>
                  <a:lnTo>
                    <a:pt x="916799" y="1594803"/>
                  </a:lnTo>
                  <a:lnTo>
                    <a:pt x="913619" y="1590041"/>
                  </a:lnTo>
                  <a:lnTo>
                    <a:pt x="911393" y="1584961"/>
                  </a:lnTo>
                  <a:lnTo>
                    <a:pt x="909485" y="1579246"/>
                  </a:lnTo>
                  <a:lnTo>
                    <a:pt x="907895" y="1573848"/>
                  </a:lnTo>
                  <a:lnTo>
                    <a:pt x="906941" y="1567816"/>
                  </a:lnTo>
                  <a:lnTo>
                    <a:pt x="906623" y="1562101"/>
                  </a:lnTo>
                  <a:lnTo>
                    <a:pt x="906623" y="1173163"/>
                  </a:lnTo>
                  <a:lnTo>
                    <a:pt x="899627" y="1169988"/>
                  </a:lnTo>
                  <a:lnTo>
                    <a:pt x="892313" y="1166813"/>
                  </a:lnTo>
                  <a:lnTo>
                    <a:pt x="885316" y="1163003"/>
                  </a:lnTo>
                  <a:lnTo>
                    <a:pt x="878638" y="1158558"/>
                  </a:lnTo>
                  <a:lnTo>
                    <a:pt x="871960" y="1154113"/>
                  </a:lnTo>
                  <a:lnTo>
                    <a:pt x="865282" y="1149033"/>
                  </a:lnTo>
                  <a:lnTo>
                    <a:pt x="858922" y="1143953"/>
                  </a:lnTo>
                  <a:lnTo>
                    <a:pt x="852879" y="1138238"/>
                  </a:lnTo>
                  <a:lnTo>
                    <a:pt x="847473" y="1132205"/>
                  </a:lnTo>
                  <a:lnTo>
                    <a:pt x="842385" y="1125855"/>
                  </a:lnTo>
                  <a:lnTo>
                    <a:pt x="837297" y="1119505"/>
                  </a:lnTo>
                  <a:lnTo>
                    <a:pt x="832845" y="1113473"/>
                  </a:lnTo>
                  <a:lnTo>
                    <a:pt x="828393" y="1106488"/>
                  </a:lnTo>
                  <a:lnTo>
                    <a:pt x="824577" y="1099503"/>
                  </a:lnTo>
                  <a:lnTo>
                    <a:pt x="821397" y="1092835"/>
                  </a:lnTo>
                  <a:lnTo>
                    <a:pt x="818216" y="1085850"/>
                  </a:lnTo>
                  <a:lnTo>
                    <a:pt x="815354" y="1078230"/>
                  </a:lnTo>
                  <a:lnTo>
                    <a:pt x="813128" y="1071245"/>
                  </a:lnTo>
                  <a:lnTo>
                    <a:pt x="811220" y="1063625"/>
                  </a:lnTo>
                  <a:lnTo>
                    <a:pt x="809630" y="1056323"/>
                  </a:lnTo>
                  <a:lnTo>
                    <a:pt x="808040" y="1048703"/>
                  </a:lnTo>
                  <a:lnTo>
                    <a:pt x="807086" y="1041400"/>
                  </a:lnTo>
                  <a:lnTo>
                    <a:pt x="806768" y="1033463"/>
                  </a:lnTo>
                  <a:lnTo>
                    <a:pt x="806450" y="1025843"/>
                  </a:lnTo>
                  <a:lnTo>
                    <a:pt x="806768" y="1018540"/>
                  </a:lnTo>
                  <a:lnTo>
                    <a:pt x="807086" y="1010920"/>
                  </a:lnTo>
                  <a:lnTo>
                    <a:pt x="808040" y="1002983"/>
                  </a:lnTo>
                  <a:lnTo>
                    <a:pt x="809630" y="995680"/>
                  </a:lnTo>
                  <a:lnTo>
                    <a:pt x="811220" y="988060"/>
                  </a:lnTo>
                  <a:lnTo>
                    <a:pt x="813128" y="981075"/>
                  </a:lnTo>
                  <a:lnTo>
                    <a:pt x="815354" y="973455"/>
                  </a:lnTo>
                  <a:lnTo>
                    <a:pt x="818216" y="966470"/>
                  </a:lnTo>
                  <a:lnTo>
                    <a:pt x="821397" y="959485"/>
                  </a:lnTo>
                  <a:lnTo>
                    <a:pt x="824577" y="952183"/>
                  </a:lnTo>
                  <a:lnTo>
                    <a:pt x="828393" y="945515"/>
                  </a:lnTo>
                  <a:lnTo>
                    <a:pt x="832845" y="938848"/>
                  </a:lnTo>
                  <a:lnTo>
                    <a:pt x="837297" y="932180"/>
                  </a:lnTo>
                  <a:lnTo>
                    <a:pt x="842385" y="925830"/>
                  </a:lnTo>
                  <a:lnTo>
                    <a:pt x="847473" y="920115"/>
                  </a:lnTo>
                  <a:lnTo>
                    <a:pt x="852879" y="914083"/>
                  </a:lnTo>
                  <a:lnTo>
                    <a:pt x="859240" y="908368"/>
                  </a:lnTo>
                  <a:lnTo>
                    <a:pt x="865282" y="902653"/>
                  </a:lnTo>
                  <a:lnTo>
                    <a:pt x="871960" y="897890"/>
                  </a:lnTo>
                  <a:lnTo>
                    <a:pt x="878638" y="893445"/>
                  </a:lnTo>
                  <a:lnTo>
                    <a:pt x="885316" y="889000"/>
                  </a:lnTo>
                  <a:lnTo>
                    <a:pt x="892313" y="885508"/>
                  </a:lnTo>
                  <a:lnTo>
                    <a:pt x="899627" y="882015"/>
                  </a:lnTo>
                  <a:lnTo>
                    <a:pt x="906941" y="878840"/>
                  </a:lnTo>
                  <a:lnTo>
                    <a:pt x="914573" y="875983"/>
                  </a:lnTo>
                  <a:lnTo>
                    <a:pt x="921887" y="873760"/>
                  </a:lnTo>
                  <a:lnTo>
                    <a:pt x="929520" y="872173"/>
                  </a:lnTo>
                  <a:lnTo>
                    <a:pt x="936834" y="870585"/>
                  </a:lnTo>
                  <a:lnTo>
                    <a:pt x="944784" y="869315"/>
                  </a:lnTo>
                  <a:lnTo>
                    <a:pt x="952734" y="868363"/>
                  </a:lnTo>
                  <a:lnTo>
                    <a:pt x="960685" y="868045"/>
                  </a:lnTo>
                  <a:lnTo>
                    <a:pt x="967999" y="867728"/>
                  </a:lnTo>
                  <a:lnTo>
                    <a:pt x="1216364" y="620078"/>
                  </a:lnTo>
                  <a:lnTo>
                    <a:pt x="1219862" y="616585"/>
                  </a:lnTo>
                  <a:lnTo>
                    <a:pt x="1223996" y="613410"/>
                  </a:lnTo>
                  <a:lnTo>
                    <a:pt x="1228130" y="610235"/>
                  </a:lnTo>
                  <a:lnTo>
                    <a:pt x="1232264" y="607060"/>
                  </a:lnTo>
                  <a:lnTo>
                    <a:pt x="1236398" y="604520"/>
                  </a:lnTo>
                  <a:lnTo>
                    <a:pt x="1240851" y="601980"/>
                  </a:lnTo>
                  <a:lnTo>
                    <a:pt x="1245621" y="599758"/>
                  </a:lnTo>
                  <a:lnTo>
                    <a:pt x="1250073" y="597535"/>
                  </a:lnTo>
                  <a:lnTo>
                    <a:pt x="1254843" y="596265"/>
                  </a:lnTo>
                  <a:lnTo>
                    <a:pt x="1259295" y="594678"/>
                  </a:lnTo>
                  <a:lnTo>
                    <a:pt x="1264065" y="593408"/>
                  </a:lnTo>
                  <a:lnTo>
                    <a:pt x="1268835" y="592138"/>
                  </a:lnTo>
                  <a:lnTo>
                    <a:pt x="1278694" y="590868"/>
                  </a:lnTo>
                  <a:lnTo>
                    <a:pt x="1288552" y="590550"/>
                  </a:lnTo>
                  <a:close/>
                  <a:moveTo>
                    <a:pt x="799395" y="26988"/>
                  </a:moveTo>
                  <a:lnTo>
                    <a:pt x="618825" y="785302"/>
                  </a:lnTo>
                  <a:lnTo>
                    <a:pt x="426196" y="592785"/>
                  </a:lnTo>
                  <a:lnTo>
                    <a:pt x="414454" y="608987"/>
                  </a:lnTo>
                  <a:lnTo>
                    <a:pt x="403030" y="625189"/>
                  </a:lnTo>
                  <a:lnTo>
                    <a:pt x="392240" y="641708"/>
                  </a:lnTo>
                  <a:lnTo>
                    <a:pt x="381450" y="658228"/>
                  </a:lnTo>
                  <a:lnTo>
                    <a:pt x="371295" y="674748"/>
                  </a:lnTo>
                  <a:lnTo>
                    <a:pt x="361775" y="691585"/>
                  </a:lnTo>
                  <a:lnTo>
                    <a:pt x="352254" y="709058"/>
                  </a:lnTo>
                  <a:lnTo>
                    <a:pt x="343369" y="726213"/>
                  </a:lnTo>
                  <a:lnTo>
                    <a:pt x="336387" y="741144"/>
                  </a:lnTo>
                  <a:lnTo>
                    <a:pt x="329088" y="756393"/>
                  </a:lnTo>
                  <a:lnTo>
                    <a:pt x="322741" y="771642"/>
                  </a:lnTo>
                  <a:lnTo>
                    <a:pt x="316711" y="786573"/>
                  </a:lnTo>
                  <a:lnTo>
                    <a:pt x="310365" y="801822"/>
                  </a:lnTo>
                  <a:lnTo>
                    <a:pt x="304652" y="817706"/>
                  </a:lnTo>
                  <a:lnTo>
                    <a:pt x="299257" y="832955"/>
                  </a:lnTo>
                  <a:lnTo>
                    <a:pt x="294180" y="848839"/>
                  </a:lnTo>
                  <a:lnTo>
                    <a:pt x="289420" y="864723"/>
                  </a:lnTo>
                  <a:lnTo>
                    <a:pt x="284977" y="880290"/>
                  </a:lnTo>
                  <a:lnTo>
                    <a:pt x="280851" y="896174"/>
                  </a:lnTo>
                  <a:lnTo>
                    <a:pt x="276726" y="912376"/>
                  </a:lnTo>
                  <a:lnTo>
                    <a:pt x="273235" y="927942"/>
                  </a:lnTo>
                  <a:lnTo>
                    <a:pt x="270062" y="944144"/>
                  </a:lnTo>
                  <a:lnTo>
                    <a:pt x="267523" y="960346"/>
                  </a:lnTo>
                  <a:lnTo>
                    <a:pt x="264667" y="976548"/>
                  </a:lnTo>
                  <a:lnTo>
                    <a:pt x="262128" y="992433"/>
                  </a:lnTo>
                  <a:lnTo>
                    <a:pt x="260224" y="1008634"/>
                  </a:lnTo>
                  <a:lnTo>
                    <a:pt x="258637" y="1024836"/>
                  </a:lnTo>
                  <a:lnTo>
                    <a:pt x="257050" y="1041038"/>
                  </a:lnTo>
                  <a:lnTo>
                    <a:pt x="256098" y="1057240"/>
                  </a:lnTo>
                  <a:lnTo>
                    <a:pt x="255464" y="1073760"/>
                  </a:lnTo>
                  <a:lnTo>
                    <a:pt x="254829" y="1089962"/>
                  </a:lnTo>
                  <a:lnTo>
                    <a:pt x="254829" y="1105846"/>
                  </a:lnTo>
                  <a:lnTo>
                    <a:pt x="254829" y="1122683"/>
                  </a:lnTo>
                  <a:lnTo>
                    <a:pt x="255464" y="1138568"/>
                  </a:lnTo>
                  <a:lnTo>
                    <a:pt x="256416" y="1155087"/>
                  </a:lnTo>
                  <a:lnTo>
                    <a:pt x="257050" y="1171289"/>
                  </a:lnTo>
                  <a:lnTo>
                    <a:pt x="258637" y="1187491"/>
                  </a:lnTo>
                  <a:lnTo>
                    <a:pt x="260224" y="1203693"/>
                  </a:lnTo>
                  <a:lnTo>
                    <a:pt x="262128" y="1219895"/>
                  </a:lnTo>
                  <a:lnTo>
                    <a:pt x="264667" y="1236097"/>
                  </a:lnTo>
                  <a:lnTo>
                    <a:pt x="267523" y="1251981"/>
                  </a:lnTo>
                  <a:lnTo>
                    <a:pt x="270379" y="1268183"/>
                  </a:lnTo>
                  <a:lnTo>
                    <a:pt x="273552" y="1284385"/>
                  </a:lnTo>
                  <a:lnTo>
                    <a:pt x="277361" y="1300269"/>
                  </a:lnTo>
                  <a:lnTo>
                    <a:pt x="281169" y="1316153"/>
                  </a:lnTo>
                  <a:lnTo>
                    <a:pt x="284977" y="1332038"/>
                  </a:lnTo>
                  <a:lnTo>
                    <a:pt x="289737" y="1347922"/>
                  </a:lnTo>
                  <a:lnTo>
                    <a:pt x="294497" y="1363488"/>
                  </a:lnTo>
                  <a:lnTo>
                    <a:pt x="299575" y="1379373"/>
                  </a:lnTo>
                  <a:lnTo>
                    <a:pt x="305287" y="1394622"/>
                  </a:lnTo>
                  <a:lnTo>
                    <a:pt x="310682" y="1410188"/>
                  </a:lnTo>
                  <a:lnTo>
                    <a:pt x="317029" y="1425437"/>
                  </a:lnTo>
                  <a:lnTo>
                    <a:pt x="323376" y="1440686"/>
                  </a:lnTo>
                  <a:lnTo>
                    <a:pt x="330040" y="1456252"/>
                  </a:lnTo>
                  <a:lnTo>
                    <a:pt x="337022" y="1471184"/>
                  </a:lnTo>
                  <a:lnTo>
                    <a:pt x="344003" y="1486115"/>
                  </a:lnTo>
                  <a:lnTo>
                    <a:pt x="351620" y="1501046"/>
                  </a:lnTo>
                  <a:lnTo>
                    <a:pt x="359553" y="1515660"/>
                  </a:lnTo>
                  <a:lnTo>
                    <a:pt x="367804" y="1530273"/>
                  </a:lnTo>
                  <a:lnTo>
                    <a:pt x="376373" y="1544887"/>
                  </a:lnTo>
                  <a:lnTo>
                    <a:pt x="384941" y="1558865"/>
                  </a:lnTo>
                  <a:lnTo>
                    <a:pt x="394461" y="1573161"/>
                  </a:lnTo>
                  <a:lnTo>
                    <a:pt x="403982" y="1587139"/>
                  </a:lnTo>
                  <a:lnTo>
                    <a:pt x="413819" y="1601117"/>
                  </a:lnTo>
                  <a:lnTo>
                    <a:pt x="423657" y="1614777"/>
                  </a:lnTo>
                  <a:lnTo>
                    <a:pt x="434130" y="1628120"/>
                  </a:lnTo>
                  <a:lnTo>
                    <a:pt x="444919" y="1641780"/>
                  </a:lnTo>
                  <a:lnTo>
                    <a:pt x="455709" y="1655123"/>
                  </a:lnTo>
                  <a:lnTo>
                    <a:pt x="466816" y="1668148"/>
                  </a:lnTo>
                  <a:lnTo>
                    <a:pt x="478558" y="1680856"/>
                  </a:lnTo>
                  <a:lnTo>
                    <a:pt x="490300" y="1693563"/>
                  </a:lnTo>
                  <a:lnTo>
                    <a:pt x="502676" y="1706270"/>
                  </a:lnTo>
                  <a:lnTo>
                    <a:pt x="512832" y="1716119"/>
                  </a:lnTo>
                  <a:lnTo>
                    <a:pt x="522987" y="1725967"/>
                  </a:lnTo>
                  <a:lnTo>
                    <a:pt x="533776" y="1735497"/>
                  </a:lnTo>
                  <a:lnTo>
                    <a:pt x="544249" y="1744710"/>
                  </a:lnTo>
                  <a:lnTo>
                    <a:pt x="555039" y="1753923"/>
                  </a:lnTo>
                  <a:lnTo>
                    <a:pt x="565511" y="1762818"/>
                  </a:lnTo>
                  <a:lnTo>
                    <a:pt x="587725" y="1780291"/>
                  </a:lnTo>
                  <a:lnTo>
                    <a:pt x="609939" y="1796811"/>
                  </a:lnTo>
                  <a:lnTo>
                    <a:pt x="633106" y="1812695"/>
                  </a:lnTo>
                  <a:lnTo>
                    <a:pt x="656589" y="1827626"/>
                  </a:lnTo>
                  <a:lnTo>
                    <a:pt x="680073" y="1841604"/>
                  </a:lnTo>
                  <a:lnTo>
                    <a:pt x="704509" y="1854629"/>
                  </a:lnTo>
                  <a:lnTo>
                    <a:pt x="728944" y="1867337"/>
                  </a:lnTo>
                  <a:lnTo>
                    <a:pt x="753697" y="1878774"/>
                  </a:lnTo>
                  <a:lnTo>
                    <a:pt x="778768" y="1889257"/>
                  </a:lnTo>
                  <a:lnTo>
                    <a:pt x="804155" y="1899741"/>
                  </a:lnTo>
                  <a:lnTo>
                    <a:pt x="829543" y="1908636"/>
                  </a:lnTo>
                  <a:lnTo>
                    <a:pt x="855566" y="1916896"/>
                  </a:lnTo>
                  <a:lnTo>
                    <a:pt x="881906" y="1923885"/>
                  </a:lnTo>
                  <a:lnTo>
                    <a:pt x="908245" y="1930556"/>
                  </a:lnTo>
                  <a:lnTo>
                    <a:pt x="934585" y="1936592"/>
                  </a:lnTo>
                  <a:lnTo>
                    <a:pt x="961242" y="1941357"/>
                  </a:lnTo>
                  <a:lnTo>
                    <a:pt x="988217" y="1945805"/>
                  </a:lnTo>
                  <a:lnTo>
                    <a:pt x="1014874" y="1948982"/>
                  </a:lnTo>
                  <a:lnTo>
                    <a:pt x="1042165" y="1951206"/>
                  </a:lnTo>
                  <a:lnTo>
                    <a:pt x="1068823" y="1952794"/>
                  </a:lnTo>
                  <a:lnTo>
                    <a:pt x="1095797" y="1953112"/>
                  </a:lnTo>
                  <a:lnTo>
                    <a:pt x="1123089" y="1953112"/>
                  </a:lnTo>
                  <a:lnTo>
                    <a:pt x="1150063" y="1951841"/>
                  </a:lnTo>
                  <a:lnTo>
                    <a:pt x="1177355" y="1950253"/>
                  </a:lnTo>
                  <a:lnTo>
                    <a:pt x="1204012" y="1947711"/>
                  </a:lnTo>
                  <a:lnTo>
                    <a:pt x="1231304" y="1944217"/>
                  </a:lnTo>
                  <a:lnTo>
                    <a:pt x="1257961" y="1939451"/>
                  </a:lnTo>
                  <a:lnTo>
                    <a:pt x="1284618" y="1934368"/>
                  </a:lnTo>
                  <a:lnTo>
                    <a:pt x="1311275" y="1928015"/>
                  </a:lnTo>
                  <a:lnTo>
                    <a:pt x="1258913" y="2147853"/>
                  </a:lnTo>
                  <a:lnTo>
                    <a:pt x="1246219" y="2200588"/>
                  </a:lnTo>
                  <a:lnTo>
                    <a:pt x="1220514" y="2203130"/>
                  </a:lnTo>
                  <a:lnTo>
                    <a:pt x="1195126" y="2205989"/>
                  </a:lnTo>
                  <a:lnTo>
                    <a:pt x="1169104" y="2207895"/>
                  </a:lnTo>
                  <a:lnTo>
                    <a:pt x="1143082" y="2209166"/>
                  </a:lnTo>
                  <a:lnTo>
                    <a:pt x="1117694" y="2209801"/>
                  </a:lnTo>
                  <a:lnTo>
                    <a:pt x="1091672" y="2209801"/>
                  </a:lnTo>
                  <a:lnTo>
                    <a:pt x="1065649" y="2209483"/>
                  </a:lnTo>
                  <a:lnTo>
                    <a:pt x="1039627" y="2208530"/>
                  </a:lnTo>
                  <a:lnTo>
                    <a:pt x="1013287" y="2206307"/>
                  </a:lnTo>
                  <a:lnTo>
                    <a:pt x="987265" y="2204083"/>
                  </a:lnTo>
                  <a:lnTo>
                    <a:pt x="961242" y="2201224"/>
                  </a:lnTo>
                  <a:lnTo>
                    <a:pt x="935537" y="2197411"/>
                  </a:lnTo>
                  <a:lnTo>
                    <a:pt x="909832" y="2193282"/>
                  </a:lnTo>
                  <a:lnTo>
                    <a:pt x="883810" y="2188199"/>
                  </a:lnTo>
                  <a:lnTo>
                    <a:pt x="857787" y="2182798"/>
                  </a:lnTo>
                  <a:lnTo>
                    <a:pt x="832400" y="2176762"/>
                  </a:lnTo>
                  <a:lnTo>
                    <a:pt x="832717" y="2174856"/>
                  </a:lnTo>
                  <a:lnTo>
                    <a:pt x="814946" y="2170091"/>
                  </a:lnTo>
                  <a:lnTo>
                    <a:pt x="797808" y="2165325"/>
                  </a:lnTo>
                  <a:lnTo>
                    <a:pt x="780037" y="2160242"/>
                  </a:lnTo>
                  <a:lnTo>
                    <a:pt x="762583" y="2154842"/>
                  </a:lnTo>
                  <a:lnTo>
                    <a:pt x="745446" y="2149441"/>
                  </a:lnTo>
                  <a:lnTo>
                    <a:pt x="727992" y="2143087"/>
                  </a:lnTo>
                  <a:lnTo>
                    <a:pt x="710856" y="2136734"/>
                  </a:lnTo>
                  <a:lnTo>
                    <a:pt x="693719" y="2130380"/>
                  </a:lnTo>
                  <a:lnTo>
                    <a:pt x="676900" y="2123391"/>
                  </a:lnTo>
                  <a:lnTo>
                    <a:pt x="660080" y="2116084"/>
                  </a:lnTo>
                  <a:lnTo>
                    <a:pt x="642943" y="2108777"/>
                  </a:lnTo>
                  <a:lnTo>
                    <a:pt x="626441" y="2100835"/>
                  </a:lnTo>
                  <a:lnTo>
                    <a:pt x="609939" y="2092893"/>
                  </a:lnTo>
                  <a:lnTo>
                    <a:pt x="593437" y="2084633"/>
                  </a:lnTo>
                  <a:lnTo>
                    <a:pt x="577253" y="2076056"/>
                  </a:lnTo>
                  <a:lnTo>
                    <a:pt x="561385" y="2067478"/>
                  </a:lnTo>
                  <a:lnTo>
                    <a:pt x="545201" y="2057948"/>
                  </a:lnTo>
                  <a:lnTo>
                    <a:pt x="529016" y="2048417"/>
                  </a:lnTo>
                  <a:lnTo>
                    <a:pt x="513149" y="2038887"/>
                  </a:lnTo>
                  <a:lnTo>
                    <a:pt x="497916" y="2028721"/>
                  </a:lnTo>
                  <a:lnTo>
                    <a:pt x="482049" y="2018555"/>
                  </a:lnTo>
                  <a:lnTo>
                    <a:pt x="466816" y="2007754"/>
                  </a:lnTo>
                  <a:lnTo>
                    <a:pt x="451901" y="1996952"/>
                  </a:lnTo>
                  <a:lnTo>
                    <a:pt x="436668" y="1985833"/>
                  </a:lnTo>
                  <a:lnTo>
                    <a:pt x="422070" y="1974397"/>
                  </a:lnTo>
                  <a:lnTo>
                    <a:pt x="407155" y="1962642"/>
                  </a:lnTo>
                  <a:lnTo>
                    <a:pt x="392557" y="1950888"/>
                  </a:lnTo>
                  <a:lnTo>
                    <a:pt x="378277" y="1938498"/>
                  </a:lnTo>
                  <a:lnTo>
                    <a:pt x="364313" y="1926109"/>
                  </a:lnTo>
                  <a:lnTo>
                    <a:pt x="350033" y="1913083"/>
                  </a:lnTo>
                  <a:lnTo>
                    <a:pt x="336387" y="1900058"/>
                  </a:lnTo>
                  <a:lnTo>
                    <a:pt x="322424" y="1886716"/>
                  </a:lnTo>
                  <a:lnTo>
                    <a:pt x="305604" y="1869243"/>
                  </a:lnTo>
                  <a:lnTo>
                    <a:pt x="289420" y="1852088"/>
                  </a:lnTo>
                  <a:lnTo>
                    <a:pt x="273235" y="1833980"/>
                  </a:lnTo>
                  <a:lnTo>
                    <a:pt x="258002" y="1815554"/>
                  </a:lnTo>
                  <a:lnTo>
                    <a:pt x="242452" y="1797446"/>
                  </a:lnTo>
                  <a:lnTo>
                    <a:pt x="228172" y="1779020"/>
                  </a:lnTo>
                  <a:lnTo>
                    <a:pt x="213891" y="1760277"/>
                  </a:lnTo>
                  <a:lnTo>
                    <a:pt x="200245" y="1741216"/>
                  </a:lnTo>
                  <a:lnTo>
                    <a:pt x="187234" y="1721837"/>
                  </a:lnTo>
                  <a:lnTo>
                    <a:pt x="174223" y="1702141"/>
                  </a:lnTo>
                  <a:lnTo>
                    <a:pt x="161846" y="1682444"/>
                  </a:lnTo>
                  <a:lnTo>
                    <a:pt x="150105" y="1662748"/>
                  </a:lnTo>
                  <a:lnTo>
                    <a:pt x="138363" y="1642734"/>
                  </a:lnTo>
                  <a:lnTo>
                    <a:pt x="127573" y="1622402"/>
                  </a:lnTo>
                  <a:lnTo>
                    <a:pt x="117101" y="1602388"/>
                  </a:lnTo>
                  <a:lnTo>
                    <a:pt x="106946" y="1581420"/>
                  </a:lnTo>
                  <a:lnTo>
                    <a:pt x="97425" y="1560453"/>
                  </a:lnTo>
                  <a:lnTo>
                    <a:pt x="87905" y="1539486"/>
                  </a:lnTo>
                  <a:lnTo>
                    <a:pt x="79336" y="1518836"/>
                  </a:lnTo>
                  <a:lnTo>
                    <a:pt x="71085" y="1497551"/>
                  </a:lnTo>
                  <a:lnTo>
                    <a:pt x="63152" y="1476267"/>
                  </a:lnTo>
                  <a:lnTo>
                    <a:pt x="56170" y="1454664"/>
                  </a:lnTo>
                  <a:lnTo>
                    <a:pt x="49189" y="1432744"/>
                  </a:lnTo>
                  <a:lnTo>
                    <a:pt x="42842" y="1411141"/>
                  </a:lnTo>
                  <a:lnTo>
                    <a:pt x="36495" y="1389539"/>
                  </a:lnTo>
                  <a:lnTo>
                    <a:pt x="31100" y="1367618"/>
                  </a:lnTo>
                  <a:lnTo>
                    <a:pt x="25705" y="1345380"/>
                  </a:lnTo>
                  <a:lnTo>
                    <a:pt x="21262" y="1323460"/>
                  </a:lnTo>
                  <a:lnTo>
                    <a:pt x="17137" y="1301222"/>
                  </a:lnTo>
                  <a:lnTo>
                    <a:pt x="13328" y="1278984"/>
                  </a:lnTo>
                  <a:lnTo>
                    <a:pt x="10155" y="1256746"/>
                  </a:lnTo>
                  <a:lnTo>
                    <a:pt x="7299" y="1234508"/>
                  </a:lnTo>
                  <a:lnTo>
                    <a:pt x="5077" y="1211953"/>
                  </a:lnTo>
                  <a:lnTo>
                    <a:pt x="2856" y="1189397"/>
                  </a:lnTo>
                  <a:lnTo>
                    <a:pt x="1587" y="1167159"/>
                  </a:lnTo>
                  <a:lnTo>
                    <a:pt x="317" y="1144604"/>
                  </a:lnTo>
                  <a:lnTo>
                    <a:pt x="0" y="1122048"/>
                  </a:lnTo>
                  <a:lnTo>
                    <a:pt x="0" y="1099810"/>
                  </a:lnTo>
                  <a:lnTo>
                    <a:pt x="0" y="1077254"/>
                  </a:lnTo>
                  <a:lnTo>
                    <a:pt x="635" y="1054699"/>
                  </a:lnTo>
                  <a:lnTo>
                    <a:pt x="2221" y="1032461"/>
                  </a:lnTo>
                  <a:lnTo>
                    <a:pt x="3808" y="1009905"/>
                  </a:lnTo>
                  <a:lnTo>
                    <a:pt x="5712" y="987350"/>
                  </a:lnTo>
                  <a:lnTo>
                    <a:pt x="8568" y="965429"/>
                  </a:lnTo>
                  <a:lnTo>
                    <a:pt x="11742" y="942874"/>
                  </a:lnTo>
                  <a:lnTo>
                    <a:pt x="14915" y="920636"/>
                  </a:lnTo>
                  <a:lnTo>
                    <a:pt x="19041" y="898398"/>
                  </a:lnTo>
                  <a:lnTo>
                    <a:pt x="23484" y="876478"/>
                  </a:lnTo>
                  <a:lnTo>
                    <a:pt x="28244" y="854240"/>
                  </a:lnTo>
                  <a:lnTo>
                    <a:pt x="33639" y="832319"/>
                  </a:lnTo>
                  <a:lnTo>
                    <a:pt x="39351" y="810717"/>
                  </a:lnTo>
                  <a:lnTo>
                    <a:pt x="45380" y="788479"/>
                  </a:lnTo>
                  <a:lnTo>
                    <a:pt x="52045" y="766876"/>
                  </a:lnTo>
                  <a:lnTo>
                    <a:pt x="59344" y="745591"/>
                  </a:lnTo>
                  <a:lnTo>
                    <a:pt x="66643" y="723989"/>
                  </a:lnTo>
                  <a:lnTo>
                    <a:pt x="74894" y="702704"/>
                  </a:lnTo>
                  <a:lnTo>
                    <a:pt x="83145" y="681737"/>
                  </a:lnTo>
                  <a:lnTo>
                    <a:pt x="92348" y="660452"/>
                  </a:lnTo>
                  <a:lnTo>
                    <a:pt x="101868" y="639802"/>
                  </a:lnTo>
                  <a:lnTo>
                    <a:pt x="111706" y="619153"/>
                  </a:lnTo>
                  <a:lnTo>
                    <a:pt x="121861" y="598821"/>
                  </a:lnTo>
                  <a:lnTo>
                    <a:pt x="132333" y="578171"/>
                  </a:lnTo>
                  <a:lnTo>
                    <a:pt x="143758" y="558157"/>
                  </a:lnTo>
                  <a:lnTo>
                    <a:pt x="155182" y="538143"/>
                  </a:lnTo>
                  <a:lnTo>
                    <a:pt x="165337" y="521623"/>
                  </a:lnTo>
                  <a:lnTo>
                    <a:pt x="175810" y="505422"/>
                  </a:lnTo>
                  <a:lnTo>
                    <a:pt x="186282" y="489220"/>
                  </a:lnTo>
                  <a:lnTo>
                    <a:pt x="197389" y="473018"/>
                  </a:lnTo>
                  <a:lnTo>
                    <a:pt x="208814" y="457451"/>
                  </a:lnTo>
                  <a:lnTo>
                    <a:pt x="220238" y="441567"/>
                  </a:lnTo>
                  <a:lnTo>
                    <a:pt x="231980" y="425683"/>
                  </a:lnTo>
                  <a:lnTo>
                    <a:pt x="244039" y="410434"/>
                  </a:lnTo>
                  <a:lnTo>
                    <a:pt x="41255" y="207115"/>
                  </a:lnTo>
                  <a:lnTo>
                    <a:pt x="799395" y="26988"/>
                  </a:lnTo>
                  <a:close/>
                  <a:moveTo>
                    <a:pt x="1115113" y="0"/>
                  </a:moveTo>
                  <a:lnTo>
                    <a:pt x="1141155" y="953"/>
                  </a:lnTo>
                  <a:lnTo>
                    <a:pt x="1167196" y="1906"/>
                  </a:lnTo>
                  <a:lnTo>
                    <a:pt x="1193555" y="3494"/>
                  </a:lnTo>
                  <a:lnTo>
                    <a:pt x="1219596" y="6035"/>
                  </a:lnTo>
                  <a:lnTo>
                    <a:pt x="1245320" y="9212"/>
                  </a:lnTo>
                  <a:lnTo>
                    <a:pt x="1271044" y="12706"/>
                  </a:lnTo>
                  <a:lnTo>
                    <a:pt x="1297085" y="17152"/>
                  </a:lnTo>
                  <a:lnTo>
                    <a:pt x="1323126" y="21599"/>
                  </a:lnTo>
                  <a:lnTo>
                    <a:pt x="1348532" y="27317"/>
                  </a:lnTo>
                  <a:lnTo>
                    <a:pt x="1374574" y="33670"/>
                  </a:lnTo>
                  <a:lnTo>
                    <a:pt x="1392676" y="38434"/>
                  </a:lnTo>
                  <a:lnTo>
                    <a:pt x="1410460" y="42881"/>
                  </a:lnTo>
                  <a:lnTo>
                    <a:pt x="1428244" y="48599"/>
                  </a:lnTo>
                  <a:lnTo>
                    <a:pt x="1445711" y="53999"/>
                  </a:lnTo>
                  <a:lnTo>
                    <a:pt x="1463495" y="60034"/>
                  </a:lnTo>
                  <a:lnTo>
                    <a:pt x="1480962" y="66387"/>
                  </a:lnTo>
                  <a:lnTo>
                    <a:pt x="1498746" y="72422"/>
                  </a:lnTo>
                  <a:lnTo>
                    <a:pt x="1515578" y="79092"/>
                  </a:lnTo>
                  <a:lnTo>
                    <a:pt x="1532727" y="86398"/>
                  </a:lnTo>
                  <a:lnTo>
                    <a:pt x="1549876" y="93703"/>
                  </a:lnTo>
                  <a:lnTo>
                    <a:pt x="1566708" y="101327"/>
                  </a:lnTo>
                  <a:lnTo>
                    <a:pt x="1583222" y="109585"/>
                  </a:lnTo>
                  <a:lnTo>
                    <a:pt x="1600053" y="117526"/>
                  </a:lnTo>
                  <a:lnTo>
                    <a:pt x="1616250" y="126103"/>
                  </a:lnTo>
                  <a:lnTo>
                    <a:pt x="1632764" y="134679"/>
                  </a:lnTo>
                  <a:lnTo>
                    <a:pt x="1648960" y="143890"/>
                  </a:lnTo>
                  <a:lnTo>
                    <a:pt x="1665157" y="152784"/>
                  </a:lnTo>
                  <a:lnTo>
                    <a:pt x="1681035" y="162631"/>
                  </a:lnTo>
                  <a:lnTo>
                    <a:pt x="1696597" y="172478"/>
                  </a:lnTo>
                  <a:lnTo>
                    <a:pt x="1712158" y="182325"/>
                  </a:lnTo>
                  <a:lnTo>
                    <a:pt x="1727402" y="193124"/>
                  </a:lnTo>
                  <a:lnTo>
                    <a:pt x="1742645" y="203606"/>
                  </a:lnTo>
                  <a:lnTo>
                    <a:pt x="1757572" y="214406"/>
                  </a:lnTo>
                  <a:lnTo>
                    <a:pt x="1772498" y="225206"/>
                  </a:lnTo>
                  <a:lnTo>
                    <a:pt x="1787106" y="236641"/>
                  </a:lnTo>
                  <a:lnTo>
                    <a:pt x="1801715" y="248711"/>
                  </a:lnTo>
                  <a:lnTo>
                    <a:pt x="1816323" y="260464"/>
                  </a:lnTo>
                  <a:lnTo>
                    <a:pt x="1830614" y="272534"/>
                  </a:lnTo>
                  <a:lnTo>
                    <a:pt x="1844270" y="284922"/>
                  </a:lnTo>
                  <a:lnTo>
                    <a:pt x="1857926" y="297310"/>
                  </a:lnTo>
                  <a:lnTo>
                    <a:pt x="1871582" y="310333"/>
                  </a:lnTo>
                  <a:lnTo>
                    <a:pt x="1884920" y="323356"/>
                  </a:lnTo>
                  <a:lnTo>
                    <a:pt x="1901751" y="340826"/>
                  </a:lnTo>
                  <a:lnTo>
                    <a:pt x="1918265" y="358296"/>
                  </a:lnTo>
                  <a:lnTo>
                    <a:pt x="1934144" y="376084"/>
                  </a:lnTo>
                  <a:lnTo>
                    <a:pt x="1949706" y="394190"/>
                  </a:lnTo>
                  <a:lnTo>
                    <a:pt x="1964632" y="412295"/>
                  </a:lnTo>
                  <a:lnTo>
                    <a:pt x="1979240" y="431036"/>
                  </a:lnTo>
                  <a:lnTo>
                    <a:pt x="1993531" y="449776"/>
                  </a:lnTo>
                  <a:lnTo>
                    <a:pt x="2007187" y="468835"/>
                  </a:lnTo>
                  <a:lnTo>
                    <a:pt x="2020525" y="487893"/>
                  </a:lnTo>
                  <a:lnTo>
                    <a:pt x="2033228" y="507587"/>
                  </a:lnTo>
                  <a:lnTo>
                    <a:pt x="2045931" y="527280"/>
                  </a:lnTo>
                  <a:lnTo>
                    <a:pt x="2057682" y="546974"/>
                  </a:lnTo>
                  <a:lnTo>
                    <a:pt x="2069114" y="567303"/>
                  </a:lnTo>
                  <a:lnTo>
                    <a:pt x="2080230" y="587314"/>
                  </a:lnTo>
                  <a:lnTo>
                    <a:pt x="2090710" y="607643"/>
                  </a:lnTo>
                  <a:lnTo>
                    <a:pt x="2100555" y="628607"/>
                  </a:lnTo>
                  <a:lnTo>
                    <a:pt x="2110399" y="648936"/>
                  </a:lnTo>
                  <a:lnTo>
                    <a:pt x="2119609" y="670218"/>
                  </a:lnTo>
                  <a:lnTo>
                    <a:pt x="2128184" y="691182"/>
                  </a:lnTo>
                  <a:lnTo>
                    <a:pt x="2136441" y="712464"/>
                  </a:lnTo>
                  <a:lnTo>
                    <a:pt x="2144380" y="733745"/>
                  </a:lnTo>
                  <a:lnTo>
                    <a:pt x="2151684" y="755345"/>
                  </a:lnTo>
                  <a:lnTo>
                    <a:pt x="2158354" y="776627"/>
                  </a:lnTo>
                  <a:lnTo>
                    <a:pt x="2165023" y="798544"/>
                  </a:lnTo>
                  <a:lnTo>
                    <a:pt x="2171057" y="820461"/>
                  </a:lnTo>
                  <a:lnTo>
                    <a:pt x="2176455" y="842378"/>
                  </a:lnTo>
                  <a:lnTo>
                    <a:pt x="2181537" y="863977"/>
                  </a:lnTo>
                  <a:lnTo>
                    <a:pt x="2186300" y="886530"/>
                  </a:lnTo>
                  <a:lnTo>
                    <a:pt x="2190429" y="908447"/>
                  </a:lnTo>
                  <a:lnTo>
                    <a:pt x="2194240" y="930681"/>
                  </a:lnTo>
                  <a:lnTo>
                    <a:pt x="2197416" y="952916"/>
                  </a:lnTo>
                  <a:lnTo>
                    <a:pt x="2200591" y="975151"/>
                  </a:lnTo>
                  <a:lnTo>
                    <a:pt x="2202814" y="997703"/>
                  </a:lnTo>
                  <a:lnTo>
                    <a:pt x="2204402" y="1019938"/>
                  </a:lnTo>
                  <a:lnTo>
                    <a:pt x="2205990" y="1042490"/>
                  </a:lnTo>
                  <a:lnTo>
                    <a:pt x="2207260" y="1065043"/>
                  </a:lnTo>
                  <a:lnTo>
                    <a:pt x="2207578" y="1087277"/>
                  </a:lnTo>
                  <a:lnTo>
                    <a:pt x="2208213" y="1109830"/>
                  </a:lnTo>
                  <a:lnTo>
                    <a:pt x="2207578" y="1132382"/>
                  </a:lnTo>
                  <a:lnTo>
                    <a:pt x="2206943" y="1154617"/>
                  </a:lnTo>
                  <a:lnTo>
                    <a:pt x="2205673" y="1177169"/>
                  </a:lnTo>
                  <a:lnTo>
                    <a:pt x="2203767" y="1199721"/>
                  </a:lnTo>
                  <a:lnTo>
                    <a:pt x="2201862" y="1221956"/>
                  </a:lnTo>
                  <a:lnTo>
                    <a:pt x="2199003" y="1244508"/>
                  </a:lnTo>
                  <a:lnTo>
                    <a:pt x="2195828" y="1267061"/>
                  </a:lnTo>
                  <a:lnTo>
                    <a:pt x="2192652" y="1288978"/>
                  </a:lnTo>
                  <a:lnTo>
                    <a:pt x="2188841" y="1310895"/>
                  </a:lnTo>
                  <a:lnTo>
                    <a:pt x="2184077" y="1333447"/>
                  </a:lnTo>
                  <a:lnTo>
                    <a:pt x="2179314" y="1355047"/>
                  </a:lnTo>
                  <a:lnTo>
                    <a:pt x="2173915" y="1377281"/>
                  </a:lnTo>
                  <a:lnTo>
                    <a:pt x="2168198" y="1399198"/>
                  </a:lnTo>
                  <a:lnTo>
                    <a:pt x="2162165" y="1420798"/>
                  </a:lnTo>
                  <a:lnTo>
                    <a:pt x="2155178" y="1442397"/>
                  </a:lnTo>
                  <a:lnTo>
                    <a:pt x="2148191" y="1464314"/>
                  </a:lnTo>
                  <a:lnTo>
                    <a:pt x="2140887" y="1485596"/>
                  </a:lnTo>
                  <a:lnTo>
                    <a:pt x="2132630" y="1506878"/>
                  </a:lnTo>
                  <a:lnTo>
                    <a:pt x="2124055" y="1527842"/>
                  </a:lnTo>
                  <a:lnTo>
                    <a:pt x="2115163" y="1548806"/>
                  </a:lnTo>
                  <a:lnTo>
                    <a:pt x="2105636" y="1569770"/>
                  </a:lnTo>
                  <a:lnTo>
                    <a:pt x="2095791" y="1590735"/>
                  </a:lnTo>
                  <a:lnTo>
                    <a:pt x="2085628" y="1611063"/>
                  </a:lnTo>
                  <a:lnTo>
                    <a:pt x="2075148" y="1631710"/>
                  </a:lnTo>
                  <a:lnTo>
                    <a:pt x="2063716" y="1651721"/>
                  </a:lnTo>
                  <a:lnTo>
                    <a:pt x="2052283" y="1671732"/>
                  </a:lnTo>
                  <a:lnTo>
                    <a:pt x="2041803" y="1687932"/>
                  </a:lnTo>
                  <a:lnTo>
                    <a:pt x="2031640" y="1704449"/>
                  </a:lnTo>
                  <a:lnTo>
                    <a:pt x="2021160" y="1720649"/>
                  </a:lnTo>
                  <a:lnTo>
                    <a:pt x="2010045" y="1736848"/>
                  </a:lnTo>
                  <a:lnTo>
                    <a:pt x="1998930" y="1752413"/>
                  </a:lnTo>
                  <a:lnTo>
                    <a:pt x="1987180" y="1768295"/>
                  </a:lnTo>
                  <a:lnTo>
                    <a:pt x="1975429" y="1783541"/>
                  </a:lnTo>
                  <a:lnTo>
                    <a:pt x="1963044" y="1798788"/>
                  </a:lnTo>
                  <a:lnTo>
                    <a:pt x="2166293" y="2002394"/>
                  </a:lnTo>
                  <a:lnTo>
                    <a:pt x="1407602" y="2182813"/>
                  </a:lnTo>
                  <a:lnTo>
                    <a:pt x="1588303" y="1424292"/>
                  </a:lnTo>
                  <a:lnTo>
                    <a:pt x="1780755" y="1616463"/>
                  </a:lnTo>
                  <a:lnTo>
                    <a:pt x="1792823" y="1600899"/>
                  </a:lnTo>
                  <a:lnTo>
                    <a:pt x="1804255" y="1584699"/>
                  </a:lnTo>
                  <a:lnTo>
                    <a:pt x="1815053" y="1568182"/>
                  </a:lnTo>
                  <a:lnTo>
                    <a:pt x="1825851" y="1551665"/>
                  </a:lnTo>
                  <a:lnTo>
                    <a:pt x="1836013" y="1534830"/>
                  </a:lnTo>
                  <a:lnTo>
                    <a:pt x="1845540" y="1517678"/>
                  </a:lnTo>
                  <a:lnTo>
                    <a:pt x="1855068" y="1500525"/>
                  </a:lnTo>
                  <a:lnTo>
                    <a:pt x="1863960" y="1483055"/>
                  </a:lnTo>
                  <a:lnTo>
                    <a:pt x="1870946" y="1468126"/>
                  </a:lnTo>
                  <a:lnTo>
                    <a:pt x="1878251" y="1453197"/>
                  </a:lnTo>
                  <a:lnTo>
                    <a:pt x="1884602" y="1438268"/>
                  </a:lnTo>
                  <a:lnTo>
                    <a:pt x="1891271" y="1422704"/>
                  </a:lnTo>
                  <a:lnTo>
                    <a:pt x="1896988" y="1407457"/>
                  </a:lnTo>
                  <a:lnTo>
                    <a:pt x="1902704" y="1392210"/>
                  </a:lnTo>
                  <a:lnTo>
                    <a:pt x="1908103" y="1376328"/>
                  </a:lnTo>
                  <a:lnTo>
                    <a:pt x="1913184" y="1360764"/>
                  </a:lnTo>
                  <a:lnTo>
                    <a:pt x="1917948" y="1344882"/>
                  </a:lnTo>
                  <a:lnTo>
                    <a:pt x="1922712" y="1329000"/>
                  </a:lnTo>
                  <a:lnTo>
                    <a:pt x="1926522" y="1313436"/>
                  </a:lnTo>
                  <a:lnTo>
                    <a:pt x="1930651" y="1297554"/>
                  </a:lnTo>
                  <a:lnTo>
                    <a:pt x="1934144" y="1281354"/>
                  </a:lnTo>
                  <a:lnTo>
                    <a:pt x="1937320" y="1265473"/>
                  </a:lnTo>
                  <a:lnTo>
                    <a:pt x="1940496" y="1249591"/>
                  </a:lnTo>
                  <a:lnTo>
                    <a:pt x="1942719" y="1233391"/>
                  </a:lnTo>
                  <a:lnTo>
                    <a:pt x="1944942" y="1217191"/>
                  </a:lnTo>
                  <a:lnTo>
                    <a:pt x="1947165" y="1200992"/>
                  </a:lnTo>
                  <a:lnTo>
                    <a:pt x="1949070" y="1184475"/>
                  </a:lnTo>
                  <a:lnTo>
                    <a:pt x="1950341" y="1168593"/>
                  </a:lnTo>
                  <a:lnTo>
                    <a:pt x="1951293" y="1152393"/>
                  </a:lnTo>
                  <a:lnTo>
                    <a:pt x="1952246" y="1135876"/>
                  </a:lnTo>
                  <a:lnTo>
                    <a:pt x="1952564" y="1119676"/>
                  </a:lnTo>
                  <a:lnTo>
                    <a:pt x="1952564" y="1103477"/>
                  </a:lnTo>
                  <a:lnTo>
                    <a:pt x="1952564" y="1086960"/>
                  </a:lnTo>
                  <a:lnTo>
                    <a:pt x="1952246" y="1070760"/>
                  </a:lnTo>
                  <a:lnTo>
                    <a:pt x="1951293" y="1054560"/>
                  </a:lnTo>
                  <a:lnTo>
                    <a:pt x="1950341" y="1038043"/>
                  </a:lnTo>
                  <a:lnTo>
                    <a:pt x="1948753" y="1021844"/>
                  </a:lnTo>
                  <a:lnTo>
                    <a:pt x="1947165" y="1005962"/>
                  </a:lnTo>
                  <a:lnTo>
                    <a:pt x="1944942" y="989762"/>
                  </a:lnTo>
                  <a:lnTo>
                    <a:pt x="1942719" y="973563"/>
                  </a:lnTo>
                  <a:lnTo>
                    <a:pt x="1939861" y="957363"/>
                  </a:lnTo>
                  <a:lnTo>
                    <a:pt x="1937320" y="941163"/>
                  </a:lnTo>
                  <a:lnTo>
                    <a:pt x="1933509" y="925599"/>
                  </a:lnTo>
                  <a:lnTo>
                    <a:pt x="1930016" y="909400"/>
                  </a:lnTo>
                  <a:lnTo>
                    <a:pt x="1926522" y="893518"/>
                  </a:lnTo>
                  <a:lnTo>
                    <a:pt x="1922394" y="877318"/>
                  </a:lnTo>
                  <a:lnTo>
                    <a:pt x="1917948" y="861754"/>
                  </a:lnTo>
                  <a:lnTo>
                    <a:pt x="1912867" y="845872"/>
                  </a:lnTo>
                  <a:lnTo>
                    <a:pt x="1907785" y="830625"/>
                  </a:lnTo>
                  <a:lnTo>
                    <a:pt x="1902704" y="814743"/>
                  </a:lnTo>
                  <a:lnTo>
                    <a:pt x="1896670" y="799497"/>
                  </a:lnTo>
                  <a:lnTo>
                    <a:pt x="1890636" y="784250"/>
                  </a:lnTo>
                  <a:lnTo>
                    <a:pt x="1883967" y="768686"/>
                  </a:lnTo>
                  <a:lnTo>
                    <a:pt x="1877298" y="753757"/>
                  </a:lnTo>
                  <a:lnTo>
                    <a:pt x="1870629" y="738510"/>
                  </a:lnTo>
                  <a:lnTo>
                    <a:pt x="1863325" y="723899"/>
                  </a:lnTo>
                  <a:lnTo>
                    <a:pt x="1855703" y="708970"/>
                  </a:lnTo>
                  <a:lnTo>
                    <a:pt x="1847763" y="694358"/>
                  </a:lnTo>
                  <a:lnTo>
                    <a:pt x="1839506" y="679747"/>
                  </a:lnTo>
                  <a:lnTo>
                    <a:pt x="1830932" y="665135"/>
                  </a:lnTo>
                  <a:lnTo>
                    <a:pt x="1822357" y="650524"/>
                  </a:lnTo>
                  <a:lnTo>
                    <a:pt x="1813147" y="636548"/>
                  </a:lnTo>
                  <a:lnTo>
                    <a:pt x="1803620" y="622572"/>
                  </a:lnTo>
                  <a:lnTo>
                    <a:pt x="1793775" y="608913"/>
                  </a:lnTo>
                  <a:lnTo>
                    <a:pt x="1783613" y="595255"/>
                  </a:lnTo>
                  <a:lnTo>
                    <a:pt x="1773450" y="581279"/>
                  </a:lnTo>
                  <a:lnTo>
                    <a:pt x="1762653" y="567938"/>
                  </a:lnTo>
                  <a:lnTo>
                    <a:pt x="1751855" y="554915"/>
                  </a:lnTo>
                  <a:lnTo>
                    <a:pt x="1740422" y="541892"/>
                  </a:lnTo>
                  <a:lnTo>
                    <a:pt x="1728672" y="528868"/>
                  </a:lnTo>
                  <a:lnTo>
                    <a:pt x="1716604" y="516481"/>
                  </a:lnTo>
                  <a:lnTo>
                    <a:pt x="1704536" y="503775"/>
                  </a:lnTo>
                  <a:lnTo>
                    <a:pt x="1694374" y="493611"/>
                  </a:lnTo>
                  <a:lnTo>
                    <a:pt x="1683576" y="483764"/>
                  </a:lnTo>
                  <a:lnTo>
                    <a:pt x="1673414" y="473917"/>
                  </a:lnTo>
                  <a:lnTo>
                    <a:pt x="1662298" y="464388"/>
                  </a:lnTo>
                  <a:lnTo>
                    <a:pt x="1651818" y="455176"/>
                  </a:lnTo>
                  <a:lnTo>
                    <a:pt x="1640703" y="445965"/>
                  </a:lnTo>
                  <a:lnTo>
                    <a:pt x="1629270" y="437071"/>
                  </a:lnTo>
                  <a:lnTo>
                    <a:pt x="1618155" y="428177"/>
                  </a:lnTo>
                  <a:lnTo>
                    <a:pt x="1607040" y="419918"/>
                  </a:lnTo>
                  <a:lnTo>
                    <a:pt x="1594972" y="411342"/>
                  </a:lnTo>
                  <a:lnTo>
                    <a:pt x="1583539" y="403401"/>
                  </a:lnTo>
                  <a:lnTo>
                    <a:pt x="1571789" y="395460"/>
                  </a:lnTo>
                  <a:lnTo>
                    <a:pt x="1559721" y="387519"/>
                  </a:lnTo>
                  <a:lnTo>
                    <a:pt x="1547971" y="380213"/>
                  </a:lnTo>
                  <a:lnTo>
                    <a:pt x="1535585" y="372590"/>
                  </a:lnTo>
                  <a:lnTo>
                    <a:pt x="1522882" y="365602"/>
                  </a:lnTo>
                  <a:lnTo>
                    <a:pt x="1510814" y="358296"/>
                  </a:lnTo>
                  <a:lnTo>
                    <a:pt x="1498111" y="351626"/>
                  </a:lnTo>
                  <a:lnTo>
                    <a:pt x="1485726" y="345591"/>
                  </a:lnTo>
                  <a:lnTo>
                    <a:pt x="1472705" y="339238"/>
                  </a:lnTo>
                  <a:lnTo>
                    <a:pt x="1460002" y="332885"/>
                  </a:lnTo>
                  <a:lnTo>
                    <a:pt x="1446981" y="326850"/>
                  </a:lnTo>
                  <a:lnTo>
                    <a:pt x="1433961" y="321450"/>
                  </a:lnTo>
                  <a:lnTo>
                    <a:pt x="1420622" y="316051"/>
                  </a:lnTo>
                  <a:lnTo>
                    <a:pt x="1407284" y="310651"/>
                  </a:lnTo>
                  <a:lnTo>
                    <a:pt x="1394263" y="305568"/>
                  </a:lnTo>
                  <a:lnTo>
                    <a:pt x="1380608" y="300804"/>
                  </a:lnTo>
                  <a:lnTo>
                    <a:pt x="1367269" y="296674"/>
                  </a:lnTo>
                  <a:lnTo>
                    <a:pt x="1353614" y="292228"/>
                  </a:lnTo>
                  <a:lnTo>
                    <a:pt x="1339958" y="288416"/>
                  </a:lnTo>
                  <a:lnTo>
                    <a:pt x="1326302" y="284287"/>
                  </a:lnTo>
                  <a:lnTo>
                    <a:pt x="1312329" y="280793"/>
                  </a:lnTo>
                  <a:lnTo>
                    <a:pt x="1286287" y="274440"/>
                  </a:lnTo>
                  <a:lnTo>
                    <a:pt x="1259928" y="269358"/>
                  </a:lnTo>
                  <a:lnTo>
                    <a:pt x="1234205" y="264593"/>
                  </a:lnTo>
                  <a:lnTo>
                    <a:pt x="1207528" y="261099"/>
                  </a:lnTo>
                  <a:lnTo>
                    <a:pt x="1181169" y="258558"/>
                  </a:lnTo>
                  <a:lnTo>
                    <a:pt x="1155446" y="256334"/>
                  </a:lnTo>
                  <a:lnTo>
                    <a:pt x="1129087" y="255381"/>
                  </a:lnTo>
                  <a:lnTo>
                    <a:pt x="1102410" y="254746"/>
                  </a:lnTo>
                  <a:lnTo>
                    <a:pt x="1076687" y="255699"/>
                  </a:lnTo>
                  <a:lnTo>
                    <a:pt x="1050328" y="256970"/>
                  </a:lnTo>
                  <a:lnTo>
                    <a:pt x="1024286" y="258875"/>
                  </a:lnTo>
                  <a:lnTo>
                    <a:pt x="998245" y="261417"/>
                  </a:lnTo>
                  <a:lnTo>
                    <a:pt x="972204" y="265546"/>
                  </a:lnTo>
                  <a:lnTo>
                    <a:pt x="946798" y="269993"/>
                  </a:lnTo>
                  <a:lnTo>
                    <a:pt x="921074" y="275075"/>
                  </a:lnTo>
                  <a:lnTo>
                    <a:pt x="895350" y="280793"/>
                  </a:lnTo>
                  <a:lnTo>
                    <a:pt x="947750" y="62257"/>
                  </a:lnTo>
                  <a:lnTo>
                    <a:pt x="960453" y="9847"/>
                  </a:lnTo>
                  <a:lnTo>
                    <a:pt x="986177" y="6670"/>
                  </a:lnTo>
                  <a:lnTo>
                    <a:pt x="1011583" y="4129"/>
                  </a:lnTo>
                  <a:lnTo>
                    <a:pt x="1037625" y="2541"/>
                  </a:lnTo>
                  <a:lnTo>
                    <a:pt x="1063666" y="953"/>
                  </a:lnTo>
                  <a:lnTo>
                    <a:pt x="1089072" y="635"/>
                  </a:lnTo>
                  <a:lnTo>
                    <a:pt x="11151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682" name="Google Shape;682;p40"/>
          <p:cNvGrpSpPr/>
          <p:nvPr/>
        </p:nvGrpSpPr>
        <p:grpSpPr>
          <a:xfrm>
            <a:off x="5953420" y="2498303"/>
            <a:ext cx="842064" cy="976795"/>
            <a:chOff x="5902096" y="2650185"/>
            <a:chExt cx="1123045" cy="1302732"/>
          </a:xfrm>
        </p:grpSpPr>
        <p:sp>
          <p:nvSpPr>
            <p:cNvPr id="683" name="Google Shape;683;p40"/>
            <p:cNvSpPr/>
            <p:nvPr/>
          </p:nvSpPr>
          <p:spPr>
            <a:xfrm rot="5400000">
              <a:off x="5812253" y="2740028"/>
              <a:ext cx="1302732" cy="112304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6218596" y="3069394"/>
              <a:ext cx="490046" cy="460643"/>
            </a:xfrm>
            <a:custGeom>
              <a:avLst/>
              <a:gdLst/>
              <a:ahLst/>
              <a:cxnLst/>
              <a:rect l="l" t="t" r="r" b="b"/>
              <a:pathLst>
                <a:path w="1993900" h="1873250" extrusionOk="0">
                  <a:moveTo>
                    <a:pt x="195263" y="1631950"/>
                  </a:moveTo>
                  <a:lnTo>
                    <a:pt x="1766888" y="1631950"/>
                  </a:lnTo>
                  <a:lnTo>
                    <a:pt x="1766888" y="1663700"/>
                  </a:lnTo>
                  <a:lnTo>
                    <a:pt x="195263" y="1663700"/>
                  </a:lnTo>
                  <a:lnTo>
                    <a:pt x="195263" y="1631950"/>
                  </a:lnTo>
                  <a:close/>
                  <a:moveTo>
                    <a:pt x="195263" y="1539875"/>
                  </a:moveTo>
                  <a:lnTo>
                    <a:pt x="1766888" y="1539875"/>
                  </a:lnTo>
                  <a:lnTo>
                    <a:pt x="1766888" y="1570038"/>
                  </a:lnTo>
                  <a:lnTo>
                    <a:pt x="195263" y="1570038"/>
                  </a:lnTo>
                  <a:lnTo>
                    <a:pt x="195263" y="1539875"/>
                  </a:lnTo>
                  <a:close/>
                  <a:moveTo>
                    <a:pt x="1240155" y="603250"/>
                  </a:moveTo>
                  <a:lnTo>
                    <a:pt x="1357056" y="603250"/>
                  </a:lnTo>
                  <a:lnTo>
                    <a:pt x="1357056" y="1188182"/>
                  </a:lnTo>
                  <a:lnTo>
                    <a:pt x="1493838" y="1188182"/>
                  </a:lnTo>
                  <a:lnTo>
                    <a:pt x="1493838" y="1296988"/>
                  </a:lnTo>
                  <a:lnTo>
                    <a:pt x="1071563" y="1296988"/>
                  </a:lnTo>
                  <a:lnTo>
                    <a:pt x="1071563" y="1188182"/>
                  </a:lnTo>
                  <a:lnTo>
                    <a:pt x="1207550" y="1188182"/>
                  </a:lnTo>
                  <a:lnTo>
                    <a:pt x="1207550" y="820068"/>
                  </a:lnTo>
                  <a:lnTo>
                    <a:pt x="1201586" y="822053"/>
                  </a:lnTo>
                  <a:lnTo>
                    <a:pt x="1194826" y="824833"/>
                  </a:lnTo>
                  <a:lnTo>
                    <a:pt x="1180909" y="828407"/>
                  </a:lnTo>
                  <a:lnTo>
                    <a:pt x="1165402" y="831981"/>
                  </a:lnTo>
                  <a:lnTo>
                    <a:pt x="1148304" y="834760"/>
                  </a:lnTo>
                  <a:lnTo>
                    <a:pt x="1130809" y="837143"/>
                  </a:lnTo>
                  <a:lnTo>
                    <a:pt x="1111723" y="838732"/>
                  </a:lnTo>
                  <a:lnTo>
                    <a:pt x="1091842" y="839526"/>
                  </a:lnTo>
                  <a:lnTo>
                    <a:pt x="1071563" y="839923"/>
                  </a:lnTo>
                  <a:lnTo>
                    <a:pt x="1071563" y="738265"/>
                  </a:lnTo>
                  <a:lnTo>
                    <a:pt x="1080311" y="737073"/>
                  </a:lnTo>
                  <a:lnTo>
                    <a:pt x="1089456" y="735882"/>
                  </a:lnTo>
                  <a:lnTo>
                    <a:pt x="1097806" y="734294"/>
                  </a:lnTo>
                  <a:lnTo>
                    <a:pt x="1106156" y="732705"/>
                  </a:lnTo>
                  <a:lnTo>
                    <a:pt x="1114109" y="730720"/>
                  </a:lnTo>
                  <a:lnTo>
                    <a:pt x="1121664" y="728734"/>
                  </a:lnTo>
                  <a:lnTo>
                    <a:pt x="1129218" y="726352"/>
                  </a:lnTo>
                  <a:lnTo>
                    <a:pt x="1136376" y="723969"/>
                  </a:lnTo>
                  <a:lnTo>
                    <a:pt x="1143931" y="720792"/>
                  </a:lnTo>
                  <a:lnTo>
                    <a:pt x="1150690" y="718012"/>
                  </a:lnTo>
                  <a:lnTo>
                    <a:pt x="1156654" y="714438"/>
                  </a:lnTo>
                  <a:lnTo>
                    <a:pt x="1163016" y="711262"/>
                  </a:lnTo>
                  <a:lnTo>
                    <a:pt x="1168981" y="707688"/>
                  </a:lnTo>
                  <a:lnTo>
                    <a:pt x="1174945" y="704114"/>
                  </a:lnTo>
                  <a:lnTo>
                    <a:pt x="1180512" y="699746"/>
                  </a:lnTo>
                  <a:lnTo>
                    <a:pt x="1186079" y="695775"/>
                  </a:lnTo>
                  <a:lnTo>
                    <a:pt x="1191248" y="691407"/>
                  </a:lnTo>
                  <a:lnTo>
                    <a:pt x="1195621" y="686641"/>
                  </a:lnTo>
                  <a:lnTo>
                    <a:pt x="1200393" y="682273"/>
                  </a:lnTo>
                  <a:lnTo>
                    <a:pt x="1204767" y="677111"/>
                  </a:lnTo>
                  <a:lnTo>
                    <a:pt x="1208743" y="671551"/>
                  </a:lnTo>
                  <a:lnTo>
                    <a:pt x="1213117" y="666389"/>
                  </a:lnTo>
                  <a:lnTo>
                    <a:pt x="1216298" y="661227"/>
                  </a:lnTo>
                  <a:lnTo>
                    <a:pt x="1220274" y="655270"/>
                  </a:lnTo>
                  <a:lnTo>
                    <a:pt x="1223057" y="649314"/>
                  </a:lnTo>
                  <a:lnTo>
                    <a:pt x="1226636" y="643357"/>
                  </a:lnTo>
                  <a:lnTo>
                    <a:pt x="1229022" y="637003"/>
                  </a:lnTo>
                  <a:lnTo>
                    <a:pt x="1231407" y="630650"/>
                  </a:lnTo>
                  <a:lnTo>
                    <a:pt x="1234191" y="623899"/>
                  </a:lnTo>
                  <a:lnTo>
                    <a:pt x="1236179" y="617148"/>
                  </a:lnTo>
                  <a:lnTo>
                    <a:pt x="1240155" y="603250"/>
                  </a:lnTo>
                  <a:close/>
                  <a:moveTo>
                    <a:pt x="763507" y="603250"/>
                  </a:moveTo>
                  <a:lnTo>
                    <a:pt x="880806" y="603250"/>
                  </a:lnTo>
                  <a:lnTo>
                    <a:pt x="880806" y="1188182"/>
                  </a:lnTo>
                  <a:lnTo>
                    <a:pt x="1017588" y="1188182"/>
                  </a:lnTo>
                  <a:lnTo>
                    <a:pt x="1017588" y="1296988"/>
                  </a:lnTo>
                  <a:lnTo>
                    <a:pt x="595313" y="1296988"/>
                  </a:lnTo>
                  <a:lnTo>
                    <a:pt x="595313" y="1188182"/>
                  </a:lnTo>
                  <a:lnTo>
                    <a:pt x="731300" y="1188182"/>
                  </a:lnTo>
                  <a:lnTo>
                    <a:pt x="731300" y="820068"/>
                  </a:lnTo>
                  <a:lnTo>
                    <a:pt x="725336" y="822053"/>
                  </a:lnTo>
                  <a:lnTo>
                    <a:pt x="718576" y="824833"/>
                  </a:lnTo>
                  <a:lnTo>
                    <a:pt x="704659" y="828407"/>
                  </a:lnTo>
                  <a:lnTo>
                    <a:pt x="688754" y="831981"/>
                  </a:lnTo>
                  <a:lnTo>
                    <a:pt x="672054" y="834760"/>
                  </a:lnTo>
                  <a:lnTo>
                    <a:pt x="654161" y="837143"/>
                  </a:lnTo>
                  <a:lnTo>
                    <a:pt x="635473" y="838732"/>
                  </a:lnTo>
                  <a:lnTo>
                    <a:pt x="615592" y="839526"/>
                  </a:lnTo>
                  <a:lnTo>
                    <a:pt x="595313" y="839923"/>
                  </a:lnTo>
                  <a:lnTo>
                    <a:pt x="595313" y="738265"/>
                  </a:lnTo>
                  <a:lnTo>
                    <a:pt x="604061" y="737073"/>
                  </a:lnTo>
                  <a:lnTo>
                    <a:pt x="612809" y="735882"/>
                  </a:lnTo>
                  <a:lnTo>
                    <a:pt x="621159" y="734294"/>
                  </a:lnTo>
                  <a:lnTo>
                    <a:pt x="629906" y="732705"/>
                  </a:lnTo>
                  <a:lnTo>
                    <a:pt x="637859" y="730720"/>
                  </a:lnTo>
                  <a:lnTo>
                    <a:pt x="645414" y="728734"/>
                  </a:lnTo>
                  <a:lnTo>
                    <a:pt x="652968" y="726352"/>
                  </a:lnTo>
                  <a:lnTo>
                    <a:pt x="660126" y="723969"/>
                  </a:lnTo>
                  <a:lnTo>
                    <a:pt x="667283" y="720792"/>
                  </a:lnTo>
                  <a:lnTo>
                    <a:pt x="674042" y="718012"/>
                  </a:lnTo>
                  <a:lnTo>
                    <a:pt x="680404" y="714438"/>
                  </a:lnTo>
                  <a:lnTo>
                    <a:pt x="686766" y="711262"/>
                  </a:lnTo>
                  <a:lnTo>
                    <a:pt x="692731" y="707688"/>
                  </a:lnTo>
                  <a:lnTo>
                    <a:pt x="698695" y="704114"/>
                  </a:lnTo>
                  <a:lnTo>
                    <a:pt x="704262" y="699746"/>
                  </a:lnTo>
                  <a:lnTo>
                    <a:pt x="709431" y="695775"/>
                  </a:lnTo>
                  <a:lnTo>
                    <a:pt x="714600" y="691407"/>
                  </a:lnTo>
                  <a:lnTo>
                    <a:pt x="719371" y="686641"/>
                  </a:lnTo>
                  <a:lnTo>
                    <a:pt x="724143" y="682273"/>
                  </a:lnTo>
                  <a:lnTo>
                    <a:pt x="728119" y="677111"/>
                  </a:lnTo>
                  <a:lnTo>
                    <a:pt x="732493" y="671551"/>
                  </a:lnTo>
                  <a:lnTo>
                    <a:pt x="736469" y="666389"/>
                  </a:lnTo>
                  <a:lnTo>
                    <a:pt x="740048" y="661227"/>
                  </a:lnTo>
                  <a:lnTo>
                    <a:pt x="744024" y="655270"/>
                  </a:lnTo>
                  <a:lnTo>
                    <a:pt x="746807" y="649314"/>
                  </a:lnTo>
                  <a:lnTo>
                    <a:pt x="749988" y="643357"/>
                  </a:lnTo>
                  <a:lnTo>
                    <a:pt x="752772" y="637003"/>
                  </a:lnTo>
                  <a:lnTo>
                    <a:pt x="755157" y="630650"/>
                  </a:lnTo>
                  <a:lnTo>
                    <a:pt x="757941" y="623899"/>
                  </a:lnTo>
                  <a:lnTo>
                    <a:pt x="759929" y="617148"/>
                  </a:lnTo>
                  <a:lnTo>
                    <a:pt x="763507" y="603250"/>
                  </a:lnTo>
                  <a:close/>
                  <a:moveTo>
                    <a:pt x="252860" y="274637"/>
                  </a:moveTo>
                  <a:lnTo>
                    <a:pt x="243333" y="275431"/>
                  </a:lnTo>
                  <a:lnTo>
                    <a:pt x="233806" y="276622"/>
                  </a:lnTo>
                  <a:lnTo>
                    <a:pt x="224676" y="279003"/>
                  </a:lnTo>
                  <a:lnTo>
                    <a:pt x="216340" y="282178"/>
                  </a:lnTo>
                  <a:lnTo>
                    <a:pt x="207607" y="286147"/>
                  </a:lnTo>
                  <a:lnTo>
                    <a:pt x="199668" y="290909"/>
                  </a:lnTo>
                  <a:lnTo>
                    <a:pt x="192523" y="296465"/>
                  </a:lnTo>
                  <a:lnTo>
                    <a:pt x="185774" y="302815"/>
                  </a:lnTo>
                  <a:lnTo>
                    <a:pt x="179820" y="309562"/>
                  </a:lnTo>
                  <a:lnTo>
                    <a:pt x="174263" y="316706"/>
                  </a:lnTo>
                  <a:lnTo>
                    <a:pt x="169499" y="324644"/>
                  </a:lnTo>
                  <a:lnTo>
                    <a:pt x="165530" y="332581"/>
                  </a:lnTo>
                  <a:lnTo>
                    <a:pt x="162354" y="341312"/>
                  </a:lnTo>
                  <a:lnTo>
                    <a:pt x="159972" y="350837"/>
                  </a:lnTo>
                  <a:lnTo>
                    <a:pt x="158385" y="359965"/>
                  </a:lnTo>
                  <a:lnTo>
                    <a:pt x="157988" y="369490"/>
                  </a:lnTo>
                  <a:lnTo>
                    <a:pt x="157988" y="1619647"/>
                  </a:lnTo>
                  <a:lnTo>
                    <a:pt x="158385" y="1629569"/>
                  </a:lnTo>
                  <a:lnTo>
                    <a:pt x="159972" y="1639094"/>
                  </a:lnTo>
                  <a:lnTo>
                    <a:pt x="162354" y="1647825"/>
                  </a:lnTo>
                  <a:lnTo>
                    <a:pt x="165530" y="1656953"/>
                  </a:lnTo>
                  <a:lnTo>
                    <a:pt x="169499" y="1665288"/>
                  </a:lnTo>
                  <a:lnTo>
                    <a:pt x="174263" y="1672828"/>
                  </a:lnTo>
                  <a:lnTo>
                    <a:pt x="179820" y="1679972"/>
                  </a:lnTo>
                  <a:lnTo>
                    <a:pt x="185774" y="1686719"/>
                  </a:lnTo>
                  <a:lnTo>
                    <a:pt x="192523" y="1693069"/>
                  </a:lnTo>
                  <a:lnTo>
                    <a:pt x="199668" y="1698625"/>
                  </a:lnTo>
                  <a:lnTo>
                    <a:pt x="207607" y="1702991"/>
                  </a:lnTo>
                  <a:lnTo>
                    <a:pt x="216340" y="1707356"/>
                  </a:lnTo>
                  <a:lnTo>
                    <a:pt x="224676" y="1710531"/>
                  </a:lnTo>
                  <a:lnTo>
                    <a:pt x="233806" y="1712913"/>
                  </a:lnTo>
                  <a:lnTo>
                    <a:pt x="243333" y="1714103"/>
                  </a:lnTo>
                  <a:lnTo>
                    <a:pt x="252860" y="1714897"/>
                  </a:lnTo>
                  <a:lnTo>
                    <a:pt x="1741040" y="1714897"/>
                  </a:lnTo>
                  <a:lnTo>
                    <a:pt x="1750567" y="1714103"/>
                  </a:lnTo>
                  <a:lnTo>
                    <a:pt x="1759697" y="1712913"/>
                  </a:lnTo>
                  <a:lnTo>
                    <a:pt x="1769224" y="1710531"/>
                  </a:lnTo>
                  <a:lnTo>
                    <a:pt x="1777560" y="1707356"/>
                  </a:lnTo>
                  <a:lnTo>
                    <a:pt x="1785896" y="1702991"/>
                  </a:lnTo>
                  <a:lnTo>
                    <a:pt x="1794232" y="1698625"/>
                  </a:lnTo>
                  <a:lnTo>
                    <a:pt x="1801377" y="1693069"/>
                  </a:lnTo>
                  <a:lnTo>
                    <a:pt x="1808126" y="1686719"/>
                  </a:lnTo>
                  <a:lnTo>
                    <a:pt x="1813683" y="1679972"/>
                  </a:lnTo>
                  <a:lnTo>
                    <a:pt x="1819240" y="1672828"/>
                  </a:lnTo>
                  <a:lnTo>
                    <a:pt x="1824401" y="1665288"/>
                  </a:lnTo>
                  <a:lnTo>
                    <a:pt x="1828370" y="1656953"/>
                  </a:lnTo>
                  <a:lnTo>
                    <a:pt x="1831546" y="1647825"/>
                  </a:lnTo>
                  <a:lnTo>
                    <a:pt x="1833531" y="1639094"/>
                  </a:lnTo>
                  <a:lnTo>
                    <a:pt x="1835516" y="1629569"/>
                  </a:lnTo>
                  <a:lnTo>
                    <a:pt x="1835912" y="1619647"/>
                  </a:lnTo>
                  <a:lnTo>
                    <a:pt x="1835912" y="369490"/>
                  </a:lnTo>
                  <a:lnTo>
                    <a:pt x="1835516" y="359965"/>
                  </a:lnTo>
                  <a:lnTo>
                    <a:pt x="1833531" y="350837"/>
                  </a:lnTo>
                  <a:lnTo>
                    <a:pt x="1831546" y="341312"/>
                  </a:lnTo>
                  <a:lnTo>
                    <a:pt x="1828370" y="332581"/>
                  </a:lnTo>
                  <a:lnTo>
                    <a:pt x="1824401" y="324644"/>
                  </a:lnTo>
                  <a:lnTo>
                    <a:pt x="1819240" y="316706"/>
                  </a:lnTo>
                  <a:lnTo>
                    <a:pt x="1813683" y="309562"/>
                  </a:lnTo>
                  <a:lnTo>
                    <a:pt x="1808126" y="302815"/>
                  </a:lnTo>
                  <a:lnTo>
                    <a:pt x="1801377" y="296465"/>
                  </a:lnTo>
                  <a:lnTo>
                    <a:pt x="1794232" y="290909"/>
                  </a:lnTo>
                  <a:lnTo>
                    <a:pt x="1785896" y="286147"/>
                  </a:lnTo>
                  <a:lnTo>
                    <a:pt x="1777560" y="282178"/>
                  </a:lnTo>
                  <a:lnTo>
                    <a:pt x="1769224" y="279003"/>
                  </a:lnTo>
                  <a:lnTo>
                    <a:pt x="1759697" y="276622"/>
                  </a:lnTo>
                  <a:lnTo>
                    <a:pt x="1750567" y="275431"/>
                  </a:lnTo>
                  <a:lnTo>
                    <a:pt x="1741040" y="274637"/>
                  </a:lnTo>
                  <a:lnTo>
                    <a:pt x="1613221" y="274637"/>
                  </a:lnTo>
                  <a:lnTo>
                    <a:pt x="1613221" y="338931"/>
                  </a:lnTo>
                  <a:lnTo>
                    <a:pt x="1366316" y="338931"/>
                  </a:lnTo>
                  <a:lnTo>
                    <a:pt x="1366316" y="274637"/>
                  </a:lnTo>
                  <a:lnTo>
                    <a:pt x="596622" y="274637"/>
                  </a:lnTo>
                  <a:lnTo>
                    <a:pt x="596622" y="338931"/>
                  </a:lnTo>
                  <a:lnTo>
                    <a:pt x="349717" y="338931"/>
                  </a:lnTo>
                  <a:lnTo>
                    <a:pt x="349717" y="274637"/>
                  </a:lnTo>
                  <a:lnTo>
                    <a:pt x="252860" y="274637"/>
                  </a:lnTo>
                  <a:close/>
                  <a:moveTo>
                    <a:pt x="442207" y="0"/>
                  </a:moveTo>
                  <a:lnTo>
                    <a:pt x="565660" y="0"/>
                  </a:lnTo>
                  <a:lnTo>
                    <a:pt x="565660" y="116284"/>
                  </a:lnTo>
                  <a:lnTo>
                    <a:pt x="1397278" y="116284"/>
                  </a:lnTo>
                  <a:lnTo>
                    <a:pt x="1397278" y="215503"/>
                  </a:lnTo>
                  <a:lnTo>
                    <a:pt x="1397278" y="307975"/>
                  </a:lnTo>
                  <a:lnTo>
                    <a:pt x="1461188" y="307975"/>
                  </a:lnTo>
                  <a:lnTo>
                    <a:pt x="1461188" y="0"/>
                  </a:lnTo>
                  <a:lnTo>
                    <a:pt x="1551296" y="0"/>
                  </a:lnTo>
                  <a:lnTo>
                    <a:pt x="1551296" y="116284"/>
                  </a:lnTo>
                  <a:lnTo>
                    <a:pt x="1741040" y="116284"/>
                  </a:lnTo>
                  <a:lnTo>
                    <a:pt x="1754140" y="116681"/>
                  </a:lnTo>
                  <a:lnTo>
                    <a:pt x="1766446" y="117475"/>
                  </a:lnTo>
                  <a:lnTo>
                    <a:pt x="1779148" y="119062"/>
                  </a:lnTo>
                  <a:lnTo>
                    <a:pt x="1791851" y="121840"/>
                  </a:lnTo>
                  <a:lnTo>
                    <a:pt x="1804156" y="124222"/>
                  </a:lnTo>
                  <a:lnTo>
                    <a:pt x="1816065" y="127794"/>
                  </a:lnTo>
                  <a:lnTo>
                    <a:pt x="1827973" y="131762"/>
                  </a:lnTo>
                  <a:lnTo>
                    <a:pt x="1839088" y="136525"/>
                  </a:lnTo>
                  <a:lnTo>
                    <a:pt x="1850600" y="141684"/>
                  </a:lnTo>
                  <a:lnTo>
                    <a:pt x="1861318" y="147240"/>
                  </a:lnTo>
                  <a:lnTo>
                    <a:pt x="1872035" y="152797"/>
                  </a:lnTo>
                  <a:lnTo>
                    <a:pt x="1882356" y="159544"/>
                  </a:lnTo>
                  <a:lnTo>
                    <a:pt x="1892280" y="167084"/>
                  </a:lnTo>
                  <a:lnTo>
                    <a:pt x="1901807" y="174228"/>
                  </a:lnTo>
                  <a:lnTo>
                    <a:pt x="1911334" y="182165"/>
                  </a:lnTo>
                  <a:lnTo>
                    <a:pt x="1919670" y="190500"/>
                  </a:lnTo>
                  <a:lnTo>
                    <a:pt x="1928006" y="199231"/>
                  </a:lnTo>
                  <a:lnTo>
                    <a:pt x="1935945" y="208756"/>
                  </a:lnTo>
                  <a:lnTo>
                    <a:pt x="1943884" y="218281"/>
                  </a:lnTo>
                  <a:lnTo>
                    <a:pt x="1951029" y="228203"/>
                  </a:lnTo>
                  <a:lnTo>
                    <a:pt x="1957380" y="238125"/>
                  </a:lnTo>
                  <a:lnTo>
                    <a:pt x="1963732" y="249237"/>
                  </a:lnTo>
                  <a:lnTo>
                    <a:pt x="1968892" y="259953"/>
                  </a:lnTo>
                  <a:lnTo>
                    <a:pt x="1974052" y="271065"/>
                  </a:lnTo>
                  <a:lnTo>
                    <a:pt x="1978816" y="282575"/>
                  </a:lnTo>
                  <a:lnTo>
                    <a:pt x="1982389" y="294084"/>
                  </a:lnTo>
                  <a:lnTo>
                    <a:pt x="1985961" y="306387"/>
                  </a:lnTo>
                  <a:lnTo>
                    <a:pt x="1988740" y="318690"/>
                  </a:lnTo>
                  <a:lnTo>
                    <a:pt x="1991122" y="330994"/>
                  </a:lnTo>
                  <a:lnTo>
                    <a:pt x="1992709" y="344090"/>
                  </a:lnTo>
                  <a:lnTo>
                    <a:pt x="1993503" y="356790"/>
                  </a:lnTo>
                  <a:lnTo>
                    <a:pt x="1993900" y="369490"/>
                  </a:lnTo>
                  <a:lnTo>
                    <a:pt x="1993900" y="1619647"/>
                  </a:lnTo>
                  <a:lnTo>
                    <a:pt x="1993503" y="1632744"/>
                  </a:lnTo>
                  <a:lnTo>
                    <a:pt x="1992709" y="1645841"/>
                  </a:lnTo>
                  <a:lnTo>
                    <a:pt x="1991122" y="1658541"/>
                  </a:lnTo>
                  <a:lnTo>
                    <a:pt x="1988740" y="1670844"/>
                  </a:lnTo>
                  <a:lnTo>
                    <a:pt x="1985961" y="1682750"/>
                  </a:lnTo>
                  <a:lnTo>
                    <a:pt x="1982389" y="1695053"/>
                  </a:lnTo>
                  <a:lnTo>
                    <a:pt x="1978816" y="1706960"/>
                  </a:lnTo>
                  <a:lnTo>
                    <a:pt x="1974052" y="1718469"/>
                  </a:lnTo>
                  <a:lnTo>
                    <a:pt x="1968892" y="1729581"/>
                  </a:lnTo>
                  <a:lnTo>
                    <a:pt x="1963732" y="1740694"/>
                  </a:lnTo>
                  <a:lnTo>
                    <a:pt x="1957380" y="1751410"/>
                  </a:lnTo>
                  <a:lnTo>
                    <a:pt x="1951029" y="1761331"/>
                  </a:lnTo>
                  <a:lnTo>
                    <a:pt x="1943884" y="1771650"/>
                  </a:lnTo>
                  <a:lnTo>
                    <a:pt x="1935945" y="1780778"/>
                  </a:lnTo>
                  <a:lnTo>
                    <a:pt x="1928006" y="1789906"/>
                  </a:lnTo>
                  <a:lnTo>
                    <a:pt x="1919670" y="1799035"/>
                  </a:lnTo>
                  <a:lnTo>
                    <a:pt x="1911334" y="1807369"/>
                  </a:lnTo>
                  <a:lnTo>
                    <a:pt x="1901807" y="1815306"/>
                  </a:lnTo>
                  <a:lnTo>
                    <a:pt x="1892280" y="1822847"/>
                  </a:lnTo>
                  <a:lnTo>
                    <a:pt x="1882356" y="1829594"/>
                  </a:lnTo>
                  <a:lnTo>
                    <a:pt x="1872035" y="1836341"/>
                  </a:lnTo>
                  <a:lnTo>
                    <a:pt x="1861318" y="1842294"/>
                  </a:lnTo>
                  <a:lnTo>
                    <a:pt x="1850600" y="1848247"/>
                  </a:lnTo>
                  <a:lnTo>
                    <a:pt x="1839088" y="1853406"/>
                  </a:lnTo>
                  <a:lnTo>
                    <a:pt x="1827973" y="1857375"/>
                  </a:lnTo>
                  <a:lnTo>
                    <a:pt x="1816065" y="1861741"/>
                  </a:lnTo>
                  <a:lnTo>
                    <a:pt x="1804156" y="1864916"/>
                  </a:lnTo>
                  <a:lnTo>
                    <a:pt x="1791851" y="1868091"/>
                  </a:lnTo>
                  <a:lnTo>
                    <a:pt x="1779148" y="1870075"/>
                  </a:lnTo>
                  <a:lnTo>
                    <a:pt x="1766446" y="1871663"/>
                  </a:lnTo>
                  <a:lnTo>
                    <a:pt x="1754140" y="1872456"/>
                  </a:lnTo>
                  <a:lnTo>
                    <a:pt x="1741040" y="1873250"/>
                  </a:lnTo>
                  <a:lnTo>
                    <a:pt x="252860" y="1873250"/>
                  </a:lnTo>
                  <a:lnTo>
                    <a:pt x="239760" y="1872456"/>
                  </a:lnTo>
                  <a:lnTo>
                    <a:pt x="227058" y="1871663"/>
                  </a:lnTo>
                  <a:lnTo>
                    <a:pt x="214355" y="1870075"/>
                  </a:lnTo>
                  <a:lnTo>
                    <a:pt x="201653" y="1868091"/>
                  </a:lnTo>
                  <a:lnTo>
                    <a:pt x="189744" y="1864916"/>
                  </a:lnTo>
                  <a:lnTo>
                    <a:pt x="177835" y="1861741"/>
                  </a:lnTo>
                  <a:lnTo>
                    <a:pt x="165927" y="1857375"/>
                  </a:lnTo>
                  <a:lnTo>
                    <a:pt x="154018" y="1853406"/>
                  </a:lnTo>
                  <a:lnTo>
                    <a:pt x="143300" y="1848247"/>
                  </a:lnTo>
                  <a:lnTo>
                    <a:pt x="132186" y="1842294"/>
                  </a:lnTo>
                  <a:lnTo>
                    <a:pt x="121865" y="1836341"/>
                  </a:lnTo>
                  <a:lnTo>
                    <a:pt x="111147" y="1829594"/>
                  </a:lnTo>
                  <a:lnTo>
                    <a:pt x="101620" y="1822847"/>
                  </a:lnTo>
                  <a:lnTo>
                    <a:pt x="91696" y="1815306"/>
                  </a:lnTo>
                  <a:lnTo>
                    <a:pt x="82566" y="1807369"/>
                  </a:lnTo>
                  <a:lnTo>
                    <a:pt x="74230" y="1799035"/>
                  </a:lnTo>
                  <a:lnTo>
                    <a:pt x="65497" y="1789906"/>
                  </a:lnTo>
                  <a:lnTo>
                    <a:pt x="57558" y="1780778"/>
                  </a:lnTo>
                  <a:lnTo>
                    <a:pt x="50016" y="1771650"/>
                  </a:lnTo>
                  <a:lnTo>
                    <a:pt x="42871" y="1761331"/>
                  </a:lnTo>
                  <a:lnTo>
                    <a:pt x="36520" y="1751410"/>
                  </a:lnTo>
                  <a:lnTo>
                    <a:pt x="30168" y="1740694"/>
                  </a:lnTo>
                  <a:lnTo>
                    <a:pt x="24611" y="1729581"/>
                  </a:lnTo>
                  <a:lnTo>
                    <a:pt x="19848" y="1718469"/>
                  </a:lnTo>
                  <a:lnTo>
                    <a:pt x="15084" y="1706960"/>
                  </a:lnTo>
                  <a:lnTo>
                    <a:pt x="11115" y="1695053"/>
                  </a:lnTo>
                  <a:lnTo>
                    <a:pt x="7939" y="1682750"/>
                  </a:lnTo>
                  <a:lnTo>
                    <a:pt x="4763" y="1670844"/>
                  </a:lnTo>
                  <a:lnTo>
                    <a:pt x="2779" y="1658541"/>
                  </a:lnTo>
                  <a:lnTo>
                    <a:pt x="1191" y="1645841"/>
                  </a:lnTo>
                  <a:lnTo>
                    <a:pt x="0" y="1632744"/>
                  </a:lnTo>
                  <a:lnTo>
                    <a:pt x="0" y="1619647"/>
                  </a:lnTo>
                  <a:lnTo>
                    <a:pt x="0" y="369490"/>
                  </a:lnTo>
                  <a:lnTo>
                    <a:pt x="0" y="356790"/>
                  </a:lnTo>
                  <a:lnTo>
                    <a:pt x="1191" y="344090"/>
                  </a:lnTo>
                  <a:lnTo>
                    <a:pt x="2779" y="330994"/>
                  </a:lnTo>
                  <a:lnTo>
                    <a:pt x="4763" y="318690"/>
                  </a:lnTo>
                  <a:lnTo>
                    <a:pt x="7939" y="306387"/>
                  </a:lnTo>
                  <a:lnTo>
                    <a:pt x="11115" y="294084"/>
                  </a:lnTo>
                  <a:lnTo>
                    <a:pt x="15084" y="282575"/>
                  </a:lnTo>
                  <a:lnTo>
                    <a:pt x="19848" y="271065"/>
                  </a:lnTo>
                  <a:lnTo>
                    <a:pt x="24611" y="259953"/>
                  </a:lnTo>
                  <a:lnTo>
                    <a:pt x="30168" y="249237"/>
                  </a:lnTo>
                  <a:lnTo>
                    <a:pt x="36520" y="238125"/>
                  </a:lnTo>
                  <a:lnTo>
                    <a:pt x="42871" y="228203"/>
                  </a:lnTo>
                  <a:lnTo>
                    <a:pt x="50016" y="218281"/>
                  </a:lnTo>
                  <a:lnTo>
                    <a:pt x="57558" y="208756"/>
                  </a:lnTo>
                  <a:lnTo>
                    <a:pt x="65497" y="199231"/>
                  </a:lnTo>
                  <a:lnTo>
                    <a:pt x="74230" y="190500"/>
                  </a:lnTo>
                  <a:lnTo>
                    <a:pt x="82566" y="182165"/>
                  </a:lnTo>
                  <a:lnTo>
                    <a:pt x="91696" y="174228"/>
                  </a:lnTo>
                  <a:lnTo>
                    <a:pt x="101620" y="167084"/>
                  </a:lnTo>
                  <a:lnTo>
                    <a:pt x="111147" y="159544"/>
                  </a:lnTo>
                  <a:lnTo>
                    <a:pt x="121865" y="152797"/>
                  </a:lnTo>
                  <a:lnTo>
                    <a:pt x="132186" y="147240"/>
                  </a:lnTo>
                  <a:lnTo>
                    <a:pt x="143300" y="141684"/>
                  </a:lnTo>
                  <a:lnTo>
                    <a:pt x="154018" y="136525"/>
                  </a:lnTo>
                  <a:lnTo>
                    <a:pt x="165927" y="131762"/>
                  </a:lnTo>
                  <a:lnTo>
                    <a:pt x="177835" y="127794"/>
                  </a:lnTo>
                  <a:lnTo>
                    <a:pt x="189744" y="124222"/>
                  </a:lnTo>
                  <a:lnTo>
                    <a:pt x="201653" y="121840"/>
                  </a:lnTo>
                  <a:lnTo>
                    <a:pt x="214355" y="119062"/>
                  </a:lnTo>
                  <a:lnTo>
                    <a:pt x="227058" y="117475"/>
                  </a:lnTo>
                  <a:lnTo>
                    <a:pt x="239760" y="116681"/>
                  </a:lnTo>
                  <a:lnTo>
                    <a:pt x="252860" y="116284"/>
                  </a:lnTo>
                  <a:lnTo>
                    <a:pt x="380679" y="116284"/>
                  </a:lnTo>
                  <a:lnTo>
                    <a:pt x="380679" y="215503"/>
                  </a:lnTo>
                  <a:lnTo>
                    <a:pt x="380679" y="307975"/>
                  </a:lnTo>
                  <a:lnTo>
                    <a:pt x="442207" y="307975"/>
                  </a:lnTo>
                  <a:lnTo>
                    <a:pt x="4422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685" name="Google Shape;685;p40"/>
          <p:cNvGrpSpPr/>
          <p:nvPr/>
        </p:nvGrpSpPr>
        <p:grpSpPr>
          <a:xfrm>
            <a:off x="5503225" y="3343186"/>
            <a:ext cx="842064" cy="976795"/>
            <a:chOff x="5301680" y="3724016"/>
            <a:chExt cx="1123045" cy="1302732"/>
          </a:xfrm>
        </p:grpSpPr>
        <p:sp>
          <p:nvSpPr>
            <p:cNvPr id="686" name="Google Shape;686;p40"/>
            <p:cNvSpPr/>
            <p:nvPr/>
          </p:nvSpPr>
          <p:spPr>
            <a:xfrm rot="5400000">
              <a:off x="5211836" y="3813859"/>
              <a:ext cx="1302732" cy="112304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5622788" y="4143426"/>
              <a:ext cx="480825" cy="453578"/>
            </a:xfrm>
            <a:custGeom>
              <a:avLst/>
              <a:gdLst/>
              <a:ahLst/>
              <a:cxnLst/>
              <a:rect l="l" t="t" r="r" b="b"/>
              <a:pathLst>
                <a:path w="2959101" h="2789237" extrusionOk="0">
                  <a:moveTo>
                    <a:pt x="230188" y="1878012"/>
                  </a:moveTo>
                  <a:lnTo>
                    <a:pt x="253199" y="1889137"/>
                  </a:lnTo>
                  <a:lnTo>
                    <a:pt x="265102" y="1894302"/>
                  </a:lnTo>
                  <a:lnTo>
                    <a:pt x="277004" y="1898673"/>
                  </a:lnTo>
                  <a:lnTo>
                    <a:pt x="289303" y="1903440"/>
                  </a:lnTo>
                  <a:lnTo>
                    <a:pt x="301999" y="1907414"/>
                  </a:lnTo>
                  <a:lnTo>
                    <a:pt x="315092" y="1911387"/>
                  </a:lnTo>
                  <a:lnTo>
                    <a:pt x="328978" y="1914963"/>
                  </a:lnTo>
                  <a:lnTo>
                    <a:pt x="343657" y="1918538"/>
                  </a:lnTo>
                  <a:lnTo>
                    <a:pt x="358337" y="1920922"/>
                  </a:lnTo>
                  <a:lnTo>
                    <a:pt x="374207" y="1923704"/>
                  </a:lnTo>
                  <a:lnTo>
                    <a:pt x="391267" y="1925690"/>
                  </a:lnTo>
                  <a:lnTo>
                    <a:pt x="408724" y="1927279"/>
                  </a:lnTo>
                  <a:lnTo>
                    <a:pt x="427767" y="1928471"/>
                  </a:lnTo>
                  <a:lnTo>
                    <a:pt x="448001" y="1929266"/>
                  </a:lnTo>
                  <a:lnTo>
                    <a:pt x="469029" y="1929266"/>
                  </a:lnTo>
                  <a:lnTo>
                    <a:pt x="1446213" y="1929266"/>
                  </a:lnTo>
                  <a:lnTo>
                    <a:pt x="1293069" y="2273739"/>
                  </a:lnTo>
                  <a:lnTo>
                    <a:pt x="1446213" y="2593975"/>
                  </a:lnTo>
                  <a:lnTo>
                    <a:pt x="745164" y="2593975"/>
                  </a:lnTo>
                  <a:lnTo>
                    <a:pt x="733261" y="2593975"/>
                  </a:lnTo>
                  <a:lnTo>
                    <a:pt x="722946" y="2593181"/>
                  </a:lnTo>
                  <a:lnTo>
                    <a:pt x="713424" y="2591989"/>
                  </a:lnTo>
                  <a:lnTo>
                    <a:pt x="703902" y="2590399"/>
                  </a:lnTo>
                  <a:lnTo>
                    <a:pt x="695571" y="2588810"/>
                  </a:lnTo>
                  <a:lnTo>
                    <a:pt x="688032" y="2586029"/>
                  </a:lnTo>
                  <a:lnTo>
                    <a:pt x="680891" y="2582850"/>
                  </a:lnTo>
                  <a:lnTo>
                    <a:pt x="673750" y="2578877"/>
                  </a:lnTo>
                  <a:lnTo>
                    <a:pt x="667402" y="2574507"/>
                  </a:lnTo>
                  <a:lnTo>
                    <a:pt x="661054" y="2569739"/>
                  </a:lnTo>
                  <a:lnTo>
                    <a:pt x="655103" y="2564177"/>
                  </a:lnTo>
                  <a:lnTo>
                    <a:pt x="649151" y="2557422"/>
                  </a:lnTo>
                  <a:lnTo>
                    <a:pt x="643200" y="2550668"/>
                  </a:lnTo>
                  <a:lnTo>
                    <a:pt x="637646" y="2542324"/>
                  </a:lnTo>
                  <a:lnTo>
                    <a:pt x="631298" y="2533583"/>
                  </a:lnTo>
                  <a:lnTo>
                    <a:pt x="625347" y="2523650"/>
                  </a:lnTo>
                  <a:lnTo>
                    <a:pt x="230188" y="1878012"/>
                  </a:lnTo>
                  <a:close/>
                  <a:moveTo>
                    <a:pt x="1932679" y="1738312"/>
                  </a:moveTo>
                  <a:lnTo>
                    <a:pt x="1932679" y="1917109"/>
                  </a:lnTo>
                  <a:lnTo>
                    <a:pt x="2615872" y="1917109"/>
                  </a:lnTo>
                  <a:lnTo>
                    <a:pt x="2636106" y="1916711"/>
                  </a:lnTo>
                  <a:lnTo>
                    <a:pt x="2654356" y="1915917"/>
                  </a:lnTo>
                  <a:lnTo>
                    <a:pt x="2671416" y="1914725"/>
                  </a:lnTo>
                  <a:lnTo>
                    <a:pt x="2687286" y="1912738"/>
                  </a:lnTo>
                  <a:lnTo>
                    <a:pt x="2701965" y="1910751"/>
                  </a:lnTo>
                  <a:lnTo>
                    <a:pt x="2715851" y="1907970"/>
                  </a:lnTo>
                  <a:lnTo>
                    <a:pt x="2728547" y="1904791"/>
                  </a:lnTo>
                  <a:lnTo>
                    <a:pt x="2740449" y="1901216"/>
                  </a:lnTo>
                  <a:lnTo>
                    <a:pt x="2751955" y="1897640"/>
                  </a:lnTo>
                  <a:lnTo>
                    <a:pt x="2762667" y="1892872"/>
                  </a:lnTo>
                  <a:lnTo>
                    <a:pt x="2772982" y="1888104"/>
                  </a:lnTo>
                  <a:lnTo>
                    <a:pt x="2782901" y="1883336"/>
                  </a:lnTo>
                  <a:lnTo>
                    <a:pt x="2792423" y="1878171"/>
                  </a:lnTo>
                  <a:lnTo>
                    <a:pt x="2802341" y="1872608"/>
                  </a:lnTo>
                  <a:lnTo>
                    <a:pt x="2820988" y="1860688"/>
                  </a:lnTo>
                  <a:lnTo>
                    <a:pt x="2473441" y="2504355"/>
                  </a:lnTo>
                  <a:lnTo>
                    <a:pt x="2465506" y="2519056"/>
                  </a:lnTo>
                  <a:lnTo>
                    <a:pt x="2458364" y="2532168"/>
                  </a:lnTo>
                  <a:lnTo>
                    <a:pt x="2451223" y="2544088"/>
                  </a:lnTo>
                  <a:lnTo>
                    <a:pt x="2444478" y="2554021"/>
                  </a:lnTo>
                  <a:lnTo>
                    <a:pt x="2438130" y="2562365"/>
                  </a:lnTo>
                  <a:lnTo>
                    <a:pt x="2434956" y="2566338"/>
                  </a:lnTo>
                  <a:lnTo>
                    <a:pt x="2431386" y="2569914"/>
                  </a:lnTo>
                  <a:lnTo>
                    <a:pt x="2428212" y="2573092"/>
                  </a:lnTo>
                  <a:lnTo>
                    <a:pt x="2424641" y="2576271"/>
                  </a:lnTo>
                  <a:lnTo>
                    <a:pt x="2420674" y="2578655"/>
                  </a:lnTo>
                  <a:lnTo>
                    <a:pt x="2416706" y="2581039"/>
                  </a:lnTo>
                  <a:lnTo>
                    <a:pt x="2412342" y="2583025"/>
                  </a:lnTo>
                  <a:lnTo>
                    <a:pt x="2407978" y="2585012"/>
                  </a:lnTo>
                  <a:lnTo>
                    <a:pt x="2403614" y="2586601"/>
                  </a:lnTo>
                  <a:lnTo>
                    <a:pt x="2398059" y="2587793"/>
                  </a:lnTo>
                  <a:lnTo>
                    <a:pt x="2387347" y="2590575"/>
                  </a:lnTo>
                  <a:lnTo>
                    <a:pt x="2375048" y="2591767"/>
                  </a:lnTo>
                  <a:lnTo>
                    <a:pt x="2361162" y="2593356"/>
                  </a:lnTo>
                  <a:lnTo>
                    <a:pt x="2344896" y="2593753"/>
                  </a:lnTo>
                  <a:lnTo>
                    <a:pt x="2326645" y="2594151"/>
                  </a:lnTo>
                  <a:lnTo>
                    <a:pt x="2306411" y="2594151"/>
                  </a:lnTo>
                  <a:lnTo>
                    <a:pt x="1958864" y="2594151"/>
                  </a:lnTo>
                  <a:lnTo>
                    <a:pt x="1958864" y="2789237"/>
                  </a:lnTo>
                  <a:lnTo>
                    <a:pt x="1622425" y="2273907"/>
                  </a:lnTo>
                  <a:lnTo>
                    <a:pt x="1932679" y="1738312"/>
                  </a:lnTo>
                  <a:close/>
                  <a:moveTo>
                    <a:pt x="0" y="995362"/>
                  </a:moveTo>
                  <a:lnTo>
                    <a:pt x="674158" y="995362"/>
                  </a:lnTo>
                  <a:lnTo>
                    <a:pt x="950888" y="1437085"/>
                  </a:lnTo>
                  <a:lnTo>
                    <a:pt x="1014413" y="1536394"/>
                  </a:lnTo>
                  <a:lnTo>
                    <a:pt x="950888" y="1504615"/>
                  </a:lnTo>
                  <a:lnTo>
                    <a:pt x="840911" y="1449797"/>
                  </a:lnTo>
                  <a:lnTo>
                    <a:pt x="608251" y="1876425"/>
                  </a:lnTo>
                  <a:lnTo>
                    <a:pt x="426411" y="1876425"/>
                  </a:lnTo>
                  <a:lnTo>
                    <a:pt x="407353" y="1875631"/>
                  </a:lnTo>
                  <a:lnTo>
                    <a:pt x="388296" y="1874439"/>
                  </a:lnTo>
                  <a:lnTo>
                    <a:pt x="369635" y="1871658"/>
                  </a:lnTo>
                  <a:lnTo>
                    <a:pt x="350975" y="1868083"/>
                  </a:lnTo>
                  <a:lnTo>
                    <a:pt x="333506" y="1864111"/>
                  </a:lnTo>
                  <a:lnTo>
                    <a:pt x="315639" y="1858947"/>
                  </a:lnTo>
                  <a:lnTo>
                    <a:pt x="298567" y="1852988"/>
                  </a:lnTo>
                  <a:lnTo>
                    <a:pt x="281892" y="1845838"/>
                  </a:lnTo>
                  <a:lnTo>
                    <a:pt x="265614" y="1838291"/>
                  </a:lnTo>
                  <a:lnTo>
                    <a:pt x="249732" y="1829949"/>
                  </a:lnTo>
                  <a:lnTo>
                    <a:pt x="234645" y="1821210"/>
                  </a:lnTo>
                  <a:lnTo>
                    <a:pt x="219955" y="1811676"/>
                  </a:lnTo>
                  <a:lnTo>
                    <a:pt x="205662" y="1801745"/>
                  </a:lnTo>
                  <a:lnTo>
                    <a:pt x="192163" y="1791020"/>
                  </a:lnTo>
                  <a:lnTo>
                    <a:pt x="179061" y="1779500"/>
                  </a:lnTo>
                  <a:lnTo>
                    <a:pt x="165959" y="1767981"/>
                  </a:lnTo>
                  <a:lnTo>
                    <a:pt x="154445" y="1755666"/>
                  </a:lnTo>
                  <a:lnTo>
                    <a:pt x="142931" y="1743352"/>
                  </a:lnTo>
                  <a:lnTo>
                    <a:pt x="132211" y="1730243"/>
                  </a:lnTo>
                  <a:lnTo>
                    <a:pt x="122285" y="1716738"/>
                  </a:lnTo>
                  <a:lnTo>
                    <a:pt x="113154" y="1703232"/>
                  </a:lnTo>
                  <a:lnTo>
                    <a:pt x="104419" y="1689328"/>
                  </a:lnTo>
                  <a:lnTo>
                    <a:pt x="96479" y="1675425"/>
                  </a:lnTo>
                  <a:lnTo>
                    <a:pt x="89332" y="1661125"/>
                  </a:lnTo>
                  <a:lnTo>
                    <a:pt x="82979" y="1646824"/>
                  </a:lnTo>
                  <a:lnTo>
                    <a:pt x="77024" y="1632127"/>
                  </a:lnTo>
                  <a:lnTo>
                    <a:pt x="72657" y="1617826"/>
                  </a:lnTo>
                  <a:lnTo>
                    <a:pt x="68289" y="1602732"/>
                  </a:lnTo>
                  <a:lnTo>
                    <a:pt x="65510" y="1588431"/>
                  </a:lnTo>
                  <a:lnTo>
                    <a:pt x="63128" y="1574131"/>
                  </a:lnTo>
                  <a:lnTo>
                    <a:pt x="61937" y="1559433"/>
                  </a:lnTo>
                  <a:lnTo>
                    <a:pt x="61540" y="1545133"/>
                  </a:lnTo>
                  <a:lnTo>
                    <a:pt x="61937" y="1528846"/>
                  </a:lnTo>
                  <a:lnTo>
                    <a:pt x="63128" y="1512560"/>
                  </a:lnTo>
                  <a:lnTo>
                    <a:pt x="65907" y="1496273"/>
                  </a:lnTo>
                  <a:lnTo>
                    <a:pt x="69083" y="1480384"/>
                  </a:lnTo>
                  <a:lnTo>
                    <a:pt x="73848" y="1465289"/>
                  </a:lnTo>
                  <a:lnTo>
                    <a:pt x="79009" y="1449400"/>
                  </a:lnTo>
                  <a:lnTo>
                    <a:pt x="85362" y="1433908"/>
                  </a:lnTo>
                  <a:lnTo>
                    <a:pt x="92508" y="1418813"/>
                  </a:lnTo>
                  <a:lnTo>
                    <a:pt x="242983" y="1122874"/>
                  </a:lnTo>
                  <a:lnTo>
                    <a:pt x="0" y="995362"/>
                  </a:lnTo>
                  <a:close/>
                  <a:moveTo>
                    <a:pt x="2574057" y="833437"/>
                  </a:moveTo>
                  <a:lnTo>
                    <a:pt x="2912705" y="1366837"/>
                  </a:lnTo>
                  <a:lnTo>
                    <a:pt x="2917861" y="1375172"/>
                  </a:lnTo>
                  <a:lnTo>
                    <a:pt x="2923016" y="1384300"/>
                  </a:lnTo>
                  <a:lnTo>
                    <a:pt x="2927378" y="1393428"/>
                  </a:lnTo>
                  <a:lnTo>
                    <a:pt x="2931740" y="1402953"/>
                  </a:lnTo>
                  <a:lnTo>
                    <a:pt x="2936102" y="1412478"/>
                  </a:lnTo>
                  <a:lnTo>
                    <a:pt x="2940067" y="1422797"/>
                  </a:lnTo>
                  <a:lnTo>
                    <a:pt x="2943239" y="1433116"/>
                  </a:lnTo>
                  <a:lnTo>
                    <a:pt x="2946808" y="1443434"/>
                  </a:lnTo>
                  <a:lnTo>
                    <a:pt x="2949188" y="1453753"/>
                  </a:lnTo>
                  <a:lnTo>
                    <a:pt x="2951963" y="1464469"/>
                  </a:lnTo>
                  <a:lnTo>
                    <a:pt x="2954343" y="1474788"/>
                  </a:lnTo>
                  <a:lnTo>
                    <a:pt x="2955929" y="1485503"/>
                  </a:lnTo>
                  <a:lnTo>
                    <a:pt x="2957118" y="1495822"/>
                  </a:lnTo>
                  <a:lnTo>
                    <a:pt x="2958308" y="1505744"/>
                  </a:lnTo>
                  <a:lnTo>
                    <a:pt x="2958705" y="1516063"/>
                  </a:lnTo>
                  <a:lnTo>
                    <a:pt x="2959101" y="1525588"/>
                  </a:lnTo>
                  <a:lnTo>
                    <a:pt x="2958705" y="1543050"/>
                  </a:lnTo>
                  <a:lnTo>
                    <a:pt x="2956722" y="1560116"/>
                  </a:lnTo>
                  <a:lnTo>
                    <a:pt x="2954739" y="1576784"/>
                  </a:lnTo>
                  <a:lnTo>
                    <a:pt x="2951170" y="1593453"/>
                  </a:lnTo>
                  <a:lnTo>
                    <a:pt x="2946808" y="1609725"/>
                  </a:lnTo>
                  <a:lnTo>
                    <a:pt x="2941653" y="1625600"/>
                  </a:lnTo>
                  <a:lnTo>
                    <a:pt x="2935705" y="1641475"/>
                  </a:lnTo>
                  <a:lnTo>
                    <a:pt x="2928964" y="1656556"/>
                  </a:lnTo>
                  <a:lnTo>
                    <a:pt x="2921429" y="1671638"/>
                  </a:lnTo>
                  <a:lnTo>
                    <a:pt x="2913102" y="1685925"/>
                  </a:lnTo>
                  <a:lnTo>
                    <a:pt x="2904378" y="1700213"/>
                  </a:lnTo>
                  <a:lnTo>
                    <a:pt x="2894464" y="1713706"/>
                  </a:lnTo>
                  <a:lnTo>
                    <a:pt x="2884154" y="1726803"/>
                  </a:lnTo>
                  <a:lnTo>
                    <a:pt x="2873448" y="1739106"/>
                  </a:lnTo>
                  <a:lnTo>
                    <a:pt x="2862344" y="1751410"/>
                  </a:lnTo>
                  <a:lnTo>
                    <a:pt x="2850052" y="1763316"/>
                  </a:lnTo>
                  <a:lnTo>
                    <a:pt x="2837759" y="1774031"/>
                  </a:lnTo>
                  <a:lnTo>
                    <a:pt x="2825069" y="1784747"/>
                  </a:lnTo>
                  <a:lnTo>
                    <a:pt x="2811983" y="1794272"/>
                  </a:lnTo>
                  <a:lnTo>
                    <a:pt x="2797708" y="1803797"/>
                  </a:lnTo>
                  <a:lnTo>
                    <a:pt x="2783829" y="1812131"/>
                  </a:lnTo>
                  <a:lnTo>
                    <a:pt x="2769950" y="1820466"/>
                  </a:lnTo>
                  <a:lnTo>
                    <a:pt x="2754881" y="1827610"/>
                  </a:lnTo>
                  <a:lnTo>
                    <a:pt x="2740209" y="1834753"/>
                  </a:lnTo>
                  <a:lnTo>
                    <a:pt x="2725140" y="1840310"/>
                  </a:lnTo>
                  <a:lnTo>
                    <a:pt x="2709675" y="1845469"/>
                  </a:lnTo>
                  <a:lnTo>
                    <a:pt x="2694606" y="1849835"/>
                  </a:lnTo>
                  <a:lnTo>
                    <a:pt x="2679141" y="1853803"/>
                  </a:lnTo>
                  <a:lnTo>
                    <a:pt x="2663279" y="1856978"/>
                  </a:lnTo>
                  <a:lnTo>
                    <a:pt x="2648211" y="1858566"/>
                  </a:lnTo>
                  <a:lnTo>
                    <a:pt x="2632349" y="1860153"/>
                  </a:lnTo>
                  <a:lnTo>
                    <a:pt x="2616487" y="1860550"/>
                  </a:lnTo>
                  <a:lnTo>
                    <a:pt x="2418215" y="1860550"/>
                  </a:lnTo>
                  <a:lnTo>
                    <a:pt x="2078376" y="1290637"/>
                  </a:lnTo>
                  <a:lnTo>
                    <a:pt x="2008188" y="1171972"/>
                  </a:lnTo>
                  <a:lnTo>
                    <a:pt x="2378957" y="1129109"/>
                  </a:lnTo>
                  <a:lnTo>
                    <a:pt x="2574057" y="833437"/>
                  </a:lnTo>
                  <a:close/>
                  <a:moveTo>
                    <a:pt x="1239838" y="0"/>
                  </a:moveTo>
                  <a:lnTo>
                    <a:pt x="2017953" y="0"/>
                  </a:lnTo>
                  <a:lnTo>
                    <a:pt x="2027084" y="397"/>
                  </a:lnTo>
                  <a:lnTo>
                    <a:pt x="2035818" y="794"/>
                  </a:lnTo>
                  <a:lnTo>
                    <a:pt x="2044155" y="1986"/>
                  </a:lnTo>
                  <a:lnTo>
                    <a:pt x="2051697" y="3178"/>
                  </a:lnTo>
                  <a:lnTo>
                    <a:pt x="2058843" y="5561"/>
                  </a:lnTo>
                  <a:lnTo>
                    <a:pt x="2065195" y="8739"/>
                  </a:lnTo>
                  <a:lnTo>
                    <a:pt x="2071944" y="12314"/>
                  </a:lnTo>
                  <a:lnTo>
                    <a:pt x="2077899" y="16684"/>
                  </a:lnTo>
                  <a:lnTo>
                    <a:pt x="2083854" y="21451"/>
                  </a:lnTo>
                  <a:lnTo>
                    <a:pt x="2089015" y="27013"/>
                  </a:lnTo>
                  <a:lnTo>
                    <a:pt x="2094970" y="34163"/>
                  </a:lnTo>
                  <a:lnTo>
                    <a:pt x="2100925" y="41711"/>
                  </a:lnTo>
                  <a:lnTo>
                    <a:pt x="2106880" y="50053"/>
                  </a:lnTo>
                  <a:lnTo>
                    <a:pt x="2112835" y="59587"/>
                  </a:lnTo>
                  <a:lnTo>
                    <a:pt x="2119584" y="69518"/>
                  </a:lnTo>
                  <a:lnTo>
                    <a:pt x="2126730" y="81435"/>
                  </a:lnTo>
                  <a:lnTo>
                    <a:pt x="2320465" y="410355"/>
                  </a:lnTo>
                  <a:lnTo>
                    <a:pt x="2530476" y="296742"/>
                  </a:lnTo>
                  <a:lnTo>
                    <a:pt x="2219230" y="850900"/>
                  </a:lnTo>
                  <a:lnTo>
                    <a:pt x="1584035" y="850900"/>
                  </a:lnTo>
                  <a:lnTo>
                    <a:pt x="1749979" y="743246"/>
                  </a:lnTo>
                  <a:lnTo>
                    <a:pt x="1386330" y="148967"/>
                  </a:lnTo>
                  <a:lnTo>
                    <a:pt x="1337499" y="76668"/>
                  </a:lnTo>
                  <a:lnTo>
                    <a:pt x="1327177" y="64354"/>
                  </a:lnTo>
                  <a:lnTo>
                    <a:pt x="1316061" y="52834"/>
                  </a:lnTo>
                  <a:lnTo>
                    <a:pt x="1304945" y="42902"/>
                  </a:lnTo>
                  <a:lnTo>
                    <a:pt x="1293433" y="33369"/>
                  </a:lnTo>
                  <a:lnTo>
                    <a:pt x="1281126" y="23835"/>
                  </a:lnTo>
                  <a:lnTo>
                    <a:pt x="1268422" y="15492"/>
                  </a:lnTo>
                  <a:lnTo>
                    <a:pt x="1254527" y="7945"/>
                  </a:lnTo>
                  <a:lnTo>
                    <a:pt x="1239838" y="0"/>
                  </a:lnTo>
                  <a:close/>
                  <a:moveTo>
                    <a:pt x="1023541" y="0"/>
                  </a:moveTo>
                  <a:lnTo>
                    <a:pt x="1039416" y="397"/>
                  </a:lnTo>
                  <a:lnTo>
                    <a:pt x="1054895" y="794"/>
                  </a:lnTo>
                  <a:lnTo>
                    <a:pt x="1069579" y="1588"/>
                  </a:lnTo>
                  <a:lnTo>
                    <a:pt x="1084263" y="2779"/>
                  </a:lnTo>
                  <a:lnTo>
                    <a:pt x="1097757" y="4764"/>
                  </a:lnTo>
                  <a:lnTo>
                    <a:pt x="1110854" y="6749"/>
                  </a:lnTo>
                  <a:lnTo>
                    <a:pt x="1123951" y="9132"/>
                  </a:lnTo>
                  <a:lnTo>
                    <a:pt x="1136254" y="12308"/>
                  </a:lnTo>
                  <a:lnTo>
                    <a:pt x="1148160" y="15087"/>
                  </a:lnTo>
                  <a:lnTo>
                    <a:pt x="1159670" y="18660"/>
                  </a:lnTo>
                  <a:lnTo>
                    <a:pt x="1170385" y="22234"/>
                  </a:lnTo>
                  <a:lnTo>
                    <a:pt x="1181498" y="26601"/>
                  </a:lnTo>
                  <a:lnTo>
                    <a:pt x="1191420" y="30968"/>
                  </a:lnTo>
                  <a:lnTo>
                    <a:pt x="1201738" y="35733"/>
                  </a:lnTo>
                  <a:lnTo>
                    <a:pt x="1211263" y="40894"/>
                  </a:lnTo>
                  <a:lnTo>
                    <a:pt x="1220391" y="46453"/>
                  </a:lnTo>
                  <a:lnTo>
                    <a:pt x="1229520" y="52011"/>
                  </a:lnTo>
                  <a:lnTo>
                    <a:pt x="1238251" y="57967"/>
                  </a:lnTo>
                  <a:lnTo>
                    <a:pt x="1246585" y="64319"/>
                  </a:lnTo>
                  <a:lnTo>
                    <a:pt x="1254920" y="71069"/>
                  </a:lnTo>
                  <a:lnTo>
                    <a:pt x="1262857" y="77818"/>
                  </a:lnTo>
                  <a:lnTo>
                    <a:pt x="1270398" y="85362"/>
                  </a:lnTo>
                  <a:lnTo>
                    <a:pt x="1277938" y="92906"/>
                  </a:lnTo>
                  <a:lnTo>
                    <a:pt x="1285082" y="100052"/>
                  </a:lnTo>
                  <a:lnTo>
                    <a:pt x="1292226" y="107993"/>
                  </a:lnTo>
                  <a:lnTo>
                    <a:pt x="1299370" y="116331"/>
                  </a:lnTo>
                  <a:lnTo>
                    <a:pt x="1312863" y="133800"/>
                  </a:lnTo>
                  <a:lnTo>
                    <a:pt x="1325960" y="152064"/>
                  </a:lnTo>
                  <a:lnTo>
                    <a:pt x="1338660" y="171121"/>
                  </a:lnTo>
                  <a:lnTo>
                    <a:pt x="1339851" y="174695"/>
                  </a:lnTo>
                  <a:lnTo>
                    <a:pt x="1341835" y="178268"/>
                  </a:lnTo>
                  <a:lnTo>
                    <a:pt x="1343423" y="181047"/>
                  </a:lnTo>
                  <a:lnTo>
                    <a:pt x="1345010" y="183826"/>
                  </a:lnTo>
                  <a:lnTo>
                    <a:pt x="1435101" y="335096"/>
                  </a:lnTo>
                  <a:lnTo>
                    <a:pt x="1338660" y="510188"/>
                  </a:lnTo>
                  <a:lnTo>
                    <a:pt x="1069579" y="995363"/>
                  </a:lnTo>
                  <a:lnTo>
                    <a:pt x="835820" y="696397"/>
                  </a:lnTo>
                  <a:lnTo>
                    <a:pt x="481013" y="681706"/>
                  </a:lnTo>
                  <a:lnTo>
                    <a:pt x="771129" y="144917"/>
                  </a:lnTo>
                  <a:lnTo>
                    <a:pt x="779463" y="130227"/>
                  </a:lnTo>
                  <a:lnTo>
                    <a:pt x="788194" y="115934"/>
                  </a:lnTo>
                  <a:lnTo>
                    <a:pt x="796926" y="102832"/>
                  </a:lnTo>
                  <a:lnTo>
                    <a:pt x="806451" y="90524"/>
                  </a:lnTo>
                  <a:lnTo>
                    <a:pt x="815579" y="78613"/>
                  </a:lnTo>
                  <a:lnTo>
                    <a:pt x="825104" y="68290"/>
                  </a:lnTo>
                  <a:lnTo>
                    <a:pt x="835026" y="57967"/>
                  </a:lnTo>
                  <a:lnTo>
                    <a:pt x="845741" y="49232"/>
                  </a:lnTo>
                  <a:lnTo>
                    <a:pt x="856854" y="40894"/>
                  </a:lnTo>
                  <a:lnTo>
                    <a:pt x="867966" y="33748"/>
                  </a:lnTo>
                  <a:lnTo>
                    <a:pt x="880269" y="26998"/>
                  </a:lnTo>
                  <a:lnTo>
                    <a:pt x="892970" y="21440"/>
                  </a:lnTo>
                  <a:lnTo>
                    <a:pt x="906066" y="15881"/>
                  </a:lnTo>
                  <a:lnTo>
                    <a:pt x="920751" y="11514"/>
                  </a:lnTo>
                  <a:lnTo>
                    <a:pt x="935435" y="8338"/>
                  </a:lnTo>
                  <a:lnTo>
                    <a:pt x="951310" y="5161"/>
                  </a:lnTo>
                  <a:lnTo>
                    <a:pt x="959248" y="3970"/>
                  </a:lnTo>
                  <a:lnTo>
                    <a:pt x="967582" y="2779"/>
                  </a:lnTo>
                  <a:lnTo>
                    <a:pt x="985441" y="1191"/>
                  </a:lnTo>
                  <a:lnTo>
                    <a:pt x="1004491" y="397"/>
                  </a:lnTo>
                  <a:lnTo>
                    <a:pt x="1023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cxnSp>
        <p:nvCxnSpPr>
          <p:cNvPr id="688" name="Google Shape;688;p40"/>
          <p:cNvCxnSpPr/>
          <p:nvPr/>
        </p:nvCxnSpPr>
        <p:spPr>
          <a:xfrm>
            <a:off x="2837877" y="2181911"/>
            <a:ext cx="2482671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grpSp>
        <p:nvGrpSpPr>
          <p:cNvPr id="689" name="Google Shape;689;p40"/>
          <p:cNvGrpSpPr/>
          <p:nvPr/>
        </p:nvGrpSpPr>
        <p:grpSpPr>
          <a:xfrm>
            <a:off x="6452053" y="1912732"/>
            <a:ext cx="3057543" cy="769661"/>
            <a:chOff x="6567113" y="1810921"/>
            <a:chExt cx="4077783" cy="1026481"/>
          </a:xfrm>
        </p:grpSpPr>
        <p:sp>
          <p:nvSpPr>
            <p:cNvPr id="690" name="Google Shape;690;p40"/>
            <p:cNvSpPr txBox="1"/>
            <p:nvPr/>
          </p:nvSpPr>
          <p:spPr>
            <a:xfrm>
              <a:off x="6567113" y="1810921"/>
              <a:ext cx="916058" cy="859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zh-CN" sz="36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 txBox="1"/>
            <p:nvPr/>
          </p:nvSpPr>
          <p:spPr>
            <a:xfrm>
              <a:off x="7372308" y="2465408"/>
              <a:ext cx="3272589" cy="371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大綱框架，主題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92" name="Google Shape;692;p40"/>
          <p:cNvCxnSpPr/>
          <p:nvPr/>
        </p:nvCxnSpPr>
        <p:spPr>
          <a:xfrm>
            <a:off x="6979028" y="2973272"/>
            <a:ext cx="2482671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grpSp>
        <p:nvGrpSpPr>
          <p:cNvPr id="693" name="Google Shape;693;p40"/>
          <p:cNvGrpSpPr/>
          <p:nvPr/>
        </p:nvGrpSpPr>
        <p:grpSpPr>
          <a:xfrm>
            <a:off x="2680475" y="2627859"/>
            <a:ext cx="3131163" cy="854786"/>
            <a:chOff x="1537033" y="2822974"/>
            <a:chExt cx="4175971" cy="1140013"/>
          </a:xfrm>
        </p:grpSpPr>
        <p:sp>
          <p:nvSpPr>
            <p:cNvPr id="694" name="Google Shape;694;p40"/>
            <p:cNvSpPr txBox="1"/>
            <p:nvPr/>
          </p:nvSpPr>
          <p:spPr>
            <a:xfrm>
              <a:off x="4796946" y="2868142"/>
              <a:ext cx="916058" cy="859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zh-CN" sz="36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5" name="Google Shape;695;p40"/>
            <p:cNvGrpSpPr/>
            <p:nvPr/>
          </p:nvGrpSpPr>
          <p:grpSpPr>
            <a:xfrm>
              <a:off x="1537033" y="2822974"/>
              <a:ext cx="3272589" cy="1140013"/>
              <a:chOff x="6980966" y="1661481"/>
              <a:chExt cx="3272589" cy="1140013"/>
            </a:xfrm>
          </p:grpSpPr>
          <p:sp>
            <p:nvSpPr>
              <p:cNvPr id="696" name="Google Shape;696;p40"/>
              <p:cNvSpPr txBox="1"/>
              <p:nvPr/>
            </p:nvSpPr>
            <p:spPr>
              <a:xfrm>
                <a:off x="7911567" y="1661481"/>
                <a:ext cx="2329312" cy="451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康菀芝</a:t>
                </a:r>
                <a:endParaRPr sz="3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0"/>
              <p:cNvSpPr txBox="1"/>
              <p:nvPr/>
            </p:nvSpPr>
            <p:spPr>
              <a:xfrm>
                <a:off x="6980966" y="2429499"/>
                <a:ext cx="3272589" cy="371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問題整理及焦點訪談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698" name="Google Shape;698;p40"/>
          <p:cNvCxnSpPr/>
          <p:nvPr/>
        </p:nvCxnSpPr>
        <p:spPr>
          <a:xfrm>
            <a:off x="2837877" y="3787990"/>
            <a:ext cx="2482671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grpSp>
        <p:nvGrpSpPr>
          <p:cNvPr id="699" name="Google Shape;699;p40"/>
          <p:cNvGrpSpPr/>
          <p:nvPr/>
        </p:nvGrpSpPr>
        <p:grpSpPr>
          <a:xfrm>
            <a:off x="6452053" y="3445576"/>
            <a:ext cx="3074598" cy="819327"/>
            <a:chOff x="6567113" y="3913546"/>
            <a:chExt cx="4100531" cy="1092721"/>
          </a:xfrm>
        </p:grpSpPr>
        <p:sp>
          <p:nvSpPr>
            <p:cNvPr id="700" name="Google Shape;700;p40"/>
            <p:cNvSpPr txBox="1"/>
            <p:nvPr/>
          </p:nvSpPr>
          <p:spPr>
            <a:xfrm>
              <a:off x="6567113" y="3971938"/>
              <a:ext cx="916058" cy="859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zh-CN" sz="36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1" name="Google Shape;701;p40"/>
            <p:cNvGrpSpPr/>
            <p:nvPr/>
          </p:nvGrpSpPr>
          <p:grpSpPr>
            <a:xfrm>
              <a:off x="7395055" y="3913546"/>
              <a:ext cx="3272589" cy="1092721"/>
              <a:chOff x="6968290" y="1648257"/>
              <a:chExt cx="3272589" cy="1092721"/>
            </a:xfrm>
          </p:grpSpPr>
          <p:sp>
            <p:nvSpPr>
              <p:cNvPr id="702" name="Google Shape;702;p40"/>
              <p:cNvSpPr txBox="1"/>
              <p:nvPr/>
            </p:nvSpPr>
            <p:spPr>
              <a:xfrm>
                <a:off x="6968290" y="1648257"/>
                <a:ext cx="2329313" cy="451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胡瑛淇</a:t>
                </a:r>
                <a:endParaRPr sz="3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0"/>
              <p:cNvSpPr txBox="1"/>
              <p:nvPr/>
            </p:nvSpPr>
            <p:spPr>
              <a:xfrm>
                <a:off x="6968290" y="2368983"/>
                <a:ext cx="3272589" cy="371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zh-CN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定稿，修飾與編輯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704" name="Google Shape;704;p40"/>
          <p:cNvCxnSpPr/>
          <p:nvPr/>
        </p:nvCxnSpPr>
        <p:spPr>
          <a:xfrm>
            <a:off x="6979028" y="4592779"/>
            <a:ext cx="2482671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grpSp>
        <p:nvGrpSpPr>
          <p:cNvPr id="705" name="Google Shape;705;p40"/>
          <p:cNvGrpSpPr/>
          <p:nvPr/>
        </p:nvGrpSpPr>
        <p:grpSpPr>
          <a:xfrm>
            <a:off x="2619009" y="4339494"/>
            <a:ext cx="3202133" cy="717335"/>
            <a:chOff x="1442381" y="2835044"/>
            <a:chExt cx="4270623" cy="956696"/>
          </a:xfrm>
        </p:grpSpPr>
        <p:sp>
          <p:nvSpPr>
            <p:cNvPr id="706" name="Google Shape;706;p40"/>
            <p:cNvSpPr txBox="1"/>
            <p:nvPr/>
          </p:nvSpPr>
          <p:spPr>
            <a:xfrm>
              <a:off x="4796946" y="2868142"/>
              <a:ext cx="916058" cy="859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zh-CN" sz="36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7" name="Google Shape;707;p40"/>
            <p:cNvGrpSpPr/>
            <p:nvPr/>
          </p:nvGrpSpPr>
          <p:grpSpPr>
            <a:xfrm>
              <a:off x="1442381" y="2835044"/>
              <a:ext cx="3441494" cy="956696"/>
              <a:chOff x="6886314" y="1673551"/>
              <a:chExt cx="3441494" cy="956696"/>
            </a:xfrm>
          </p:grpSpPr>
          <p:sp>
            <p:nvSpPr>
              <p:cNvPr id="708" name="Google Shape;708;p40"/>
              <p:cNvSpPr txBox="1"/>
              <p:nvPr/>
            </p:nvSpPr>
            <p:spPr>
              <a:xfrm>
                <a:off x="7706612" y="1673551"/>
                <a:ext cx="2534267" cy="451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zh-CN" sz="3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共同合作</a:t>
                </a:r>
                <a:endParaRPr sz="3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40"/>
              <p:cNvSpPr txBox="1"/>
              <p:nvPr/>
            </p:nvSpPr>
            <p:spPr>
              <a:xfrm>
                <a:off x="6886314" y="2350345"/>
                <a:ext cx="3441494" cy="279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zh-CN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訪問，潤飾，製圖，攝影</a:t>
                </a: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10" name="Google Shape;710;p40"/>
          <p:cNvSpPr txBox="1"/>
          <p:nvPr/>
        </p:nvSpPr>
        <p:spPr>
          <a:xfrm>
            <a:off x="4492497" y="590918"/>
            <a:ext cx="2863515" cy="71546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CN" sz="36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分工表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0"/>
          <p:cNvSpPr txBox="1"/>
          <p:nvPr/>
        </p:nvSpPr>
        <p:spPr>
          <a:xfrm>
            <a:off x="7046535" y="1883104"/>
            <a:ext cx="17465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羅霈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3485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291738"/>
            <a:ext cx="3368674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>
            <a:off x="5318944" y="1935641"/>
            <a:ext cx="1708800" cy="1093500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5723874" y="1977791"/>
            <a:ext cx="89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CN" sz="6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壹</a:t>
            </a:r>
            <a:endParaRPr sz="6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3845193" y="3774692"/>
            <a:ext cx="5105573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研究動機、目的、方法及主要脈絡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14"/>
          <p:cNvCxnSpPr/>
          <p:nvPr/>
        </p:nvCxnSpPr>
        <p:spPr>
          <a:xfrm>
            <a:off x="5948580" y="4500665"/>
            <a:ext cx="449400" cy="0"/>
          </a:xfrm>
          <a:prstGeom prst="straightConnector1">
            <a:avLst/>
          </a:prstGeom>
          <a:noFill/>
          <a:ln w="9525" cap="flat" cmpd="sng">
            <a:solidFill>
              <a:srgbClr val="006A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70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1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41"/>
          <p:cNvSpPr txBox="1"/>
          <p:nvPr/>
        </p:nvSpPr>
        <p:spPr>
          <a:xfrm>
            <a:off x="2168325" y="495800"/>
            <a:ext cx="7099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參考資料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2" name="Google Shape;722;p41"/>
          <p:cNvGrpSpPr/>
          <p:nvPr/>
        </p:nvGrpSpPr>
        <p:grpSpPr>
          <a:xfrm>
            <a:off x="2116575" y="2022688"/>
            <a:ext cx="7921000" cy="6738037"/>
            <a:chOff x="2116575" y="2022688"/>
            <a:chExt cx="7921000" cy="6738037"/>
          </a:xfrm>
        </p:grpSpPr>
        <p:sp>
          <p:nvSpPr>
            <p:cNvPr id="723" name="Google Shape;723;p41"/>
            <p:cNvSpPr/>
            <p:nvPr/>
          </p:nvSpPr>
          <p:spPr>
            <a:xfrm>
              <a:off x="4152473" y="2033393"/>
              <a:ext cx="3747948" cy="268875"/>
            </a:xfrm>
            <a:custGeom>
              <a:avLst/>
              <a:gdLst/>
              <a:ahLst/>
              <a:cxnLst/>
              <a:rect l="l" t="t" r="r" b="b"/>
              <a:pathLst>
                <a:path w="4998566" h="358594" extrusionOk="0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8550" tIns="28550" rIns="28550" bIns="2855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1"/>
            <p:cNvSpPr txBox="1"/>
            <p:nvPr/>
          </p:nvSpPr>
          <p:spPr>
            <a:xfrm>
              <a:off x="3891163" y="2022688"/>
              <a:ext cx="5671800" cy="43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zh-CN" sz="1800" b="0" i="0" u="sng" strike="noStrike" cap="none">
                  <a:solidFill>
                    <a:schemeClr val="hlink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  <a:hlinkClick r:id="rId7"/>
                </a:rPr>
                <a:t>https://zh.wikipedia.org/zh-tw/%E5%85%A8%E8%81%AF%E7%A6%8F%E5%88%A9%E4%B8%AD%E5%BF%83</a:t>
              </a:r>
              <a:r>
                <a:rPr lang="zh-CN" sz="1800" b="0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。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1"/>
            <p:cNvSpPr/>
            <p:nvPr/>
          </p:nvSpPr>
          <p:spPr>
            <a:xfrm>
              <a:off x="4637276" y="2598553"/>
              <a:ext cx="3747948" cy="268875"/>
            </a:xfrm>
            <a:custGeom>
              <a:avLst/>
              <a:gdLst/>
              <a:ahLst/>
              <a:cxnLst/>
              <a:rect l="l" t="t" r="r" b="b"/>
              <a:pathLst>
                <a:path w="4998566" h="358594" extrusionOk="0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8550" tIns="28550" rIns="28550" bIns="2855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1"/>
            <p:cNvSpPr txBox="1"/>
            <p:nvPr/>
          </p:nvSpPr>
          <p:spPr>
            <a:xfrm>
              <a:off x="3891175" y="2668449"/>
              <a:ext cx="5493300" cy="7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1"/>
            <p:cNvSpPr/>
            <p:nvPr/>
          </p:nvSpPr>
          <p:spPr>
            <a:xfrm>
              <a:off x="4152473" y="3161385"/>
              <a:ext cx="3748924" cy="268946"/>
            </a:xfrm>
            <a:custGeom>
              <a:avLst/>
              <a:gdLst/>
              <a:ahLst/>
              <a:cxnLst/>
              <a:rect l="l" t="t" r="r" b="b"/>
              <a:pathLst>
                <a:path w="4998566" h="358594" extrusionOk="0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8550" tIns="28550" rIns="28550" bIns="2855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1"/>
            <p:cNvSpPr/>
            <p:nvPr/>
          </p:nvSpPr>
          <p:spPr>
            <a:xfrm>
              <a:off x="4637276" y="3726545"/>
              <a:ext cx="3747948" cy="268875"/>
            </a:xfrm>
            <a:custGeom>
              <a:avLst/>
              <a:gdLst/>
              <a:ahLst/>
              <a:cxnLst/>
              <a:rect l="l" t="t" r="r" b="b"/>
              <a:pathLst>
                <a:path w="4998566" h="358594" extrusionOk="0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8550" tIns="28550" rIns="28550" bIns="2855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1"/>
            <p:cNvSpPr/>
            <p:nvPr/>
          </p:nvSpPr>
          <p:spPr>
            <a:xfrm>
              <a:off x="4691690" y="3991672"/>
              <a:ext cx="3747948" cy="268875"/>
            </a:xfrm>
            <a:custGeom>
              <a:avLst/>
              <a:gdLst/>
              <a:ahLst/>
              <a:cxnLst/>
              <a:rect l="l" t="t" r="r" b="b"/>
              <a:pathLst>
                <a:path w="4998566" h="358594" extrusionOk="0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8550" tIns="28550" rIns="28550" bIns="2855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1"/>
            <p:cNvSpPr txBox="1"/>
            <p:nvPr/>
          </p:nvSpPr>
          <p:spPr>
            <a:xfrm>
              <a:off x="3891175" y="3666088"/>
              <a:ext cx="6146400" cy="8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8"/>
                </a:rPr>
                <a:t>http://www.surewell.com.tw/BranchIntroduction125.htm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1"/>
            <p:cNvSpPr txBox="1"/>
            <p:nvPr/>
          </p:nvSpPr>
          <p:spPr>
            <a:xfrm>
              <a:off x="3888779" y="5854025"/>
              <a:ext cx="5676600" cy="8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zh-CN" sz="1800" b="0" i="0" u="sng" strike="noStrike" cap="none">
                  <a:solidFill>
                    <a:schemeClr val="hlink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  <a:hlinkClick r:id="rId9"/>
                </a:rPr>
                <a:t>https://www.allergen.com.tw/pxmartYilan.php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1"/>
            <p:cNvSpPr txBox="1"/>
            <p:nvPr/>
          </p:nvSpPr>
          <p:spPr>
            <a:xfrm>
              <a:off x="3943225" y="4588763"/>
              <a:ext cx="52449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10"/>
                </a:rPr>
                <a:t>https://oops.udn.com/oops/story/6703/3464715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1"/>
            <p:cNvSpPr txBox="1"/>
            <p:nvPr/>
          </p:nvSpPr>
          <p:spPr>
            <a:xfrm>
              <a:off x="3861150" y="5507100"/>
              <a:ext cx="4469700" cy="6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18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11"/>
                </a:rPr>
                <a:t>http://www.pxmart.com.tw/pvpg/map.html</a:t>
              </a:r>
              <a:endParaRPr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sng"/>
            </a:p>
          </p:txBody>
        </p:sp>
        <p:sp>
          <p:nvSpPr>
            <p:cNvPr id="734" name="Google Shape;734;p41"/>
            <p:cNvSpPr txBox="1"/>
            <p:nvPr/>
          </p:nvSpPr>
          <p:spPr>
            <a:xfrm>
              <a:off x="2116575" y="4291650"/>
              <a:ext cx="30000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highlight>
                    <a:srgbClr val="FFE599"/>
                  </a:highlight>
                  <a:latin typeface="Arial"/>
                  <a:ea typeface="Arial"/>
                  <a:cs typeface="Arial"/>
                  <a:sym typeface="Arial"/>
                </a:rPr>
                <a:t>喜互惠相關</a:t>
              </a:r>
              <a:endParaRPr sz="2400" b="0" i="0" u="none" strike="noStrike" cap="none">
                <a:solidFill>
                  <a:schemeClr val="dk1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1"/>
            <p:cNvSpPr txBox="1"/>
            <p:nvPr/>
          </p:nvSpPr>
          <p:spPr>
            <a:xfrm>
              <a:off x="2116575" y="5760725"/>
              <a:ext cx="30000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highlight>
                    <a:srgbClr val="FFE599"/>
                  </a:highlight>
                  <a:latin typeface="Arial"/>
                  <a:ea typeface="Arial"/>
                  <a:cs typeface="Arial"/>
                  <a:sym typeface="Arial"/>
                </a:rPr>
                <a:t>全聯相關</a:t>
              </a:r>
              <a:endParaRPr sz="2400" b="0" i="0" u="none" strike="noStrike" cap="none">
                <a:solidFill>
                  <a:schemeClr val="dk1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Google Shape;736;p4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1"/>
          <p:cNvSpPr txBox="1"/>
          <p:nvPr/>
        </p:nvSpPr>
        <p:spPr>
          <a:xfrm>
            <a:off x="2124124" y="3595976"/>
            <a:ext cx="18267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rPr>
              <a:t>喜互惠官網</a:t>
            </a:r>
            <a:endParaRPr sz="2400" b="0" i="0" u="none" strike="noStrike" cap="none">
              <a:solidFill>
                <a:srgbClr val="000000"/>
              </a:solidFill>
              <a:highlight>
                <a:srgbClr val="FFE59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1"/>
          <p:cNvSpPr txBox="1"/>
          <p:nvPr/>
        </p:nvSpPr>
        <p:spPr>
          <a:xfrm>
            <a:off x="2272094" y="2426763"/>
            <a:ext cx="157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0000"/>
                </a:solidFill>
                <a:highlight>
                  <a:srgbClr val="FFE599"/>
                </a:highlight>
                <a:latin typeface="Arial"/>
                <a:ea typeface="Arial"/>
                <a:cs typeface="Arial"/>
                <a:sym typeface="Arial"/>
              </a:rPr>
              <a:t>維基百科</a:t>
            </a:r>
            <a:endParaRPr sz="2400" b="0" i="0" u="none" strike="noStrike" cap="none">
              <a:solidFill>
                <a:srgbClr val="000000"/>
              </a:solidFill>
              <a:highlight>
                <a:srgbClr val="FFE599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3485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198688"/>
            <a:ext cx="336867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42"/>
          <p:cNvSpPr txBox="1">
            <a:spLocks noGrp="1"/>
          </p:cNvSpPr>
          <p:nvPr>
            <p:ph type="ctrTitle"/>
          </p:nvPr>
        </p:nvSpPr>
        <p:spPr>
          <a:xfrm>
            <a:off x="1523999" y="138041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8000"/>
              <a:buFont typeface="Arial"/>
              <a:buNone/>
            </a:pPr>
            <a:r>
              <a:rPr lang="zh-CN" sz="8000">
                <a:solidFill>
                  <a:srgbClr val="2F5496"/>
                </a:solidFill>
              </a:rPr>
              <a:t>感謝聆聽</a:t>
            </a:r>
            <a:endParaRPr sz="8000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2"/>
          <p:cNvSpPr txBox="1">
            <a:spLocks noGrp="1"/>
          </p:cNvSpPr>
          <p:nvPr>
            <p:ph type="subTitle" idx="1"/>
          </p:nvPr>
        </p:nvSpPr>
        <p:spPr>
          <a:xfrm>
            <a:off x="1523996" y="398304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800"/>
              <a:buNone/>
            </a:pPr>
            <a:r>
              <a:rPr lang="zh-CN" sz="2800">
                <a:solidFill>
                  <a:srgbClr val="8DA9DB"/>
                </a:solidFill>
              </a:rPr>
              <a:t>Thanks for your listening.</a:t>
            </a:r>
            <a:endParaRPr sz="2800">
              <a:solidFill>
                <a:srgbClr val="8DA9DB"/>
              </a:solidFill>
            </a:endParaRPr>
          </a:p>
        </p:txBody>
      </p:sp>
      <p:sp>
        <p:nvSpPr>
          <p:cNvPr id="750" name="Google Shape;750;p4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13，5，3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788" y="301321"/>
            <a:ext cx="4234426" cy="564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4719" y="301321"/>
            <a:ext cx="6406132" cy="480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444" y="3723002"/>
            <a:ext cx="3690556" cy="313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44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4"/>
          <p:cNvSpPr txBox="1"/>
          <p:nvPr/>
        </p:nvSpPr>
        <p:spPr>
          <a:xfrm>
            <a:off x="5133679" y="728223"/>
            <a:ext cx="3561434" cy="57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5" y="1693888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188221"/>
            <a:ext cx="2213559" cy="3669465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44"/>
          <p:cNvSpPr txBox="1"/>
          <p:nvPr/>
        </p:nvSpPr>
        <p:spPr>
          <a:xfrm>
            <a:off x="2071868" y="6063878"/>
            <a:ext cx="3561434" cy="57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8086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1" name="Google Shape;151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995" y="1693888"/>
              <a:ext cx="2770504" cy="4731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188534"/>
              <a:ext cx="2213559" cy="3669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67825" y="0"/>
              <a:ext cx="2924175" cy="26114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15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057000" y="2222446"/>
            <a:ext cx="6220200" cy="44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遍布全台的全聯與僅在地經營的喜互惠各自生存的優勢與劣勢，並在兩者的異同之間，找出未來可能的發展方向。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分店數量？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地理位置？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商品價格？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購物環境？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53375" y="53375"/>
            <a:ext cx="600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71169" y="307864"/>
            <a:ext cx="8988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2995411" y="291029"/>
            <a:ext cx="5787744" cy="10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6A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922" y="3429000"/>
            <a:ext cx="2770131" cy="310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67787" y="3418511"/>
            <a:ext cx="2700099" cy="31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5"/>
          <p:cNvSpPr txBox="1"/>
          <p:nvPr/>
        </p:nvSpPr>
        <p:spPr>
          <a:xfrm>
            <a:off x="2795499" y="1028327"/>
            <a:ext cx="5105573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5"/>
          <p:cNvSpPr txBox="1"/>
          <p:nvPr/>
        </p:nvSpPr>
        <p:spPr>
          <a:xfrm>
            <a:off x="3057003" y="603131"/>
            <a:ext cx="5420137" cy="855555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研究動機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2661" y="0"/>
            <a:ext cx="3003913" cy="419585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6"/>
          <p:cNvSpPr txBox="1"/>
          <p:nvPr/>
        </p:nvSpPr>
        <p:spPr>
          <a:xfrm>
            <a:off x="3176425" y="611426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研究方法及大綱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2436860" y="1830279"/>
            <a:ext cx="4799930" cy="473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全聯與喜互惠文本資料調查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兩家簡介歷史背景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深度訪談 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消費分析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客群屬性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實地訪查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營業時間以及分布地點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深度訪談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顧客的質性訪談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Google Shape;171;p16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72" name="Google Shape;172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995" y="1693888"/>
              <a:ext cx="2770504" cy="4731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188534"/>
              <a:ext cx="2213559" cy="3669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67825" y="0"/>
              <a:ext cx="2924175" cy="26114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16"/>
          <p:cNvSpPr/>
          <p:nvPr/>
        </p:nvSpPr>
        <p:spPr>
          <a:xfrm>
            <a:off x="8110377" y="1864174"/>
            <a:ext cx="1608000" cy="1884300"/>
          </a:xfrm>
          <a:prstGeom prst="downArrow">
            <a:avLst>
              <a:gd name="adj1" fmla="val 50000"/>
              <a:gd name="adj2" fmla="val 54162"/>
            </a:avLst>
          </a:prstGeom>
          <a:solidFill>
            <a:srgbClr val="3BB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6"/>
          <p:cNvSpPr/>
          <p:nvPr/>
        </p:nvSpPr>
        <p:spPr>
          <a:xfrm rot="-5400000">
            <a:off x="7004602" y="2939686"/>
            <a:ext cx="1435200" cy="1808100"/>
          </a:xfrm>
          <a:prstGeom prst="downArrow">
            <a:avLst>
              <a:gd name="adj1" fmla="val 50000"/>
              <a:gd name="adj2" fmla="val 54131"/>
            </a:avLst>
          </a:prstGeom>
          <a:solidFill>
            <a:srgbClr val="6ED0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6"/>
          <p:cNvSpPr/>
          <p:nvPr/>
        </p:nvSpPr>
        <p:spPr>
          <a:xfrm rot="5400000">
            <a:off x="9389091" y="2939787"/>
            <a:ext cx="1435200" cy="1808100"/>
          </a:xfrm>
          <a:prstGeom prst="downArrow">
            <a:avLst>
              <a:gd name="adj1" fmla="val 50000"/>
              <a:gd name="adj2" fmla="val 54131"/>
            </a:avLst>
          </a:prstGeom>
          <a:solidFill>
            <a:srgbClr val="6ED0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6"/>
          <p:cNvSpPr/>
          <p:nvPr/>
        </p:nvSpPr>
        <p:spPr>
          <a:xfrm rot="10800000">
            <a:off x="8110515" y="3939099"/>
            <a:ext cx="1608000" cy="1884300"/>
          </a:xfrm>
          <a:prstGeom prst="downArrow">
            <a:avLst>
              <a:gd name="adj1" fmla="val 50000"/>
              <a:gd name="adj2" fmla="val 54162"/>
            </a:avLst>
          </a:prstGeom>
          <a:solidFill>
            <a:srgbClr val="3BB6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6"/>
          <p:cNvSpPr txBox="1"/>
          <p:nvPr/>
        </p:nvSpPr>
        <p:spPr>
          <a:xfrm>
            <a:off x="6873715" y="3551687"/>
            <a:ext cx="1009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消費</a:t>
            </a:r>
            <a:endParaRPr sz="160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分析</a:t>
            </a:r>
            <a:endParaRPr sz="160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9918540" y="3551687"/>
            <a:ext cx="9588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深度</a:t>
            </a:r>
            <a:endParaRPr sz="160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CN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訪談</a:t>
            </a:r>
            <a:endParaRPr sz="160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1" name="Google Shape;181;p16"/>
          <p:cNvSpPr txBox="1"/>
          <p:nvPr/>
        </p:nvSpPr>
        <p:spPr>
          <a:xfrm>
            <a:off x="8626238" y="2077800"/>
            <a:ext cx="7296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基本資料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6"/>
          <p:cNvSpPr txBox="1"/>
          <p:nvPr/>
        </p:nvSpPr>
        <p:spPr>
          <a:xfrm>
            <a:off x="8468575" y="4901200"/>
            <a:ext cx="8916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CN" sz="18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實地         訪查</a:t>
            </a:r>
            <a:endParaRPr sz="1800" b="0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3" name="Google Shape;183;p16"/>
          <p:cNvSpPr txBox="1"/>
          <p:nvPr/>
        </p:nvSpPr>
        <p:spPr>
          <a:xfrm>
            <a:off x="8566665" y="4317099"/>
            <a:ext cx="695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03</a:t>
            </a:r>
            <a:endParaRPr sz="3200" b="0" i="0" u="none" strike="noStrike" cap="none">
              <a:solidFill>
                <a:srgbClr val="40404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4" name="Google Shape;184;p16"/>
          <p:cNvSpPr txBox="1"/>
          <p:nvPr/>
        </p:nvSpPr>
        <p:spPr>
          <a:xfrm>
            <a:off x="7629465" y="3551774"/>
            <a:ext cx="695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02</a:t>
            </a:r>
            <a:endParaRPr sz="3200" b="0" i="0" u="none" strike="noStrike" cap="none">
              <a:solidFill>
                <a:srgbClr val="40404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5" name="Google Shape;185;p16"/>
          <p:cNvSpPr txBox="1"/>
          <p:nvPr/>
        </p:nvSpPr>
        <p:spPr>
          <a:xfrm>
            <a:off x="8566665" y="2818562"/>
            <a:ext cx="6954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01</a:t>
            </a:r>
            <a:endParaRPr sz="3200" b="0" i="0" u="none" strike="noStrike" cap="none">
              <a:solidFill>
                <a:srgbClr val="40404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9480802" y="3551774"/>
            <a:ext cx="695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None/>
            </a:pPr>
            <a:r>
              <a:rPr lang="zh-CN" sz="3200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04</a:t>
            </a:r>
            <a:endParaRPr sz="3200" b="0" i="0" u="none" strike="noStrike" cap="none">
              <a:solidFill>
                <a:srgbClr val="40404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3485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" y="0"/>
            <a:ext cx="2770504" cy="4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325" y="2291738"/>
            <a:ext cx="3368674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17800"/>
            <a:ext cx="2525295" cy="41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825" y="-28575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7"/>
          <p:cNvSpPr/>
          <p:nvPr/>
        </p:nvSpPr>
        <p:spPr>
          <a:xfrm>
            <a:off x="5318944" y="1935641"/>
            <a:ext cx="1708800" cy="1093500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7"/>
          <p:cNvSpPr txBox="1"/>
          <p:nvPr/>
        </p:nvSpPr>
        <p:spPr>
          <a:xfrm>
            <a:off x="5723874" y="1977791"/>
            <a:ext cx="89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CN" sz="6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貳</a:t>
            </a:r>
            <a:endParaRPr sz="6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4255450" y="3654925"/>
            <a:ext cx="61047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rgbClr val="006A60"/>
                </a:solidFill>
                <a:latin typeface="Arial"/>
                <a:ea typeface="Arial"/>
                <a:cs typeface="Arial"/>
                <a:sym typeface="Arial"/>
              </a:rPr>
              <a:t>全聯與喜互惠的比較</a:t>
            </a:r>
            <a:endParaRPr sz="2400" b="0" i="0" u="none" strike="noStrike" cap="none">
              <a:solidFill>
                <a:srgbClr val="006A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17"/>
          <p:cNvCxnSpPr/>
          <p:nvPr/>
        </p:nvCxnSpPr>
        <p:spPr>
          <a:xfrm>
            <a:off x="5948580" y="4500665"/>
            <a:ext cx="449400" cy="0"/>
          </a:xfrm>
          <a:prstGeom prst="straightConnector1">
            <a:avLst/>
          </a:prstGeom>
          <a:noFill/>
          <a:ln w="9525" cap="flat" cmpd="sng">
            <a:solidFill>
              <a:srgbClr val="006A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1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8"/>
          <p:cNvGrpSpPr/>
          <p:nvPr/>
        </p:nvGrpSpPr>
        <p:grpSpPr>
          <a:xfrm>
            <a:off x="9188086" y="20258"/>
            <a:ext cx="3003914" cy="4195853"/>
            <a:chOff x="9188086" y="0"/>
            <a:chExt cx="3003914" cy="4195853"/>
          </a:xfrm>
        </p:grpSpPr>
        <p:pic>
          <p:nvPicPr>
            <p:cNvPr id="207" name="Google Shape;20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88086" y="0"/>
              <a:ext cx="3003913" cy="4195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67825" y="0"/>
              <a:ext cx="2924175" cy="26114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18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 txBox="1"/>
          <p:nvPr/>
        </p:nvSpPr>
        <p:spPr>
          <a:xfrm>
            <a:off x="3176425" y="611426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全聯簡介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 txBox="1"/>
          <p:nvPr/>
        </p:nvSpPr>
        <p:spPr>
          <a:xfrm>
            <a:off x="508000" y="1378857"/>
            <a:ext cx="9173749" cy="5383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成立於1998年10月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為目前臺灣店數</a:t>
            </a:r>
            <a:r>
              <a:rPr lang="zh-C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最多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的超級市場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起初僅有</a:t>
            </a:r>
            <a:r>
              <a:rPr lang="zh-C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家賣場--》快速布點展店--》併購楊聯社--》善美的超市--》台北農產運銷公司超市--》全買超市--》松青超市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截至2019年8月7日止其全台分店數共計為</a:t>
            </a:r>
            <a:r>
              <a:rPr lang="zh-C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986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家，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年時間，每年平均以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46家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店的速度增加，</a:t>
            </a:r>
            <a:r>
              <a:rPr lang="zh-CN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知名度覆蓋全台</a:t>
            </a:r>
            <a:r>
              <a:rPr lang="zh-C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每間分店皆為生鮮店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4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Imart: 5家    二代店:11家  小型店「全聯mini輕超市」: 4家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以上共同特點：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大部分營業時間為早上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9:00到晚上10:00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大數據分析精選商品，消費行為能集中管理</a:t>
            </a:r>
            <a:r>
              <a:rPr lang="zh-C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9175250" y="3924600"/>
            <a:ext cx="2799300" cy="277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9935" y="3791414"/>
            <a:ext cx="2924175" cy="2971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5" y="1693888"/>
            <a:ext cx="2770504" cy="47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086" y="0"/>
            <a:ext cx="3003914" cy="41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88534"/>
            <a:ext cx="2213559" cy="366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7825" y="0"/>
            <a:ext cx="2924175" cy="26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9"/>
          <p:cNvSpPr txBox="1"/>
          <p:nvPr/>
        </p:nvSpPr>
        <p:spPr>
          <a:xfrm>
            <a:off x="1135849" y="49580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" name="Google Shape;223;p19"/>
          <p:cNvGrpSpPr/>
          <p:nvPr/>
        </p:nvGrpSpPr>
        <p:grpSpPr>
          <a:xfrm>
            <a:off x="4036817" y="2158215"/>
            <a:ext cx="3909949" cy="4162604"/>
            <a:chOff x="1380350" y="1226473"/>
            <a:chExt cx="4360862" cy="4981575"/>
          </a:xfrm>
        </p:grpSpPr>
        <p:sp>
          <p:nvSpPr>
            <p:cNvPr id="224" name="Google Shape;224;p19"/>
            <p:cNvSpPr/>
            <p:nvPr/>
          </p:nvSpPr>
          <p:spPr>
            <a:xfrm>
              <a:off x="1669275" y="1851948"/>
              <a:ext cx="3795712" cy="4356100"/>
            </a:xfrm>
            <a:custGeom>
              <a:avLst/>
              <a:gdLst/>
              <a:ahLst/>
              <a:cxnLst/>
              <a:rect l="l" t="t" r="r" b="b"/>
              <a:pathLst>
                <a:path w="1045" h="1279" extrusionOk="0">
                  <a:moveTo>
                    <a:pt x="621" y="1278"/>
                  </a:moveTo>
                  <a:cubicBezTo>
                    <a:pt x="493" y="1279"/>
                    <a:pt x="493" y="1279"/>
                    <a:pt x="493" y="1279"/>
                  </a:cubicBezTo>
                  <a:cubicBezTo>
                    <a:pt x="480" y="1238"/>
                    <a:pt x="485" y="1193"/>
                    <a:pt x="491" y="1068"/>
                  </a:cubicBezTo>
                  <a:cubicBezTo>
                    <a:pt x="453" y="1033"/>
                    <a:pt x="408" y="998"/>
                    <a:pt x="362" y="961"/>
                  </a:cubicBezTo>
                  <a:cubicBezTo>
                    <a:pt x="310" y="963"/>
                    <a:pt x="280" y="960"/>
                    <a:pt x="239" y="952"/>
                  </a:cubicBezTo>
                  <a:cubicBezTo>
                    <a:pt x="153" y="935"/>
                    <a:pt x="123" y="906"/>
                    <a:pt x="0" y="832"/>
                  </a:cubicBezTo>
                  <a:cubicBezTo>
                    <a:pt x="134" y="888"/>
                    <a:pt x="210" y="930"/>
                    <a:pt x="322" y="928"/>
                  </a:cubicBezTo>
                  <a:cubicBezTo>
                    <a:pt x="244" y="861"/>
                    <a:pt x="168" y="787"/>
                    <a:pt x="117" y="696"/>
                  </a:cubicBezTo>
                  <a:cubicBezTo>
                    <a:pt x="236" y="800"/>
                    <a:pt x="263" y="854"/>
                    <a:pt x="430" y="953"/>
                  </a:cubicBezTo>
                  <a:cubicBezTo>
                    <a:pt x="448" y="964"/>
                    <a:pt x="467" y="976"/>
                    <a:pt x="494" y="997"/>
                  </a:cubicBezTo>
                  <a:cubicBezTo>
                    <a:pt x="494" y="993"/>
                    <a:pt x="494" y="993"/>
                    <a:pt x="494" y="993"/>
                  </a:cubicBezTo>
                  <a:cubicBezTo>
                    <a:pt x="497" y="887"/>
                    <a:pt x="467" y="762"/>
                    <a:pt x="469" y="687"/>
                  </a:cubicBezTo>
                  <a:cubicBezTo>
                    <a:pt x="371" y="661"/>
                    <a:pt x="303" y="619"/>
                    <a:pt x="248" y="580"/>
                  </a:cubicBezTo>
                  <a:cubicBezTo>
                    <a:pt x="105" y="480"/>
                    <a:pt x="40" y="342"/>
                    <a:pt x="11" y="217"/>
                  </a:cubicBezTo>
                  <a:cubicBezTo>
                    <a:pt x="94" y="400"/>
                    <a:pt x="163" y="479"/>
                    <a:pt x="275" y="548"/>
                  </a:cubicBezTo>
                  <a:cubicBezTo>
                    <a:pt x="285" y="525"/>
                    <a:pt x="324" y="475"/>
                    <a:pt x="320" y="398"/>
                  </a:cubicBezTo>
                  <a:cubicBezTo>
                    <a:pt x="315" y="314"/>
                    <a:pt x="306" y="285"/>
                    <a:pt x="316" y="246"/>
                  </a:cubicBezTo>
                  <a:cubicBezTo>
                    <a:pt x="332" y="334"/>
                    <a:pt x="354" y="416"/>
                    <a:pt x="349" y="460"/>
                  </a:cubicBezTo>
                  <a:cubicBezTo>
                    <a:pt x="345" y="497"/>
                    <a:pt x="340" y="510"/>
                    <a:pt x="328" y="580"/>
                  </a:cubicBezTo>
                  <a:cubicBezTo>
                    <a:pt x="394" y="614"/>
                    <a:pt x="436" y="623"/>
                    <a:pt x="471" y="633"/>
                  </a:cubicBezTo>
                  <a:cubicBezTo>
                    <a:pt x="480" y="526"/>
                    <a:pt x="544" y="250"/>
                    <a:pt x="547" y="0"/>
                  </a:cubicBezTo>
                  <a:cubicBezTo>
                    <a:pt x="602" y="287"/>
                    <a:pt x="501" y="515"/>
                    <a:pt x="529" y="678"/>
                  </a:cubicBezTo>
                  <a:cubicBezTo>
                    <a:pt x="546" y="776"/>
                    <a:pt x="564" y="812"/>
                    <a:pt x="576" y="875"/>
                  </a:cubicBezTo>
                  <a:cubicBezTo>
                    <a:pt x="617" y="825"/>
                    <a:pt x="645" y="811"/>
                    <a:pt x="741" y="730"/>
                  </a:cubicBezTo>
                  <a:cubicBezTo>
                    <a:pt x="723" y="598"/>
                    <a:pt x="730" y="473"/>
                    <a:pt x="809" y="374"/>
                  </a:cubicBezTo>
                  <a:cubicBezTo>
                    <a:pt x="738" y="537"/>
                    <a:pt x="772" y="588"/>
                    <a:pt x="791" y="687"/>
                  </a:cubicBezTo>
                  <a:cubicBezTo>
                    <a:pt x="841" y="647"/>
                    <a:pt x="874" y="615"/>
                    <a:pt x="903" y="571"/>
                  </a:cubicBezTo>
                  <a:cubicBezTo>
                    <a:pt x="937" y="523"/>
                    <a:pt x="988" y="442"/>
                    <a:pt x="1045" y="321"/>
                  </a:cubicBezTo>
                  <a:cubicBezTo>
                    <a:pt x="1027" y="404"/>
                    <a:pt x="992" y="483"/>
                    <a:pt x="958" y="545"/>
                  </a:cubicBezTo>
                  <a:cubicBezTo>
                    <a:pt x="854" y="740"/>
                    <a:pt x="738" y="767"/>
                    <a:pt x="616" y="966"/>
                  </a:cubicBezTo>
                  <a:cubicBezTo>
                    <a:pt x="614" y="992"/>
                    <a:pt x="612" y="1040"/>
                    <a:pt x="610" y="1095"/>
                  </a:cubicBezTo>
                  <a:cubicBezTo>
                    <a:pt x="698" y="1054"/>
                    <a:pt x="845" y="1010"/>
                    <a:pt x="939" y="888"/>
                  </a:cubicBezTo>
                  <a:cubicBezTo>
                    <a:pt x="901" y="979"/>
                    <a:pt x="728" y="1086"/>
                    <a:pt x="610" y="1140"/>
                  </a:cubicBezTo>
                  <a:cubicBezTo>
                    <a:pt x="613" y="1200"/>
                    <a:pt x="625" y="1222"/>
                    <a:pt x="621" y="1278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3366312" y="1226473"/>
              <a:ext cx="522288" cy="565150"/>
            </a:xfrm>
            <a:custGeom>
              <a:avLst/>
              <a:gdLst/>
              <a:ahLst/>
              <a:cxnLst/>
              <a:rect l="l" t="t" r="r" b="b"/>
              <a:pathLst>
                <a:path w="259" h="299" extrusionOk="0">
                  <a:moveTo>
                    <a:pt x="129" y="0"/>
                  </a:moveTo>
                  <a:lnTo>
                    <a:pt x="194" y="38"/>
                  </a:lnTo>
                  <a:lnTo>
                    <a:pt x="259" y="74"/>
                  </a:lnTo>
                  <a:lnTo>
                    <a:pt x="259" y="149"/>
                  </a:lnTo>
                  <a:lnTo>
                    <a:pt x="259" y="223"/>
                  </a:lnTo>
                  <a:lnTo>
                    <a:pt x="194" y="261"/>
                  </a:lnTo>
                  <a:lnTo>
                    <a:pt x="129" y="299"/>
                  </a:lnTo>
                  <a:lnTo>
                    <a:pt x="64" y="261"/>
                  </a:lnTo>
                  <a:lnTo>
                    <a:pt x="0" y="223"/>
                  </a:lnTo>
                  <a:lnTo>
                    <a:pt x="0" y="149"/>
                  </a:lnTo>
                  <a:lnTo>
                    <a:pt x="0" y="74"/>
                  </a:lnTo>
                  <a:lnTo>
                    <a:pt x="64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5222100" y="2307560"/>
              <a:ext cx="519112" cy="561975"/>
            </a:xfrm>
            <a:custGeom>
              <a:avLst/>
              <a:gdLst/>
              <a:ahLst/>
              <a:cxnLst/>
              <a:rect l="l" t="t" r="r" b="b"/>
              <a:pathLst>
                <a:path w="257" h="297" extrusionOk="0">
                  <a:moveTo>
                    <a:pt x="128" y="0"/>
                  </a:moveTo>
                  <a:lnTo>
                    <a:pt x="192" y="36"/>
                  </a:lnTo>
                  <a:lnTo>
                    <a:pt x="257" y="74"/>
                  </a:lnTo>
                  <a:lnTo>
                    <a:pt x="257" y="148"/>
                  </a:lnTo>
                  <a:lnTo>
                    <a:pt x="257" y="224"/>
                  </a:lnTo>
                  <a:lnTo>
                    <a:pt x="192" y="261"/>
                  </a:lnTo>
                  <a:lnTo>
                    <a:pt x="128" y="297"/>
                  </a:lnTo>
                  <a:lnTo>
                    <a:pt x="63" y="261"/>
                  </a:lnTo>
                  <a:lnTo>
                    <a:pt x="0" y="224"/>
                  </a:lnTo>
                  <a:lnTo>
                    <a:pt x="0" y="148"/>
                  </a:lnTo>
                  <a:lnTo>
                    <a:pt x="0" y="74"/>
                  </a:lnTo>
                  <a:lnTo>
                    <a:pt x="63" y="3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4898250" y="4239548"/>
              <a:ext cx="523875" cy="565150"/>
            </a:xfrm>
            <a:custGeom>
              <a:avLst/>
              <a:gdLst/>
              <a:ahLst/>
              <a:cxnLst/>
              <a:rect l="l" t="t" r="r" b="b"/>
              <a:pathLst>
                <a:path w="260" h="299" extrusionOk="0">
                  <a:moveTo>
                    <a:pt x="130" y="0"/>
                  </a:moveTo>
                  <a:lnTo>
                    <a:pt x="195" y="38"/>
                  </a:lnTo>
                  <a:lnTo>
                    <a:pt x="260" y="76"/>
                  </a:lnTo>
                  <a:lnTo>
                    <a:pt x="260" y="150"/>
                  </a:lnTo>
                  <a:lnTo>
                    <a:pt x="260" y="224"/>
                  </a:lnTo>
                  <a:lnTo>
                    <a:pt x="195" y="261"/>
                  </a:lnTo>
                  <a:lnTo>
                    <a:pt x="130" y="299"/>
                  </a:lnTo>
                  <a:lnTo>
                    <a:pt x="65" y="261"/>
                  </a:lnTo>
                  <a:lnTo>
                    <a:pt x="0" y="224"/>
                  </a:lnTo>
                  <a:lnTo>
                    <a:pt x="0" y="150"/>
                  </a:lnTo>
                  <a:lnTo>
                    <a:pt x="0" y="76"/>
                  </a:lnTo>
                  <a:lnTo>
                    <a:pt x="6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2532875" y="2107535"/>
              <a:ext cx="520700" cy="565150"/>
            </a:xfrm>
            <a:custGeom>
              <a:avLst/>
              <a:gdLst/>
              <a:ahLst/>
              <a:cxnLst/>
              <a:rect l="l" t="t" r="r" b="b"/>
              <a:pathLst>
                <a:path w="258" h="299" extrusionOk="0">
                  <a:moveTo>
                    <a:pt x="128" y="0"/>
                  </a:moveTo>
                  <a:lnTo>
                    <a:pt x="193" y="38"/>
                  </a:lnTo>
                  <a:lnTo>
                    <a:pt x="258" y="76"/>
                  </a:lnTo>
                  <a:lnTo>
                    <a:pt x="258" y="150"/>
                  </a:lnTo>
                  <a:lnTo>
                    <a:pt x="258" y="223"/>
                  </a:lnTo>
                  <a:lnTo>
                    <a:pt x="193" y="261"/>
                  </a:lnTo>
                  <a:lnTo>
                    <a:pt x="128" y="299"/>
                  </a:lnTo>
                  <a:lnTo>
                    <a:pt x="63" y="261"/>
                  </a:lnTo>
                  <a:lnTo>
                    <a:pt x="0" y="223"/>
                  </a:lnTo>
                  <a:lnTo>
                    <a:pt x="0" y="150"/>
                  </a:lnTo>
                  <a:lnTo>
                    <a:pt x="0" y="76"/>
                  </a:lnTo>
                  <a:lnTo>
                    <a:pt x="63" y="3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380350" y="4090323"/>
              <a:ext cx="520700" cy="560387"/>
            </a:xfrm>
            <a:custGeom>
              <a:avLst/>
              <a:gdLst/>
              <a:ahLst/>
              <a:cxnLst/>
              <a:rect l="l" t="t" r="r" b="b"/>
              <a:pathLst>
                <a:path w="258" h="297" extrusionOk="0">
                  <a:moveTo>
                    <a:pt x="130" y="0"/>
                  </a:moveTo>
                  <a:lnTo>
                    <a:pt x="193" y="36"/>
                  </a:lnTo>
                  <a:lnTo>
                    <a:pt x="258" y="74"/>
                  </a:lnTo>
                  <a:lnTo>
                    <a:pt x="258" y="148"/>
                  </a:lnTo>
                  <a:lnTo>
                    <a:pt x="258" y="223"/>
                  </a:lnTo>
                  <a:lnTo>
                    <a:pt x="193" y="261"/>
                  </a:lnTo>
                  <a:lnTo>
                    <a:pt x="130" y="297"/>
                  </a:lnTo>
                  <a:lnTo>
                    <a:pt x="65" y="261"/>
                  </a:lnTo>
                  <a:lnTo>
                    <a:pt x="0" y="223"/>
                  </a:lnTo>
                  <a:lnTo>
                    <a:pt x="0" y="148"/>
                  </a:lnTo>
                  <a:lnTo>
                    <a:pt x="0" y="74"/>
                  </a:lnTo>
                  <a:lnTo>
                    <a:pt x="65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4210862" y="4992023"/>
              <a:ext cx="290513" cy="31432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72" y="0"/>
                  </a:moveTo>
                  <a:lnTo>
                    <a:pt x="108" y="22"/>
                  </a:lnTo>
                  <a:lnTo>
                    <a:pt x="144" y="42"/>
                  </a:lnTo>
                  <a:lnTo>
                    <a:pt x="144" y="83"/>
                  </a:lnTo>
                  <a:lnTo>
                    <a:pt x="144" y="124"/>
                  </a:lnTo>
                  <a:lnTo>
                    <a:pt x="108" y="144"/>
                  </a:lnTo>
                  <a:lnTo>
                    <a:pt x="72" y="166"/>
                  </a:lnTo>
                  <a:lnTo>
                    <a:pt x="36" y="144"/>
                  </a:lnTo>
                  <a:lnTo>
                    <a:pt x="0" y="124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6" y="2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2250300" y="3090198"/>
              <a:ext cx="285750" cy="314325"/>
            </a:xfrm>
            <a:custGeom>
              <a:avLst/>
              <a:gdLst/>
              <a:ahLst/>
              <a:cxnLst/>
              <a:rect l="l" t="t" r="r" b="b"/>
              <a:pathLst>
                <a:path w="142" h="166" extrusionOk="0">
                  <a:moveTo>
                    <a:pt x="70" y="0"/>
                  </a:moveTo>
                  <a:lnTo>
                    <a:pt x="106" y="22"/>
                  </a:lnTo>
                  <a:lnTo>
                    <a:pt x="142" y="42"/>
                  </a:lnTo>
                  <a:lnTo>
                    <a:pt x="142" y="83"/>
                  </a:lnTo>
                  <a:lnTo>
                    <a:pt x="142" y="125"/>
                  </a:lnTo>
                  <a:lnTo>
                    <a:pt x="106" y="144"/>
                  </a:lnTo>
                  <a:lnTo>
                    <a:pt x="70" y="166"/>
                  </a:lnTo>
                  <a:lnTo>
                    <a:pt x="34" y="144"/>
                  </a:lnTo>
                  <a:lnTo>
                    <a:pt x="0" y="125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4" y="2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EE4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3226612" y="2613948"/>
              <a:ext cx="287338" cy="311150"/>
            </a:xfrm>
            <a:custGeom>
              <a:avLst/>
              <a:gdLst/>
              <a:ahLst/>
              <a:cxnLst/>
              <a:rect l="l" t="t" r="r" b="b"/>
              <a:pathLst>
                <a:path w="142" h="164" extrusionOk="0">
                  <a:moveTo>
                    <a:pt x="70" y="0"/>
                  </a:moveTo>
                  <a:lnTo>
                    <a:pt x="106" y="20"/>
                  </a:lnTo>
                  <a:lnTo>
                    <a:pt x="142" y="40"/>
                  </a:lnTo>
                  <a:lnTo>
                    <a:pt x="142" y="81"/>
                  </a:lnTo>
                  <a:lnTo>
                    <a:pt x="142" y="123"/>
                  </a:lnTo>
                  <a:lnTo>
                    <a:pt x="106" y="143"/>
                  </a:lnTo>
                  <a:lnTo>
                    <a:pt x="70" y="164"/>
                  </a:lnTo>
                  <a:lnTo>
                    <a:pt x="36" y="143"/>
                  </a:lnTo>
                  <a:lnTo>
                    <a:pt x="0" y="123"/>
                  </a:lnTo>
                  <a:lnTo>
                    <a:pt x="0" y="81"/>
                  </a:lnTo>
                  <a:lnTo>
                    <a:pt x="0" y="40"/>
                  </a:lnTo>
                  <a:lnTo>
                    <a:pt x="36" y="2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3804462" y="4230023"/>
              <a:ext cx="287338" cy="309562"/>
            </a:xfrm>
            <a:custGeom>
              <a:avLst/>
              <a:gdLst/>
              <a:ahLst/>
              <a:cxnLst/>
              <a:rect l="l" t="t" r="r" b="b"/>
              <a:pathLst>
                <a:path w="143" h="164" extrusionOk="0">
                  <a:moveTo>
                    <a:pt x="72" y="0"/>
                  </a:moveTo>
                  <a:lnTo>
                    <a:pt x="108" y="20"/>
                  </a:lnTo>
                  <a:lnTo>
                    <a:pt x="143" y="39"/>
                  </a:lnTo>
                  <a:lnTo>
                    <a:pt x="143" y="81"/>
                  </a:lnTo>
                  <a:lnTo>
                    <a:pt x="143" y="122"/>
                  </a:lnTo>
                  <a:lnTo>
                    <a:pt x="108" y="144"/>
                  </a:lnTo>
                  <a:lnTo>
                    <a:pt x="72" y="164"/>
                  </a:lnTo>
                  <a:lnTo>
                    <a:pt x="36" y="144"/>
                  </a:lnTo>
                  <a:lnTo>
                    <a:pt x="0" y="122"/>
                  </a:lnTo>
                  <a:lnTo>
                    <a:pt x="0" y="81"/>
                  </a:lnTo>
                  <a:lnTo>
                    <a:pt x="0" y="39"/>
                  </a:lnTo>
                  <a:lnTo>
                    <a:pt x="36" y="2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2093137" y="3936335"/>
              <a:ext cx="285750" cy="314325"/>
            </a:xfrm>
            <a:custGeom>
              <a:avLst/>
              <a:gdLst/>
              <a:ahLst/>
              <a:cxnLst/>
              <a:rect l="l" t="t" r="r" b="b"/>
              <a:pathLst>
                <a:path w="142" h="166" extrusionOk="0">
                  <a:moveTo>
                    <a:pt x="70" y="0"/>
                  </a:moveTo>
                  <a:lnTo>
                    <a:pt x="106" y="22"/>
                  </a:lnTo>
                  <a:lnTo>
                    <a:pt x="142" y="41"/>
                  </a:lnTo>
                  <a:lnTo>
                    <a:pt x="142" y="83"/>
                  </a:lnTo>
                  <a:lnTo>
                    <a:pt x="142" y="124"/>
                  </a:lnTo>
                  <a:lnTo>
                    <a:pt x="106" y="144"/>
                  </a:lnTo>
                  <a:lnTo>
                    <a:pt x="70" y="166"/>
                  </a:lnTo>
                  <a:lnTo>
                    <a:pt x="34" y="144"/>
                  </a:lnTo>
                  <a:lnTo>
                    <a:pt x="0" y="124"/>
                  </a:lnTo>
                  <a:lnTo>
                    <a:pt x="0" y="83"/>
                  </a:lnTo>
                  <a:lnTo>
                    <a:pt x="0" y="41"/>
                  </a:lnTo>
                  <a:lnTo>
                    <a:pt x="34" y="2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4823637" y="3247361"/>
              <a:ext cx="290513" cy="31432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72" y="0"/>
                  </a:moveTo>
                  <a:lnTo>
                    <a:pt x="108" y="22"/>
                  </a:lnTo>
                  <a:lnTo>
                    <a:pt x="144" y="42"/>
                  </a:lnTo>
                  <a:lnTo>
                    <a:pt x="144" y="83"/>
                  </a:lnTo>
                  <a:lnTo>
                    <a:pt x="144" y="125"/>
                  </a:lnTo>
                  <a:lnTo>
                    <a:pt x="108" y="144"/>
                  </a:lnTo>
                  <a:lnTo>
                    <a:pt x="72" y="166"/>
                  </a:lnTo>
                  <a:lnTo>
                    <a:pt x="36" y="144"/>
                  </a:lnTo>
                  <a:lnTo>
                    <a:pt x="0" y="125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6" y="2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2848787" y="4541173"/>
              <a:ext cx="287338" cy="314325"/>
            </a:xfrm>
            <a:custGeom>
              <a:avLst/>
              <a:gdLst/>
              <a:ahLst/>
              <a:cxnLst/>
              <a:rect l="l" t="t" r="r" b="b"/>
              <a:pathLst>
                <a:path w="142" h="166" extrusionOk="0">
                  <a:moveTo>
                    <a:pt x="72" y="0"/>
                  </a:moveTo>
                  <a:lnTo>
                    <a:pt x="108" y="22"/>
                  </a:lnTo>
                  <a:lnTo>
                    <a:pt x="142" y="42"/>
                  </a:lnTo>
                  <a:lnTo>
                    <a:pt x="142" y="83"/>
                  </a:lnTo>
                  <a:lnTo>
                    <a:pt x="142" y="125"/>
                  </a:lnTo>
                  <a:lnTo>
                    <a:pt x="108" y="145"/>
                  </a:lnTo>
                  <a:lnTo>
                    <a:pt x="72" y="166"/>
                  </a:lnTo>
                  <a:lnTo>
                    <a:pt x="36" y="145"/>
                  </a:lnTo>
                  <a:lnTo>
                    <a:pt x="0" y="125"/>
                  </a:lnTo>
                  <a:lnTo>
                    <a:pt x="0" y="83"/>
                  </a:lnTo>
                  <a:lnTo>
                    <a:pt x="0" y="42"/>
                  </a:lnTo>
                  <a:lnTo>
                    <a:pt x="36" y="2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3674287" y="3293398"/>
              <a:ext cx="287338" cy="312737"/>
            </a:xfrm>
            <a:custGeom>
              <a:avLst/>
              <a:gdLst/>
              <a:ahLst/>
              <a:cxnLst/>
              <a:rect l="l" t="t" r="r" b="b"/>
              <a:pathLst>
                <a:path w="142" h="165" extrusionOk="0">
                  <a:moveTo>
                    <a:pt x="72" y="0"/>
                  </a:moveTo>
                  <a:lnTo>
                    <a:pt x="108" y="21"/>
                  </a:lnTo>
                  <a:lnTo>
                    <a:pt x="142" y="41"/>
                  </a:lnTo>
                  <a:lnTo>
                    <a:pt x="142" y="83"/>
                  </a:lnTo>
                  <a:lnTo>
                    <a:pt x="142" y="124"/>
                  </a:lnTo>
                  <a:lnTo>
                    <a:pt x="108" y="144"/>
                  </a:lnTo>
                  <a:lnTo>
                    <a:pt x="72" y="165"/>
                  </a:lnTo>
                  <a:lnTo>
                    <a:pt x="36" y="144"/>
                  </a:lnTo>
                  <a:lnTo>
                    <a:pt x="0" y="124"/>
                  </a:lnTo>
                  <a:lnTo>
                    <a:pt x="0" y="83"/>
                  </a:lnTo>
                  <a:lnTo>
                    <a:pt x="0" y="41"/>
                  </a:lnTo>
                  <a:lnTo>
                    <a:pt x="36" y="2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2494775" y="1307435"/>
              <a:ext cx="517525" cy="565150"/>
            </a:xfrm>
            <a:custGeom>
              <a:avLst/>
              <a:gdLst/>
              <a:ahLst/>
              <a:cxnLst/>
              <a:rect l="l" t="t" r="r" b="b"/>
              <a:pathLst>
                <a:path w="257" h="299" extrusionOk="0">
                  <a:moveTo>
                    <a:pt x="128" y="0"/>
                  </a:moveTo>
                  <a:lnTo>
                    <a:pt x="192" y="38"/>
                  </a:lnTo>
                  <a:lnTo>
                    <a:pt x="257" y="76"/>
                  </a:lnTo>
                  <a:lnTo>
                    <a:pt x="257" y="150"/>
                  </a:lnTo>
                  <a:lnTo>
                    <a:pt x="257" y="224"/>
                  </a:lnTo>
                  <a:lnTo>
                    <a:pt x="192" y="261"/>
                  </a:lnTo>
                  <a:lnTo>
                    <a:pt x="128" y="299"/>
                  </a:lnTo>
                  <a:lnTo>
                    <a:pt x="63" y="261"/>
                  </a:lnTo>
                  <a:lnTo>
                    <a:pt x="0" y="224"/>
                  </a:lnTo>
                  <a:lnTo>
                    <a:pt x="0" y="150"/>
                  </a:lnTo>
                  <a:lnTo>
                    <a:pt x="0" y="76"/>
                  </a:lnTo>
                  <a:lnTo>
                    <a:pt x="63" y="3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4320400" y="2559973"/>
              <a:ext cx="520700" cy="561975"/>
            </a:xfrm>
            <a:custGeom>
              <a:avLst/>
              <a:gdLst/>
              <a:ahLst/>
              <a:cxnLst/>
              <a:rect l="l" t="t" r="r" b="b"/>
              <a:pathLst>
                <a:path w="258" h="297" extrusionOk="0">
                  <a:moveTo>
                    <a:pt x="130" y="0"/>
                  </a:moveTo>
                  <a:lnTo>
                    <a:pt x="195" y="36"/>
                  </a:lnTo>
                  <a:lnTo>
                    <a:pt x="258" y="73"/>
                  </a:lnTo>
                  <a:lnTo>
                    <a:pt x="258" y="147"/>
                  </a:lnTo>
                  <a:lnTo>
                    <a:pt x="258" y="223"/>
                  </a:lnTo>
                  <a:lnTo>
                    <a:pt x="195" y="259"/>
                  </a:lnTo>
                  <a:lnTo>
                    <a:pt x="130" y="297"/>
                  </a:lnTo>
                  <a:lnTo>
                    <a:pt x="65" y="259"/>
                  </a:lnTo>
                  <a:lnTo>
                    <a:pt x="0" y="223"/>
                  </a:lnTo>
                  <a:lnTo>
                    <a:pt x="0" y="147"/>
                  </a:lnTo>
                  <a:lnTo>
                    <a:pt x="0" y="73"/>
                  </a:lnTo>
                  <a:lnTo>
                    <a:pt x="65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DDA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9"/>
          <p:cNvSpPr txBox="1"/>
          <p:nvPr/>
        </p:nvSpPr>
        <p:spPr>
          <a:xfrm>
            <a:off x="10790804" y="558902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3176425" y="611426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宜蘭區門市介紹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6435950" y="2445075"/>
            <a:ext cx="13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冬山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19"/>
          <p:cNvGrpSpPr/>
          <p:nvPr/>
        </p:nvGrpSpPr>
        <p:grpSpPr>
          <a:xfrm>
            <a:off x="2406388" y="1682738"/>
            <a:ext cx="2581837" cy="4310387"/>
            <a:chOff x="2406388" y="1682738"/>
            <a:chExt cx="2581837" cy="4310387"/>
          </a:xfrm>
        </p:grpSpPr>
        <p:sp>
          <p:nvSpPr>
            <p:cNvPr id="244" name="Google Shape;244;p19"/>
            <p:cNvSpPr txBox="1"/>
            <p:nvPr/>
          </p:nvSpPr>
          <p:spPr>
            <a:xfrm>
              <a:off x="3550625" y="1682738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宜蘭北門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 txBox="1"/>
            <p:nvPr/>
          </p:nvSpPr>
          <p:spPr>
            <a:xfrm>
              <a:off x="2914900" y="2435750"/>
              <a:ext cx="13044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9"/>
            <p:cNvSpPr txBox="1"/>
            <p:nvPr/>
          </p:nvSpPr>
          <p:spPr>
            <a:xfrm>
              <a:off x="2941525" y="3327500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9"/>
            <p:cNvSpPr txBox="1"/>
            <p:nvPr/>
          </p:nvSpPr>
          <p:spPr>
            <a:xfrm>
              <a:off x="3176430" y="2357175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宜蘭頭城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 txBox="1"/>
            <p:nvPr/>
          </p:nvSpPr>
          <p:spPr>
            <a:xfrm>
              <a:off x="3149875" y="3924713"/>
              <a:ext cx="14907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礁溪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 txBox="1"/>
            <p:nvPr/>
          </p:nvSpPr>
          <p:spPr>
            <a:xfrm>
              <a:off x="2761900" y="3205488"/>
              <a:ext cx="16104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羅東中正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9"/>
            <p:cNvSpPr txBox="1"/>
            <p:nvPr/>
          </p:nvSpPr>
          <p:spPr>
            <a:xfrm>
              <a:off x="2406388" y="4728213"/>
              <a:ext cx="14376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羅東南門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9"/>
            <p:cNvSpPr txBox="1"/>
            <p:nvPr/>
          </p:nvSpPr>
          <p:spPr>
            <a:xfrm>
              <a:off x="3176425" y="5531725"/>
              <a:ext cx="14376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羅東倉前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19"/>
          <p:cNvSpPr txBox="1"/>
          <p:nvPr/>
        </p:nvSpPr>
        <p:spPr>
          <a:xfrm>
            <a:off x="5743350" y="1543975"/>
            <a:ext cx="13044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羅東鎮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19"/>
          <p:cNvGrpSpPr/>
          <p:nvPr/>
        </p:nvGrpSpPr>
        <p:grpSpPr>
          <a:xfrm>
            <a:off x="7054879" y="1929950"/>
            <a:ext cx="2795646" cy="4390882"/>
            <a:chOff x="7054879" y="1929950"/>
            <a:chExt cx="2795646" cy="4390882"/>
          </a:xfrm>
        </p:grpSpPr>
        <p:sp>
          <p:nvSpPr>
            <p:cNvPr id="254" name="Google Shape;254;p19"/>
            <p:cNvSpPr txBox="1"/>
            <p:nvPr/>
          </p:nvSpPr>
          <p:spPr>
            <a:xfrm>
              <a:off x="7054879" y="5730732"/>
              <a:ext cx="19161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C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宜蘭三星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 txBox="1"/>
            <p:nvPr/>
          </p:nvSpPr>
          <p:spPr>
            <a:xfrm>
              <a:off x="7946775" y="4991250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宜蘭五結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 txBox="1"/>
            <p:nvPr/>
          </p:nvSpPr>
          <p:spPr>
            <a:xfrm>
              <a:off x="8412925" y="2668750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宜蘭中山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 txBox="1"/>
            <p:nvPr/>
          </p:nvSpPr>
          <p:spPr>
            <a:xfrm>
              <a:off x="7533375" y="1929950"/>
              <a:ext cx="1437600" cy="5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宜蘭復興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 txBox="1"/>
            <p:nvPr/>
          </p:nvSpPr>
          <p:spPr>
            <a:xfrm>
              <a:off x="7860375" y="4195838"/>
              <a:ext cx="1610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宜蘭市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9"/>
            <p:cNvSpPr txBox="1"/>
            <p:nvPr/>
          </p:nvSpPr>
          <p:spPr>
            <a:xfrm>
              <a:off x="8176800" y="3390150"/>
              <a:ext cx="14376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CN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羅東純精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" name="Google Shape;260;p1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0"/>
          <p:cNvGrpSpPr/>
          <p:nvPr/>
        </p:nvGrpSpPr>
        <p:grpSpPr>
          <a:xfrm>
            <a:off x="9188086" y="0"/>
            <a:ext cx="3003914" cy="4195853"/>
            <a:chOff x="9188086" y="0"/>
            <a:chExt cx="3003914" cy="4195853"/>
          </a:xfrm>
        </p:grpSpPr>
        <p:pic>
          <p:nvPicPr>
            <p:cNvPr id="266" name="Google Shape;266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88086" y="0"/>
              <a:ext cx="3003913" cy="4195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67825" y="0"/>
              <a:ext cx="2924175" cy="26114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20"/>
          <p:cNvSpPr txBox="1"/>
          <p:nvPr/>
        </p:nvSpPr>
        <p:spPr>
          <a:xfrm>
            <a:off x="1135849" y="49580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0"/>
          <p:cNvSpPr txBox="1"/>
          <p:nvPr/>
        </p:nvSpPr>
        <p:spPr>
          <a:xfrm>
            <a:off x="3176425" y="611426"/>
            <a:ext cx="5236500" cy="824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zh-CN" sz="4800" b="0" i="0" u="none" strike="noStrike" cap="none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喜互惠簡介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0"/>
          <p:cNvSpPr txBox="1"/>
          <p:nvPr/>
        </p:nvSpPr>
        <p:spPr>
          <a:xfrm>
            <a:off x="685800" y="1559176"/>
            <a:ext cx="8832204" cy="473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成立於1992年4月,目前為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家分店：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年時間，平均每年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展店速度為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家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其中又分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大型店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及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標準店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大型店營業坪數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600坪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以上：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品項多，門店寬敞、齊全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而標準店營業坪數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300坪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以下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以一般日用品與生鮮食品為主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部分分店有販售少量服飾、寢具、輕家具。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營業時間為</a:t>
            </a:r>
            <a:r>
              <a:rPr lang="zh-C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08:00-22:30</a:t>
            </a:r>
            <a:r>
              <a:rPr lang="zh-C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。其中三家為24小時營業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CN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既符合賣場商品數量多的優勢，也符合門店密集的優勢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0"/>
          <p:cNvSpPr/>
          <p:nvPr/>
        </p:nvSpPr>
        <p:spPr>
          <a:xfrm>
            <a:off x="9175250" y="3924600"/>
            <a:ext cx="2799300" cy="277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0"/>
          <p:cNvSpPr txBox="1"/>
          <p:nvPr/>
        </p:nvSpPr>
        <p:spPr>
          <a:xfrm>
            <a:off x="0" y="0"/>
            <a:ext cx="1371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0"/>
          <p:cNvPicPr preferRelativeResize="0"/>
          <p:nvPr/>
        </p:nvPicPr>
        <p:blipFill rotWithShape="1">
          <a:blip r:embed="rId5">
            <a:alphaModFix/>
          </a:blip>
          <a:srcRect l="21959" r="3601"/>
          <a:stretch/>
        </p:blipFill>
        <p:spPr>
          <a:xfrm>
            <a:off x="9145978" y="3924600"/>
            <a:ext cx="2857843" cy="28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2683</Words>
  <Application>Microsoft Office PowerPoint</Application>
  <PresentationFormat>自訂</PresentationFormat>
  <Paragraphs>320</Paragraphs>
  <Slides>33</Slides>
  <Notes>33</Notes>
  <HiddenSlides>2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Arial</vt:lpstr>
      <vt:lpstr>新細明體</vt:lpstr>
      <vt:lpstr>Microsoft Yahei</vt:lpstr>
      <vt:lpstr>Quattrocento Sans</vt:lpstr>
      <vt:lpstr>Calibri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Administrator</cp:lastModifiedBy>
  <cp:revision>1</cp:revision>
  <dcterms:modified xsi:type="dcterms:W3CDTF">2019-12-10T00:28:54Z</dcterms:modified>
</cp:coreProperties>
</file>