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7" r:id="rId2"/>
  </p:sldMasterIdLst>
  <p:notesMasterIdLst>
    <p:notesMasterId r:id="rId35"/>
  </p:notesMasterIdLst>
  <p:sldIdLst>
    <p:sldId id="274" r:id="rId3"/>
    <p:sldId id="275" r:id="rId4"/>
    <p:sldId id="280" r:id="rId5"/>
    <p:sldId id="257" r:id="rId6"/>
    <p:sldId id="258" r:id="rId7"/>
    <p:sldId id="283" r:id="rId8"/>
    <p:sldId id="284" r:id="rId9"/>
    <p:sldId id="285" r:id="rId10"/>
    <p:sldId id="286" r:id="rId11"/>
    <p:sldId id="259" r:id="rId12"/>
    <p:sldId id="260" r:id="rId13"/>
    <p:sldId id="261" r:id="rId14"/>
    <p:sldId id="281" r:id="rId15"/>
    <p:sldId id="276" r:id="rId16"/>
    <p:sldId id="279" r:id="rId17"/>
    <p:sldId id="278" r:id="rId18"/>
    <p:sldId id="277" r:id="rId19"/>
    <p:sldId id="287" r:id="rId20"/>
    <p:sldId id="288" r:id="rId21"/>
    <p:sldId id="262" r:id="rId22"/>
    <p:sldId id="263" r:id="rId23"/>
    <p:sldId id="266" r:id="rId24"/>
    <p:sldId id="264" r:id="rId25"/>
    <p:sldId id="265" r:id="rId26"/>
    <p:sldId id="271" r:id="rId27"/>
    <p:sldId id="272" r:id="rId28"/>
    <p:sldId id="273" r:id="rId29"/>
    <p:sldId id="267" r:id="rId30"/>
    <p:sldId id="268" r:id="rId31"/>
    <p:sldId id="269" r:id="rId32"/>
    <p:sldId id="270" r:id="rId33"/>
    <p:sldId id="282" r:id="rId3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990099"/>
    <a:srgbClr val="800080"/>
    <a:srgbClr val="008000"/>
    <a:srgbClr val="3004EC"/>
    <a:srgbClr val="FF9966"/>
    <a:srgbClr val="080197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88F6815-E5A6-4D06-8086-995B341E0ACB}" type="datetimeFigureOut">
              <a:rPr lang="zh-TW" altLang="en-US"/>
              <a:pPr>
                <a:defRPr/>
              </a:pPr>
              <a:t>2014/12/19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4592017-DCB7-429C-88C7-D5F6BB362E8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66793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3FC3D-4A39-470C-A405-94E2981F3C2C}" type="datetimeFigureOut">
              <a:rPr lang="zh-TW" altLang="en-US"/>
              <a:pPr>
                <a:defRPr/>
              </a:pPr>
              <a:t>2014/12/19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D631C-475D-4AA5-B4C5-F5B4EE363E3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537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DD93C-718F-41E8-BEA6-150C989F5B11}" type="datetimeFigureOut">
              <a:rPr lang="zh-TW" altLang="en-US"/>
              <a:pPr>
                <a:defRPr/>
              </a:pPr>
              <a:t>2014/12/19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D41B3-7C29-4CAE-B577-BC30635B1E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183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D01F06-6C25-4439-9270-731A9ABE4BBC}" type="datetimeFigureOut">
              <a:rPr lang="zh-TW" altLang="en-US"/>
              <a:pPr>
                <a:defRPr/>
              </a:pPr>
              <a:t>2014/12/19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F95571-7C70-4402-AD0E-1D5253A470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3932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711A19-30CC-4AAC-B03F-D0B9C44B7C5C}" type="datetimeFigureOut">
              <a:rPr lang="zh-TW" altLang="en-US"/>
              <a:pPr/>
              <a:t>2014/12/19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86EBD-A30D-4CB1-ABB1-8105C4311EA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0167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F7DE9A-69A9-4188-A64B-89AA2A54A28B}" type="datetimeFigureOut">
              <a:rPr lang="zh-TW" altLang="en-US"/>
              <a:pPr/>
              <a:t>2014/12/19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F134C-B8E5-49F4-8360-B11A33C6745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6196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BC3B23-CD0E-4446-894E-069772F9D2FC}" type="datetimeFigureOut">
              <a:rPr lang="zh-TW" altLang="en-US"/>
              <a:pPr/>
              <a:t>2014/12/19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4A605-FF31-454C-B537-52D510981424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2769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89DC64-D307-45DA-A438-11A39CF1BA04}" type="datetimeFigureOut">
              <a:rPr lang="zh-TW" altLang="en-US"/>
              <a:pPr/>
              <a:t>2014/12/19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2F51CE-341C-4275-8862-53054A17AEB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2038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A2AF51-22E2-4BFB-B0D4-A9145003D23F}" type="datetimeFigureOut">
              <a:rPr lang="zh-TW" altLang="en-US"/>
              <a:pPr/>
              <a:t>2014/12/19</a:t>
            </a:fld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6C787-F9C5-4A96-A956-22F62F84E84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3563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B037CA-EDFB-4726-A65B-516F9950F1D8}" type="datetimeFigureOut">
              <a:rPr lang="zh-TW" altLang="en-US"/>
              <a:pPr/>
              <a:t>2014/12/19</a:t>
            </a:fld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854A8-C19B-404F-A180-3CBEACE6F29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1314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879A47-C52C-404F-BD16-B980BFA71600}" type="datetimeFigureOut">
              <a:rPr lang="zh-TW" altLang="en-US"/>
              <a:pPr/>
              <a:t>2014/12/19</a:t>
            </a:fld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45238-64BD-4BCD-8E56-94105CCC5BC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0674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008C2F-A9D4-4E58-B1D6-83F7C6C6EF72}" type="datetimeFigureOut">
              <a:rPr lang="zh-TW" altLang="en-US"/>
              <a:pPr/>
              <a:t>2014/12/19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1D986-10A2-4890-86EC-9DA6938A7BC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392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86A9D-B4DA-4B24-A395-EDF02FA3CF04}" type="datetimeFigureOut">
              <a:rPr lang="zh-TW" altLang="en-US"/>
              <a:pPr>
                <a:defRPr/>
              </a:pPr>
              <a:t>2014/12/19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7915B-5979-42F0-8762-25C9E190723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0625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6115A5-DF07-4783-8B51-30112BF7A1B1}" type="datetimeFigureOut">
              <a:rPr lang="zh-TW" altLang="en-US"/>
              <a:pPr/>
              <a:t>2014/12/19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29918-21FD-4426-BEE7-B79B6BDC3EB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2383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29D1B7-22E8-4271-BAED-0DE9D175F951}" type="datetimeFigureOut">
              <a:rPr lang="zh-TW" altLang="en-US"/>
              <a:pPr/>
              <a:t>2014/12/19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4B721-C2FF-49A2-A471-E8A3075AD7E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2572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A8170E-09EB-4558-8C50-48BBA953070B}" type="datetimeFigureOut">
              <a:rPr lang="zh-TW" altLang="en-US"/>
              <a:pPr/>
              <a:t>2014/12/19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E916F8-F4E0-42DE-9A66-A714C02BA24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304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47EA1-94A5-43D1-BF9F-A17B00019F30}" type="datetimeFigureOut">
              <a:rPr lang="zh-TW" altLang="en-US"/>
              <a:pPr>
                <a:defRPr/>
              </a:pPr>
              <a:t>2014/12/19</a:t>
            </a:fld>
            <a:endParaRPr lang="zh-TW" altLang="en-US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AC53B-8BEC-413A-9BC6-E89F820EAC7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07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6EEBCF2-A8C6-46DC-8599-63066F5C0BEE}" type="datetimeFigureOut">
              <a:rPr lang="zh-TW" altLang="en-US"/>
              <a:pPr>
                <a:defRPr/>
              </a:pPr>
              <a:t>2014/12/19</a:t>
            </a:fld>
            <a:endParaRPr lang="zh-TW" altLang="en-US"/>
          </a:p>
        </p:txBody>
      </p:sp>
      <p:sp>
        <p:nvSpPr>
          <p:cNvPr id="8" name="投影片編號版面配置區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E3C0631-8FB0-473D-9D62-1338615586E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9" name="頁尾版面配置區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143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936AB-67BC-4E5C-A3D8-61AB5693353A}" type="datetimeFigureOut">
              <a:rPr lang="zh-TW" altLang="en-US"/>
              <a:pPr>
                <a:defRPr/>
              </a:pPr>
              <a:t>2014/12/19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63B75-1B2C-44A2-97C7-A252538B23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942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5DC47-F914-481A-87B2-32EA93233532}" type="datetimeFigureOut">
              <a:rPr lang="zh-TW" altLang="en-US"/>
              <a:pPr>
                <a:defRPr/>
              </a:pPr>
              <a:t>2014/12/19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A5E0B-E6AF-4051-83C2-C25ACE45F34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2840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BEA8D-390B-40F5-A32B-50903902E36C}" type="datetimeFigureOut">
              <a:rPr lang="zh-TW" altLang="en-US"/>
              <a:pPr>
                <a:defRPr/>
              </a:pPr>
              <a:t>2014/12/19</a:t>
            </a:fld>
            <a:endParaRPr lang="zh-TW" altLang="en-US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4976D-5E3A-40CF-8122-90F4D190411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322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8FF41-8898-4D9D-B387-44F99807E66D}" type="datetimeFigureOut">
              <a:rPr lang="zh-TW" altLang="en-US"/>
              <a:pPr>
                <a:defRPr/>
              </a:pPr>
              <a:t>2014/12/19</a:t>
            </a:fld>
            <a:endParaRPr lang="zh-TW" altLang="en-US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0E200-291C-43C1-A099-6BABF2F7BD7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84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EAC38-14E7-488F-8553-D251E884ABEC}" type="datetimeFigureOut">
              <a:rPr lang="zh-TW" altLang="en-US"/>
              <a:pPr>
                <a:defRPr/>
              </a:pPr>
              <a:t>2014/12/19</a:t>
            </a:fld>
            <a:endParaRPr lang="zh-TW" altLang="en-US"/>
          </a:p>
        </p:txBody>
      </p:sp>
      <p:sp>
        <p:nvSpPr>
          <p:cNvPr id="5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41C9A-61CA-42F7-ABC6-28B8876DA5B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829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29" name="矩形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30" name="矩形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31" name="矩形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32" name="矩形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 useBgFill="1">
        <p:nvSpPr>
          <p:cNvPr id="33" name="圓角矩形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 useBgFill="1">
        <p:nvSpPr>
          <p:cNvPr id="34" name="圓角矩形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35" name="矩形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36" name="矩形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37" name="矩形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38" name="矩形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39" name="矩形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sp>
        <p:nvSpPr>
          <p:cNvPr id="40" name="矩形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dirty="0"/>
          </a:p>
        </p:txBody>
      </p:sp>
      <p:sp>
        <p:nvSpPr>
          <p:cNvPr id="1039" name="標題版面配置區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040" name="文字版面配置區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26D049B-AFF1-4CAE-8E15-C3B377C65C19}" type="datetimeFigureOut">
              <a:rPr lang="zh-TW" altLang="en-US"/>
              <a:pPr>
                <a:defRPr/>
              </a:pPr>
              <a:t>2014/12/19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3634FAA-F36F-4739-AD34-D0D73651AF6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4" r:id="rId2"/>
    <p:sldLayoutId id="2147483723" r:id="rId3"/>
    <p:sldLayoutId id="2147483738" r:id="rId4"/>
    <p:sldLayoutId id="2147483739" r:id="rId5"/>
    <p:sldLayoutId id="2147483722" r:id="rId6"/>
    <p:sldLayoutId id="2147483721" r:id="rId7"/>
    <p:sldLayoutId id="2147483720" r:id="rId8"/>
    <p:sldLayoutId id="2147483719" r:id="rId9"/>
    <p:sldLayoutId id="2147483718" r:id="rId10"/>
    <p:sldLayoutId id="21474837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  <a:ea typeface="微軟正黑體" pitchFamily="34" charset="-12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A9DBEBC5-EF73-42B6-AE16-999D93C86661}" type="datetimeFigureOut">
              <a:rPr lang="zh-TW" altLang="en-US"/>
              <a:pPr/>
              <a:t>2014/12/19</a:t>
            </a:fld>
            <a:endParaRPr lang="en-US" altLang="zh-TW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zh-TW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8B3BBC8-8C67-4A49-8AB2-D97F793F8A10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田中央-2"/>
          <p:cNvPicPr>
            <a:picLocks noChangeAspect="1" noChangeArrowheads="1"/>
          </p:cNvPicPr>
          <p:nvPr/>
        </p:nvPicPr>
        <p:blipFill>
          <a:blip r:embed="rId2">
            <a:lum bright="50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0082"/>
              </a:gs>
              <a:gs pos="30000">
                <a:srgbClr val="66008F">
                  <a:alpha val="88900"/>
                </a:srgbClr>
              </a:gs>
              <a:gs pos="64999">
                <a:srgbClr val="BA0066">
                  <a:alpha val="75951"/>
                </a:srgbClr>
              </a:gs>
              <a:gs pos="89999">
                <a:srgbClr val="FF0000">
                  <a:alpha val="66701"/>
                </a:srgbClr>
              </a:gs>
              <a:gs pos="100000">
                <a:srgbClr val="FF8200">
                  <a:alpha val="63000"/>
                </a:srgbClr>
              </a:gs>
            </a:gsLst>
            <a:lin ang="5400000" scaled="1"/>
          </a:gradFill>
        </p:spPr>
      </p:pic>
      <p:sp>
        <p:nvSpPr>
          <p:cNvPr id="5122" name="標題 1"/>
          <p:cNvSpPr>
            <a:spLocks noGrp="1"/>
          </p:cNvSpPr>
          <p:nvPr>
            <p:ph type="ctrTitle" idx="4294967295"/>
          </p:nvPr>
        </p:nvSpPr>
        <p:spPr>
          <a:xfrm>
            <a:off x="250825" y="1700213"/>
            <a:ext cx="8496300" cy="1081087"/>
          </a:xfrm>
        </p:spPr>
        <p:txBody>
          <a:bodyPr anchor="b"/>
          <a:lstStyle/>
          <a:p>
            <a:r>
              <a:rPr lang="zh-TW" altLang="en-US" sz="6000" b="1">
                <a:solidFill>
                  <a:srgbClr val="0C0C00"/>
                </a:solidFill>
                <a:latin typeface="標楷體" pitchFamily="65" charset="-120"/>
                <a:ea typeface="標楷體" pitchFamily="65" charset="-120"/>
              </a:rPr>
              <a:t>地方人物領袖</a:t>
            </a:r>
            <a:r>
              <a:rPr lang="en-US" altLang="zh-TW" sz="6000" b="1">
                <a:solidFill>
                  <a:srgbClr val="0C0C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en-US" altLang="zh-TW" sz="7200" b="1">
                <a:solidFill>
                  <a:srgbClr val="0C0C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7200" b="1">
                <a:solidFill>
                  <a:srgbClr val="0C0C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7200" b="1">
                <a:solidFill>
                  <a:schemeClr val="tx1"/>
                </a:solidFill>
                <a:ea typeface="標楷體" pitchFamily="65" charset="-120"/>
              </a:rPr>
              <a:t>田中央建築師事務所</a:t>
            </a:r>
            <a:endParaRPr lang="en-US" altLang="zh-TW" sz="7200" b="1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5123" name="副標題 2"/>
          <p:cNvSpPr>
            <a:spLocks noGrp="1"/>
          </p:cNvSpPr>
          <p:nvPr>
            <p:ph type="subTitle" idx="4294967295"/>
          </p:nvPr>
        </p:nvSpPr>
        <p:spPr>
          <a:xfrm>
            <a:off x="323850" y="5084763"/>
            <a:ext cx="8002588" cy="863600"/>
          </a:xfrm>
        </p:spPr>
        <p:txBody>
          <a:bodyPr/>
          <a:lstStyle/>
          <a:p>
            <a:pPr marL="63500" indent="0">
              <a:buFontTx/>
              <a:buNone/>
            </a:pPr>
            <a:r>
              <a:rPr lang="zh-TW" altLang="en-US" sz="4000" b="1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王靖怡 林家儀 康奕婷 魯法瑄</a:t>
            </a:r>
            <a:endParaRPr lang="en-US" altLang="zh-TW" sz="4000" b="1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  <a:p>
            <a:pPr marL="63500" indent="0">
              <a:buFontTx/>
              <a:buNone/>
            </a:pPr>
            <a:endParaRPr lang="zh-TW" altLang="en-US" sz="40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內容版面配置區 1"/>
          <p:cNvPicPr>
            <a:picLocks noGrp="1" noChangeAspect="1"/>
          </p:cNvPicPr>
          <p:nvPr>
            <p:ph sz="half" idx="1"/>
          </p:nvPr>
        </p:nvPicPr>
        <p:blipFill>
          <a:blip r:embed="rId2">
            <a:lum bright="54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0"/>
            <a:ext cx="9505950" cy="7173913"/>
          </a:xfrm>
          <a:noFill/>
        </p:spPr>
      </p:pic>
      <p:pic>
        <p:nvPicPr>
          <p:cNvPr id="9222" name="Picture 6" descr="綠廊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4464050" cy="423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576262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6000" b="1" smtClean="0">
                <a:ea typeface="標楷體" pitchFamily="65" charset="-120"/>
              </a:rPr>
              <a:t>蘭陽女中通學綠廊</a:t>
            </a:r>
            <a:endParaRPr lang="zh-TW" altLang="en-US" sz="6000" b="1" smtClean="0">
              <a:solidFill>
                <a:srgbClr val="3F4259"/>
              </a:solidFill>
              <a:ea typeface="標楷體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87900" y="2420938"/>
            <a:ext cx="4038600" cy="4033837"/>
          </a:xfrm>
        </p:spPr>
        <p:txBody>
          <a:bodyPr>
            <a:normAutofit/>
          </a:bodyPr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Q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：為何會將盪鞦韆     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   融入作品中？</a:t>
            </a:r>
          </a:p>
          <a:p>
            <a:pPr marL="0" indent="0" eaLnBrk="1" hangingPunct="1">
              <a:buFont typeface="Georgia" pitchFamily="18" charset="0"/>
              <a:buNone/>
            </a:pPr>
            <a:endParaRPr lang="en-US" altLang="zh-TW" sz="3200" b="1" smtClean="0">
              <a:latin typeface="標楷體" pitchFamily="65" charset="-120"/>
              <a:ea typeface="標楷體" pitchFamily="65" charset="-120"/>
            </a:endParaRPr>
          </a:p>
          <a:p>
            <a:pPr marL="0" indent="0" eaLnBrk="1" hangingPunct="1">
              <a:buFont typeface="Georgia" pitchFamily="18" charset="0"/>
              <a:buNone/>
            </a:pP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：對行人來說，綠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   廊不只是人行  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   道，也可以是休  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   憩的場所。</a:t>
            </a:r>
          </a:p>
          <a:p>
            <a:pPr marL="0" indent="0" eaLnBrk="1" hangingPunct="1"/>
            <a:endParaRPr lang="zh-TW" altLang="en-US" sz="3200" b="1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田中央-1"/>
          <p:cNvPicPr>
            <a:picLocks noChangeAspect="1" noChangeArrowheads="1"/>
          </p:cNvPicPr>
          <p:nvPr/>
        </p:nvPicPr>
        <p:blipFill>
          <a:blip r:embed="rId2">
            <a:lum bright="5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7200" b="1" smtClean="0">
                <a:solidFill>
                  <a:srgbClr val="3F4259"/>
                </a:solidFill>
                <a:ea typeface="標楷體" pitchFamily="65" charset="-120"/>
              </a:rPr>
              <a:t>關於田中央</a:t>
            </a:r>
          </a:p>
        </p:txBody>
      </p:sp>
      <p:sp>
        <p:nvSpPr>
          <p:cNvPr id="10243" name="內容版面配置區 2"/>
          <p:cNvSpPr>
            <a:spLocks noGrp="1"/>
          </p:cNvSpPr>
          <p:nvPr>
            <p:ph idx="1"/>
          </p:nvPr>
        </p:nvSpPr>
        <p:spPr>
          <a:xfrm>
            <a:off x="827088" y="2349500"/>
            <a:ext cx="7777162" cy="4032250"/>
          </a:xfrm>
        </p:spPr>
        <p:txBody>
          <a:bodyPr/>
          <a:lstStyle/>
          <a:p>
            <a:pPr marL="82550" indent="0" eaLnBrk="1" hangingPunct="1">
              <a:buFont typeface="Arial" pitchFamily="34" charset="0"/>
              <a:buNone/>
            </a:pPr>
            <a:r>
              <a:rPr lang="en-US" altLang="zh-TW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Q</a:t>
            </a:r>
            <a:r>
              <a:rPr lang="zh-TW" altLang="zh-TW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：田中央與你想像中有什麼不同之處？</a:t>
            </a:r>
            <a:endParaRPr lang="en-US" altLang="zh-TW" b="1" smtClean="0"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pPr marL="82550" indent="0" eaLnBrk="1" hangingPunct="1">
              <a:buFont typeface="Arial" pitchFamily="34" charset="0"/>
              <a:buNone/>
            </a:pPr>
            <a:endParaRPr lang="en-US" altLang="zh-TW" b="1" smtClean="0"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pPr marL="82550" indent="0" eaLnBrk="1" hangingPunct="1">
              <a:buFont typeface="Arial" pitchFamily="34" charset="0"/>
              <a:buNone/>
            </a:pPr>
            <a:r>
              <a:rPr lang="en-US" altLang="zh-TW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A</a:t>
            </a:r>
            <a:r>
              <a:rPr lang="zh-TW" altLang="zh-TW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：</a:t>
            </a: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有別於一般公司，跳脫制式的框架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。</a:t>
            </a: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田中央上班  </a:t>
            </a:r>
            <a:endParaRPr lang="zh-TW" altLang="en-US" sz="2400" b="1" smtClean="0"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pPr marL="82550" indent="0" eaLnBrk="1" hangingPunct="1">
              <a:buFont typeface="Arial" pitchFamily="34" charset="0"/>
              <a:buNone/>
            </a:pP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   不需打卡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，</a:t>
            </a: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進度完全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由</a:t>
            </a: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自己掌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控</a:t>
            </a: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，但有時也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需</a:t>
            </a: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和黃</a:t>
            </a:r>
            <a:endParaRPr lang="zh-TW" altLang="en-US" sz="2400" b="1" smtClean="0"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pPr marL="82550" indent="0" eaLnBrk="1" hangingPunct="1">
              <a:buFont typeface="Arial" pitchFamily="34" charset="0"/>
              <a:buNone/>
            </a:pP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   老師討論。想法不受限，自由可說是這裡的代名詞。</a:t>
            </a:r>
            <a:endParaRPr lang="en-US" altLang="zh-TW" sz="2400" b="1" smtClean="0"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pPr marL="82550" indent="0" eaLnBrk="1" hangingPunct="1">
              <a:buFont typeface="Arial" pitchFamily="34" charset="0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   </a:t>
            </a: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科技發達的現代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，</a:t>
            </a: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大家幾乎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都</a:t>
            </a: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使用</a:t>
            </a:r>
            <a:r>
              <a:rPr lang="en-US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3D</a:t>
            </a: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繪圖軟體，但田  </a:t>
            </a:r>
            <a:endParaRPr lang="zh-TW" altLang="en-US" sz="2400" b="1" smtClean="0"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pPr marL="82550" indent="0" eaLnBrk="1" hangingPunct="1">
              <a:buFont typeface="Arial" pitchFamily="34" charset="0"/>
              <a:buNone/>
            </a:pP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   中央堅持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手做模型</a:t>
            </a: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，因為透過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親</a:t>
            </a: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手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製作</a:t>
            </a: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才能</a:t>
            </a:r>
            <a:r>
              <a:rPr lang="zh-TW" altLang="en-US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了解實際 </a:t>
            </a:r>
          </a:p>
          <a:p>
            <a:pPr marL="82550" indent="0" eaLnBrk="1" hangingPunct="1">
              <a:buFont typeface="Arial" pitchFamily="34" charset="0"/>
              <a:buNone/>
            </a:pPr>
            <a:r>
              <a:rPr lang="zh-TW" altLang="en-US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   狀況</a:t>
            </a:r>
            <a:r>
              <a:rPr lang="zh-TW" altLang="zh-TW" sz="2400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田中央-1"/>
          <p:cNvPicPr>
            <a:picLocks noChangeAspect="1" noChangeArrowheads="1"/>
          </p:cNvPicPr>
          <p:nvPr/>
        </p:nvPicPr>
        <p:blipFill>
          <a:blip r:embed="rId2">
            <a:lum bright="5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7200" b="1" smtClean="0">
                <a:solidFill>
                  <a:srgbClr val="3F4259"/>
                </a:solidFill>
                <a:ea typeface="標楷體" pitchFamily="65" charset="-120"/>
              </a:rPr>
              <a:t>關於田中央</a:t>
            </a: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468313" y="2420938"/>
            <a:ext cx="8229600" cy="3600450"/>
          </a:xfrm>
        </p:spPr>
        <p:txBody>
          <a:bodyPr/>
          <a:lstStyle/>
          <a:p>
            <a:pPr marL="82550" indent="0" eaLnBrk="1" hangingPunct="1">
              <a:buFont typeface="Arial" pitchFamily="34" charset="0"/>
              <a:buNone/>
            </a:pP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Q</a:t>
            </a:r>
            <a:r>
              <a:rPr lang="zh-TW" altLang="zh-TW" sz="3200" b="1" smtClean="0">
                <a:latin typeface="標楷體" pitchFamily="65" charset="-120"/>
                <a:ea typeface="標楷體" pitchFamily="65" charset="-120"/>
              </a:rPr>
              <a:t>：田中央的工作氣氛是你喜歡的嗎？</a:t>
            </a:r>
          </a:p>
          <a:p>
            <a:pPr marL="82550" indent="0" eaLnBrk="1" hangingPunct="1">
              <a:buFont typeface="Arial" pitchFamily="34" charset="0"/>
              <a:buNone/>
            </a:pPr>
            <a:endParaRPr lang="en-US" altLang="zh-TW" sz="3200" b="1" smtClean="0">
              <a:latin typeface="標楷體" pitchFamily="65" charset="-120"/>
              <a:ea typeface="標楷體" pitchFamily="65" charset="-120"/>
            </a:endParaRPr>
          </a:p>
          <a:p>
            <a:pPr marL="82550" indent="0" eaLnBrk="1" hangingPunct="1">
              <a:buFont typeface="Arial" pitchFamily="34" charset="0"/>
              <a:buNone/>
            </a:pP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zh-TW" sz="3200" b="1" smtClean="0">
                <a:latin typeface="標楷體" pitchFamily="65" charset="-120"/>
                <a:ea typeface="標楷體" pitchFamily="65" charset="-120"/>
              </a:rPr>
              <a:t>：很喜歡。同事間像是朋友一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樣</a:t>
            </a:r>
            <a:r>
              <a:rPr lang="zh-TW" altLang="zh-TW" sz="3200" b="1" smtClean="0">
                <a:latin typeface="標楷體" pitchFamily="65" charset="-120"/>
                <a:ea typeface="標楷體" pitchFamily="65" charset="-120"/>
              </a:rPr>
              <a:t>親近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3200" b="1" smtClean="0">
                <a:latin typeface="標楷體" pitchFamily="65" charset="-120"/>
                <a:ea typeface="標楷體" pitchFamily="65" charset="-120"/>
              </a:rPr>
              <a:t>工作  </a:t>
            </a:r>
            <a:endParaRPr lang="zh-TW" altLang="en-US" sz="3200" b="1" smtClean="0">
              <a:latin typeface="標楷體" pitchFamily="65" charset="-120"/>
              <a:ea typeface="標楷體" pitchFamily="65" charset="-120"/>
            </a:endParaRPr>
          </a:p>
          <a:p>
            <a:pPr marL="82550" indent="0" eaLnBrk="1" hangingPunct="1">
              <a:buFont typeface="Arial" pitchFamily="34" charset="0"/>
              <a:buNone/>
            </a:pPr>
            <a:r>
              <a:rPr lang="zh-TW" altLang="zh-TW" sz="3200" b="1" smtClean="0">
                <a:latin typeface="標楷體" pitchFamily="65" charset="-120"/>
                <a:ea typeface="標楷體" pitchFamily="65" charset="-120"/>
              </a:rPr>
              <a:t>   的地方也很親切、溫暖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b="1" smtClean="0">
              <a:latin typeface="標楷體" pitchFamily="65" charset="-120"/>
              <a:ea typeface="標楷體" pitchFamily="65" charset="-120"/>
            </a:endParaRPr>
          </a:p>
          <a:p>
            <a:pPr marL="82550" indent="0" eaLnBrk="1" hangingPunct="1">
              <a:buFont typeface="Arial" pitchFamily="34" charset="0"/>
              <a:buNone/>
            </a:pP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zh-TW" sz="3200" b="1" smtClean="0">
                <a:latin typeface="標楷體" pitchFamily="65" charset="-120"/>
                <a:ea typeface="標楷體" pitchFamily="65" charset="-120"/>
              </a:rPr>
              <a:t>沒有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隔</a:t>
            </a:r>
            <a:r>
              <a:rPr lang="zh-TW" altLang="zh-TW" sz="3200" b="1" smtClean="0">
                <a:latin typeface="標楷體" pitchFamily="65" charset="-120"/>
                <a:ea typeface="標楷體" pitchFamily="65" charset="-120"/>
              </a:rPr>
              <a:t>板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zh-TW" sz="3200" b="1" smtClean="0">
                <a:latin typeface="標楷體" pitchFamily="65" charset="-120"/>
                <a:ea typeface="標楷體" pitchFamily="65" charset="-120"/>
              </a:rPr>
              <a:t>個人空間，只有一張張大面積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sz="3200" b="1" smtClean="0">
              <a:latin typeface="標楷體" pitchFamily="65" charset="-120"/>
              <a:ea typeface="標楷體" pitchFamily="65" charset="-120"/>
            </a:endParaRPr>
          </a:p>
          <a:p>
            <a:pPr marL="82550" indent="0" eaLnBrk="1" hangingPunct="1">
              <a:buFont typeface="Arial" pitchFamily="34" charset="0"/>
              <a:buNone/>
            </a:pP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   </a:t>
            </a:r>
            <a:r>
              <a:rPr lang="zh-TW" altLang="zh-TW" sz="3200" b="1" smtClean="0">
                <a:latin typeface="標楷體" pitchFamily="65" charset="-120"/>
                <a:ea typeface="標楷體" pitchFamily="65" charset="-120"/>
              </a:rPr>
              <a:t>的桌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子</a:t>
            </a:r>
            <a:r>
              <a:rPr lang="zh-TW" altLang="zh-TW" sz="3200" b="1" smtClean="0">
                <a:latin typeface="標楷體" pitchFamily="65" charset="-120"/>
                <a:ea typeface="標楷體" pitchFamily="65" charset="-120"/>
              </a:rPr>
              <a:t>，好讓大家互相討論、切磋。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408713658888.jpg"/>
          <p:cNvPicPr>
            <a:picLocks noChangeAspect="1" noChangeArrowheads="1"/>
          </p:cNvPicPr>
          <p:nvPr/>
        </p:nvPicPr>
        <p:blipFill>
          <a:blip r:embed="rId2">
            <a:lum bright="54000" contras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190500"/>
            <a:ext cx="9648826" cy="7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Rectangle 5"/>
          <p:cNvSpPr>
            <a:spLocks noGrp="1"/>
          </p:cNvSpPr>
          <p:nvPr>
            <p:ph type="ctrTitle"/>
          </p:nvPr>
        </p:nvSpPr>
        <p:spPr>
          <a:xfrm>
            <a:off x="4572000" y="981075"/>
            <a:ext cx="2517775" cy="1470025"/>
          </a:xfrm>
        </p:spPr>
        <p:txBody>
          <a:bodyPr/>
          <a:lstStyle/>
          <a:p>
            <a:r>
              <a:rPr lang="zh-TW" altLang="en-US" sz="8800" b="1" smtClean="0">
                <a:solidFill>
                  <a:srgbClr val="080197"/>
                </a:solidFill>
                <a:ea typeface="標楷體" pitchFamily="65" charset="-120"/>
              </a:rPr>
              <a:t>心得</a:t>
            </a:r>
          </a:p>
        </p:txBody>
      </p:sp>
      <p:sp>
        <p:nvSpPr>
          <p:cNvPr id="48134" name="Rectangle 6"/>
          <p:cNvSpPr>
            <a:spLocks noGrp="1"/>
          </p:cNvSpPr>
          <p:nvPr>
            <p:ph type="subTitle" idx="1"/>
          </p:nvPr>
        </p:nvSpPr>
        <p:spPr>
          <a:xfrm>
            <a:off x="611188" y="5084763"/>
            <a:ext cx="7489825" cy="695325"/>
          </a:xfrm>
        </p:spPr>
        <p:txBody>
          <a:bodyPr/>
          <a:lstStyle/>
          <a:p>
            <a:pPr marL="109538"/>
            <a:r>
              <a:rPr lang="zh-TW" altLang="en-US" sz="3600" b="1" smtClean="0">
                <a:solidFill>
                  <a:srgbClr val="800080"/>
                </a:solidFill>
                <a:latin typeface="標楷體" pitchFamily="65" charset="-120"/>
                <a:ea typeface="標楷體" pitchFamily="65" charset="-120"/>
              </a:rPr>
              <a:t>王靖怡  林家儀  康奕婷  魯法瑄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 descr="1408713641423"/>
          <p:cNvPicPr>
            <a:picLocks noChangeAspect="1" noChangeArrowheads="1"/>
          </p:cNvPicPr>
          <p:nvPr/>
        </p:nvPicPr>
        <p:blipFill>
          <a:blip r:embed="rId2">
            <a:lum bright="70000" contrast="-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9"/>
          <p:cNvSpPr>
            <a:spLocks noGrp="1"/>
          </p:cNvSpPr>
          <p:nvPr>
            <p:ph type="body" idx="4294967295"/>
          </p:nvPr>
        </p:nvSpPr>
        <p:spPr>
          <a:xfrm>
            <a:off x="468313" y="1628775"/>
            <a:ext cx="8229600" cy="4324350"/>
          </a:xfrm>
        </p:spPr>
        <p:txBody>
          <a:bodyPr/>
          <a:lstStyle/>
          <a:p>
            <a:r>
              <a:rPr lang="zh-TW" altLang="en-US" sz="3200" b="1" smtClean="0">
                <a:ea typeface="標楷體" pitchFamily="65" charset="-120"/>
              </a:rPr>
              <a:t>總是覺得建築師是個了不起的職業，除了偉大之外又帶有點神秘，經過這次的訪問之後，果然和我的想法相符。</a:t>
            </a:r>
          </a:p>
          <a:p>
            <a:r>
              <a:rPr lang="zh-TW" altLang="en-US" sz="3200" b="1" smtClean="0">
                <a:ea typeface="標楷體" pitchFamily="65" charset="-120"/>
              </a:rPr>
              <a:t>踏進事務所的那一瞬間，我的眼睛為之一亮，桌上擺滿了各種大大小小的模型，不禁在我的腦海中出現製作的疑問與技術的肯定。</a:t>
            </a:r>
          </a:p>
          <a:p>
            <a:r>
              <a:rPr lang="zh-TW" altLang="en-US" sz="3200" b="1" smtClean="0">
                <a:ea typeface="標楷體" pitchFamily="65" charset="-120"/>
              </a:rPr>
              <a:t>訪談過程中，我了解到建築師不只需要專注認真，還需要靈感的發掘，是個挑戰性極高的職業，令我相當佩服。</a:t>
            </a:r>
          </a:p>
          <a:p>
            <a:endParaRPr lang="zh-TW" altLang="en-US" sz="3200" b="1" smtClean="0">
              <a:ea typeface="標楷體" pitchFamily="65" charset="-120"/>
            </a:endParaRPr>
          </a:p>
        </p:txBody>
      </p:sp>
      <p:sp>
        <p:nvSpPr>
          <p:cNvPr id="12293" name="標題 1"/>
          <p:cNvSpPr>
            <a:spLocks/>
          </p:cNvSpPr>
          <p:nvPr/>
        </p:nvSpPr>
        <p:spPr bwMode="auto">
          <a:xfrm>
            <a:off x="395288" y="47625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kumimoji="0" lang="zh-TW" altLang="en-US" sz="7200" b="1">
                <a:solidFill>
                  <a:schemeClr val="tx2"/>
                </a:solidFill>
                <a:latin typeface="Trebuchet MS" pitchFamily="34" charset="0"/>
                <a:ea typeface="標楷體" pitchFamily="65" charset="-120"/>
              </a:rPr>
              <a:t>王靖怡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內容版面配置區 3" descr="IMG_20140801_184152.jpg"/>
          <p:cNvPicPr>
            <a:picLocks noChangeAspect="1"/>
          </p:cNvPicPr>
          <p:nvPr/>
        </p:nvPicPr>
        <p:blipFill>
          <a:blip r:embed="rId2">
            <a:lum bright="76000" contrast="-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396413" cy="721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內容版面配置區 2"/>
          <p:cNvSpPr>
            <a:spLocks noGrp="1"/>
          </p:cNvSpPr>
          <p:nvPr>
            <p:ph idx="1"/>
          </p:nvPr>
        </p:nvSpPr>
        <p:spPr>
          <a:xfrm>
            <a:off x="468313" y="2420938"/>
            <a:ext cx="8229600" cy="3313112"/>
          </a:xfrm>
        </p:spPr>
        <p:txBody>
          <a:bodyPr/>
          <a:lstStyle/>
          <a:p>
            <a:pPr eaLnBrk="1" hangingPunct="1"/>
            <a:r>
              <a:rPr lang="zh-TW" altLang="zh-TW" sz="3200" b="1" smtClean="0">
                <a:ea typeface="標楷體" pitchFamily="65" charset="-120"/>
              </a:rPr>
              <a:t>也許平常根本不會注意或是認為理所當然的東西，背後都是由許多人辛苦設計、完成的，而且會發現事物的表面下其實有更深的含意。</a:t>
            </a: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(ex: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通學綠廊</a:t>
            </a: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/>
            <a:r>
              <a:rPr lang="zh-TW" altLang="zh-TW" sz="3200" b="1" smtClean="0">
                <a:latin typeface="標楷體" pitchFamily="65" charset="-120"/>
                <a:ea typeface="標楷體" pitchFamily="65" charset="-120"/>
              </a:rPr>
              <a:t>建築師和我想像得不太一樣。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包括工作氣氛、穿著等等。</a:t>
            </a:r>
            <a:endParaRPr lang="en-US" altLang="zh-TW" sz="32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zh-TW" sz="32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US" altLang="zh-TW" smtClean="0">
              <a:solidFill>
                <a:srgbClr val="0070C0"/>
              </a:solidFill>
            </a:endParaRPr>
          </a:p>
          <a:p>
            <a:pPr eaLnBrk="1" hangingPunct="1"/>
            <a:endParaRPr lang="zh-TW" altLang="en-US" smtClean="0"/>
          </a:p>
        </p:txBody>
      </p:sp>
      <p:sp>
        <p:nvSpPr>
          <p:cNvPr id="13317" name="標題 1"/>
          <p:cNvSpPr>
            <a:spLocks/>
          </p:cNvSpPr>
          <p:nvPr/>
        </p:nvSpPr>
        <p:spPr bwMode="auto">
          <a:xfrm>
            <a:off x="468313" y="1052513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kumimoji="0" lang="zh-TW" altLang="en-US" sz="6600" b="1">
                <a:solidFill>
                  <a:schemeClr val="tx2"/>
                </a:solidFill>
                <a:latin typeface="Trebuchet MS" pitchFamily="34" charset="0"/>
                <a:ea typeface="標楷體" pitchFamily="65" charset="-120"/>
              </a:rPr>
              <a:t>林家儀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IMG_20140801_183035"/>
          <p:cNvPicPr>
            <a:picLocks noChangeAspect="1" noChangeArrowheads="1"/>
          </p:cNvPicPr>
          <p:nvPr/>
        </p:nvPicPr>
        <p:blipFill>
          <a:blip r:embed="rId2">
            <a:lum brigh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717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標題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066800"/>
          </a:xfrm>
        </p:spPr>
        <p:txBody>
          <a:bodyPr/>
          <a:lstStyle/>
          <a:p>
            <a:pPr eaLnBrk="1" hangingPunct="1"/>
            <a:r>
              <a:rPr lang="zh-TW" altLang="en-US" sz="6600" b="1" smtClean="0">
                <a:ea typeface="標楷體" pitchFamily="65" charset="-120"/>
              </a:rPr>
              <a:t>康奕婷</a:t>
            </a:r>
          </a:p>
        </p:txBody>
      </p:sp>
      <p:sp>
        <p:nvSpPr>
          <p:cNvPr id="14339" name="內容版面配置區 2"/>
          <p:cNvSpPr>
            <a:spLocks noGrp="1"/>
          </p:cNvSpPr>
          <p:nvPr>
            <p:ph idx="1"/>
          </p:nvPr>
        </p:nvSpPr>
        <p:spPr>
          <a:xfrm>
            <a:off x="395288" y="1700213"/>
            <a:ext cx="8229600" cy="4324350"/>
          </a:xfrm>
        </p:spPr>
        <p:txBody>
          <a:bodyPr/>
          <a:lstStyle/>
          <a:p>
            <a:pPr eaLnBrk="1" hangingPunct="1"/>
            <a:r>
              <a:rPr lang="zh-TW" altLang="en-US" sz="3200" b="1" smtClean="0">
                <a:ea typeface="標楷體" pitchFamily="65" charset="-120"/>
              </a:rPr>
              <a:t>田中央聯合建築師事務所，果如其名，四周環繞著綠油油的稻田。進入事務所後卻不像進入工作室，倒像走入了一座小型博物館。</a:t>
            </a:r>
          </a:p>
          <a:p>
            <a:pPr eaLnBrk="1" hangingPunct="1"/>
            <a:r>
              <a:rPr lang="zh-TW" altLang="en-US" sz="3200" b="1" smtClean="0">
                <a:ea typeface="標楷體" pitchFamily="65" charset="-120"/>
              </a:rPr>
              <a:t>因為希望能回饋社會，他們主要從事公共建築工程而非住宅的設計。</a:t>
            </a:r>
            <a:endParaRPr lang="en-US" altLang="zh-TW" sz="3200" b="1" smtClean="0">
              <a:ea typeface="標楷體" pitchFamily="65" charset="-120"/>
            </a:endParaRPr>
          </a:p>
          <a:p>
            <a:pPr eaLnBrk="1" hangingPunct="1"/>
            <a:r>
              <a:rPr lang="zh-TW" altLang="en-US" sz="3200" b="1" smtClean="0">
                <a:ea typeface="標楷體" pitchFamily="65" charset="-120"/>
              </a:rPr>
              <a:t>關於劉崇聖建築師為何選擇這個職業，以及對於許多我們提出的問題，他的回答是「緣分」，使我們認識到，很多事情本來就沒有標準答案。</a:t>
            </a:r>
            <a:endParaRPr lang="en-US" altLang="zh-TW" sz="3200" b="1" smtClean="0">
              <a:ea typeface="標楷體" pitchFamily="65" charset="-120"/>
            </a:endParaRPr>
          </a:p>
          <a:p>
            <a:pPr eaLnBrk="1" hangingPunct="1"/>
            <a:endParaRPr lang="zh-TW" altLang="en-US" sz="3200" b="1" smtClean="0"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圖片1"/>
          <p:cNvPicPr>
            <a:picLocks noChangeAspect="1" noChangeArrowheads="1"/>
          </p:cNvPicPr>
          <p:nvPr/>
        </p:nvPicPr>
        <p:blipFill>
          <a:blip r:embed="rId2">
            <a:lum bright="72000" contras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71450"/>
            <a:ext cx="9577388" cy="724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標題 1"/>
          <p:cNvSpPr>
            <a:spLocks noGrp="1"/>
          </p:cNvSpPr>
          <p:nvPr>
            <p:ph type="title"/>
          </p:nvPr>
        </p:nvSpPr>
        <p:spPr>
          <a:xfrm>
            <a:off x="468313" y="1125538"/>
            <a:ext cx="8229600" cy="1066800"/>
          </a:xfrm>
        </p:spPr>
        <p:txBody>
          <a:bodyPr/>
          <a:lstStyle/>
          <a:p>
            <a:pPr eaLnBrk="1" hangingPunct="1"/>
            <a:r>
              <a:rPr lang="zh-TW" altLang="en-US" sz="6000" b="1" smtClean="0">
                <a:ea typeface="標楷體" pitchFamily="65" charset="-120"/>
              </a:rPr>
              <a:t>魯法瑄</a:t>
            </a:r>
          </a:p>
        </p:txBody>
      </p:sp>
      <p:sp>
        <p:nvSpPr>
          <p:cNvPr id="1536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 sz="3200" b="1" smtClean="0">
                <a:ea typeface="標楷體" pitchFamily="65" charset="-120"/>
              </a:rPr>
              <a:t>建築是什麼？一直是我存在心中的疑問，在訪談的過程中，找到了屬於自己的答案，那就是「可以打造一間屬於</a:t>
            </a:r>
            <a:r>
              <a:rPr lang="en-US" altLang="zh-TW" sz="3200" b="1" smtClean="0">
                <a:ea typeface="標楷體" pitchFamily="65" charset="-120"/>
              </a:rPr>
              <a:t>『</a:t>
            </a:r>
            <a:r>
              <a:rPr lang="zh-TW" altLang="en-US" sz="3200" b="1" smtClean="0">
                <a:ea typeface="標楷體" pitchFamily="65" charset="-120"/>
              </a:rPr>
              <a:t>自己</a:t>
            </a:r>
            <a:r>
              <a:rPr lang="en-US" altLang="zh-TW" sz="3200" b="1" smtClean="0">
                <a:ea typeface="標楷體" pitchFamily="65" charset="-120"/>
              </a:rPr>
              <a:t>』</a:t>
            </a:r>
            <a:r>
              <a:rPr lang="zh-TW" altLang="en-US" sz="3200" b="1" smtClean="0">
                <a:ea typeface="標楷體" pitchFamily="65" charset="-120"/>
              </a:rPr>
              <a:t>的房子」！這句話或許平凡、或許簡單，但對我來說卻是如此的感動又開心。</a:t>
            </a:r>
            <a:endParaRPr lang="en-US" altLang="zh-TW" sz="3200" b="1" smtClean="0">
              <a:ea typeface="標楷體" pitchFamily="65" charset="-120"/>
            </a:endParaRPr>
          </a:p>
          <a:p>
            <a:pPr eaLnBrk="1" hangingPunct="1"/>
            <a:r>
              <a:rPr lang="zh-TW" altLang="en-US" sz="3200" b="1" smtClean="0">
                <a:ea typeface="標楷體" pitchFamily="65" charset="-120"/>
              </a:rPr>
              <a:t>如果我沒有參加這個活動、沒有訪問建築師，或許學校的綠廊也只是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普通的人行道，不回發現其中的奧妙。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3200" b="1" smtClean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zh-TW" altLang="en-US" sz="3200" b="1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408713658888.jpg"/>
          <p:cNvPicPr>
            <a:picLocks noChangeAspect="1" noChangeArrowheads="1"/>
          </p:cNvPicPr>
          <p:nvPr/>
        </p:nvPicPr>
        <p:blipFill>
          <a:blip r:embed="rId2">
            <a:lum bright="54000" contras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190500"/>
            <a:ext cx="9648826" cy="7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Rectangle 2"/>
          <p:cNvSpPr>
            <a:spLocks noGrp="1"/>
          </p:cNvSpPr>
          <p:nvPr>
            <p:ph type="title"/>
          </p:nvPr>
        </p:nvSpPr>
        <p:spPr>
          <a:xfrm>
            <a:off x="3059113" y="1125538"/>
            <a:ext cx="5338762" cy="1277937"/>
          </a:xfrm>
        </p:spPr>
        <p:txBody>
          <a:bodyPr/>
          <a:lstStyle/>
          <a:p>
            <a:r>
              <a:rPr lang="zh-TW" altLang="en-US" sz="8800" b="1" smtClean="0">
                <a:solidFill>
                  <a:srgbClr val="080197"/>
                </a:solidFill>
                <a:ea typeface="標楷體" pitchFamily="65" charset="-120"/>
              </a:rPr>
              <a:t>後續發展</a:t>
            </a:r>
          </a:p>
        </p:txBody>
      </p:sp>
      <p:sp>
        <p:nvSpPr>
          <p:cNvPr id="64516" name="Rectangle 4"/>
          <p:cNvSpPr>
            <a:spLocks noGrp="1"/>
          </p:cNvSpPr>
          <p:nvPr>
            <p:ph type="body" idx="1"/>
          </p:nvPr>
        </p:nvSpPr>
        <p:spPr>
          <a:xfrm>
            <a:off x="457200" y="5516563"/>
            <a:ext cx="7427913" cy="649287"/>
          </a:xfrm>
        </p:spPr>
        <p:txBody>
          <a:bodyPr/>
          <a:lstStyle/>
          <a:p>
            <a:pPr>
              <a:buFont typeface="Georgia" pitchFamily="18" charset="0"/>
              <a:buNone/>
            </a:pPr>
            <a:r>
              <a:rPr lang="zh-TW" altLang="en-US" sz="3600" b="1" smtClean="0">
                <a:solidFill>
                  <a:srgbClr val="800080"/>
                </a:solidFill>
                <a:latin typeface="標楷體" pitchFamily="65" charset="-120"/>
                <a:ea typeface="標楷體" pitchFamily="65" charset="-120"/>
              </a:rPr>
              <a:t>王靖怡  林家儀  康奕婷  魯法瑄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2" name="Picture 6" descr="IMG_20140801_183340"/>
          <p:cNvPicPr>
            <a:picLocks noChangeAspect="1" noChangeArrowheads="1"/>
          </p:cNvPicPr>
          <p:nvPr/>
        </p:nvPicPr>
        <p:blipFill>
          <a:blip r:embed="rId2">
            <a:lum bright="7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242888"/>
            <a:ext cx="9648826" cy="73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3"/>
          <p:cNvSpPr>
            <a:spLocks noGrp="1"/>
          </p:cNvSpPr>
          <p:nvPr>
            <p:ph type="body" idx="1"/>
          </p:nvPr>
        </p:nvSpPr>
        <p:spPr>
          <a:xfrm>
            <a:off x="395288" y="765175"/>
            <a:ext cx="8280400" cy="5329238"/>
          </a:xfrm>
        </p:spPr>
        <p:txBody>
          <a:bodyPr/>
          <a:lstStyle/>
          <a:p>
            <a:pPr marL="642938" indent="-533400"/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根據三次訪問進行討論，透過問卷設計與建築師的答覆整理資料</a:t>
            </a:r>
          </a:p>
          <a:p>
            <a:pPr marL="642938" indent="-533400">
              <a:buFont typeface="Georgia" pitchFamily="18" charset="0"/>
              <a:buNone/>
            </a:pPr>
            <a:endParaRPr lang="zh-TW" altLang="en-US" sz="3200" b="1" smtClean="0">
              <a:latin typeface="標楷體" pitchFamily="65" charset="-120"/>
              <a:ea typeface="標楷體" pitchFamily="65" charset="-120"/>
            </a:endParaRPr>
          </a:p>
          <a:p>
            <a:pPr marL="642938" indent="-533400">
              <a:buFont typeface="Georgia" pitchFamily="18" charset="0"/>
              <a:buNone/>
            </a:pP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由訪問時的錄音檔，ㄧㄧ分析訪問時的訪談紀錄</a:t>
            </a:r>
          </a:p>
          <a:p>
            <a:pPr marL="642938" indent="-533400">
              <a:buFont typeface="Georgia" pitchFamily="18" charset="0"/>
              <a:buAutoNum type="arabicPeriod"/>
            </a:pP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透過訪問時拍攝的照片，了解當時訪問的狀況</a:t>
            </a:r>
          </a:p>
          <a:p>
            <a:pPr marL="642938" indent="-533400">
              <a:buFont typeface="Georgia" pitchFamily="18" charset="0"/>
              <a:buAutoNum type="arabicPeriod"/>
            </a:pP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全組組員分工，經由過濾資料製作出</a:t>
            </a: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ppt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與</a:t>
            </a: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word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黃聲遠"/>
          <p:cNvPicPr>
            <a:picLocks noChangeAspect="1" noChangeArrowheads="1"/>
          </p:cNvPicPr>
          <p:nvPr/>
        </p:nvPicPr>
        <p:blipFill>
          <a:blip r:embed="rId2">
            <a:lum bright="5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413" cy="705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zh-TW" altLang="en-US" sz="2700" smtClean="0"/>
              <a:t> </a:t>
            </a:r>
            <a:r>
              <a:rPr lang="zh-TW" altLang="en-US" sz="3200" b="1" smtClean="0">
                <a:solidFill>
                  <a:srgbClr val="313340"/>
                </a:solidFill>
                <a:latin typeface="標楷體" pitchFamily="65" charset="-120"/>
                <a:ea typeface="標楷體" pitchFamily="65" charset="-120"/>
              </a:rPr>
              <a:t>團隊中的組員偶然在書中看見黃聲遠建築師及田中央的介紹，覺得很有興趣。</a:t>
            </a:r>
          </a:p>
          <a:p>
            <a:pPr eaLnBrk="1" hangingPunct="1">
              <a:lnSpc>
                <a:spcPct val="90000"/>
              </a:lnSpc>
              <a:buFont typeface="Georgia" pitchFamily="18" charset="0"/>
              <a:buNone/>
            </a:pPr>
            <a:endParaRPr lang="zh-TW" altLang="en-US" sz="3200" b="1" smtClean="0">
              <a:solidFill>
                <a:srgbClr val="31334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3200" b="1" smtClean="0">
                <a:solidFill>
                  <a:srgbClr val="313340"/>
                </a:solidFill>
                <a:latin typeface="標楷體" pitchFamily="65" charset="-120"/>
                <a:ea typeface="標楷體" pitchFamily="65" charset="-120"/>
              </a:rPr>
              <a:t>社會中大多數人都認為成為專業建築師是比較困難的，所以我們決定實際訪問。</a:t>
            </a:r>
            <a:r>
              <a:rPr lang="zh-TW" altLang="en-US" sz="3200" smtClean="0">
                <a:solidFill>
                  <a:srgbClr val="313340"/>
                </a:solidFill>
                <a:latin typeface="標楷體" pitchFamily="65" charset="-120"/>
                <a:ea typeface="標楷體" pitchFamily="65" charset="-120"/>
              </a:rPr>
              <a:t>            </a:t>
            </a:r>
          </a:p>
          <a:p>
            <a:pPr eaLnBrk="1" hangingPunct="1">
              <a:lnSpc>
                <a:spcPct val="90000"/>
              </a:lnSpc>
              <a:buFont typeface="Georgia" pitchFamily="18" charset="0"/>
              <a:buNone/>
            </a:pPr>
            <a:endParaRPr lang="zh-TW" altLang="en-US" sz="32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323850" y="333375"/>
            <a:ext cx="4103688" cy="2447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611188" y="765175"/>
            <a:ext cx="2592387" cy="1368425"/>
          </a:xfrm>
        </p:spPr>
        <p:txBody>
          <a:bodyPr/>
          <a:lstStyle/>
          <a:p>
            <a:pPr eaLnBrk="1" hangingPunct="1"/>
            <a:r>
              <a:rPr lang="zh-TW" altLang="en-US" sz="8800" b="1" smtClean="0">
                <a:solidFill>
                  <a:srgbClr val="0070C0"/>
                </a:solidFill>
                <a:ea typeface="標楷體" pitchFamily="65" charset="-120"/>
              </a:rPr>
              <a:t>動機</a:t>
            </a:r>
            <a:endParaRPr lang="zh-TW" altLang="en-US" sz="8800" b="1" smtClean="0">
              <a:solidFill>
                <a:srgbClr val="00B050"/>
              </a:solidFill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408713658888.jpg"/>
          <p:cNvPicPr>
            <a:picLocks noChangeAspect="1" noChangeArrowheads="1"/>
          </p:cNvPicPr>
          <p:nvPr/>
        </p:nvPicPr>
        <p:blipFill>
          <a:blip r:embed="rId2">
            <a:lum bright="54000" contras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190500"/>
            <a:ext cx="9648826" cy="7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971550" y="5300663"/>
            <a:ext cx="7042150" cy="6413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3600" b="1">
                <a:solidFill>
                  <a:srgbClr val="800080"/>
                </a:solidFill>
                <a:latin typeface="標楷體" pitchFamily="65" charset="-120"/>
                <a:ea typeface="標楷體" pitchFamily="65" charset="-120"/>
              </a:rPr>
              <a:t>王靖怡  林家儀  康奕婷  魯法瑄</a:t>
            </a:r>
            <a:endParaRPr kumimoji="0" lang="en-US" altLang="zh-TW" sz="3600" b="1">
              <a:solidFill>
                <a:srgbClr val="80008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3348038" y="1125538"/>
            <a:ext cx="5040312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sz="8800" b="1">
                <a:solidFill>
                  <a:srgbClr val="08019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照片說明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2014-08-27 21"/>
          <p:cNvPicPr>
            <a:picLocks noChangeAspect="1" noChangeArrowheads="1"/>
          </p:cNvPicPr>
          <p:nvPr/>
        </p:nvPicPr>
        <p:blipFill>
          <a:blip r:embed="rId2">
            <a:lum brigh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TW" altLang="en-US" sz="8000" b="1" smtClean="0">
                <a:solidFill>
                  <a:srgbClr val="3F4259"/>
                </a:solidFill>
                <a:ea typeface="標楷體" pitchFamily="65" charset="-120"/>
              </a:rPr>
              <a:t>礁溪戶政事務所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>
          <a:xfrm>
            <a:off x="4648200" y="2249488"/>
            <a:ext cx="4038600" cy="4525962"/>
          </a:xfrm>
        </p:spPr>
        <p:txBody>
          <a:bodyPr>
            <a:normAutofit/>
          </a:bodyPr>
          <a:lstStyle/>
          <a:p>
            <a:pPr marL="0" indent="0" eaLnBrk="1" hangingPunct="1">
              <a:buFont typeface="Arial" pitchFamily="34" charset="0"/>
              <a:buNone/>
            </a:pPr>
            <a:r>
              <a:rPr lang="zh-TW" altLang="zh-TW" sz="2700" b="1" smtClean="0">
                <a:ea typeface="標楷體" pitchFamily="65" charset="-120"/>
              </a:rPr>
              <a:t>座落於宜蘭縣礁溪鄉的綜合辦公大樓</a:t>
            </a:r>
            <a:r>
              <a:rPr lang="zh-TW" altLang="en-US" sz="2700" b="1" smtClean="0">
                <a:ea typeface="標楷體" pitchFamily="65" charset="-120"/>
              </a:rPr>
              <a:t>─</a:t>
            </a:r>
            <a:r>
              <a:rPr lang="zh-TW" altLang="zh-TW" sz="2700" b="1" smtClean="0">
                <a:ea typeface="標楷體" pitchFamily="65" charset="-120"/>
              </a:rPr>
              <a:t>戶政事務所。這棟</a:t>
            </a:r>
            <a:r>
              <a:rPr lang="zh-TW" altLang="en-US" sz="2700" b="1" smtClean="0">
                <a:ea typeface="標楷體" pitchFamily="65" charset="-120"/>
              </a:rPr>
              <a:t>藏有環保理念的</a:t>
            </a:r>
            <a:r>
              <a:rPr lang="zh-TW" altLang="zh-TW" sz="2700" b="1" smtClean="0">
                <a:ea typeface="標楷體" pitchFamily="65" charset="-120"/>
              </a:rPr>
              <a:t>建築物</a:t>
            </a:r>
            <a:r>
              <a:rPr lang="zh-TW" altLang="en-US" sz="2700" b="1" smtClean="0">
                <a:ea typeface="標楷體" pitchFamily="65" charset="-120"/>
              </a:rPr>
              <a:t>，雖然</a:t>
            </a:r>
            <a:r>
              <a:rPr lang="zh-TW" altLang="zh-TW" sz="2700" b="1" smtClean="0">
                <a:ea typeface="標楷體" pitchFamily="65" charset="-120"/>
              </a:rPr>
              <a:t>外表歪斜，</a:t>
            </a:r>
            <a:r>
              <a:rPr lang="zh-TW" altLang="en-US" sz="2700" b="1" smtClean="0">
                <a:ea typeface="標楷體" pitchFamily="65" charset="-120"/>
              </a:rPr>
              <a:t>卻是個堅固的建築</a:t>
            </a:r>
            <a:r>
              <a:rPr lang="zh-TW" altLang="zh-TW" sz="2700" b="1" smtClean="0">
                <a:ea typeface="標楷體" pitchFamily="65" charset="-120"/>
              </a:rPr>
              <a:t>。</a:t>
            </a:r>
            <a:endParaRPr lang="en-US" altLang="zh-TW" sz="2700" b="1" smtClean="0">
              <a:ea typeface="標楷體" pitchFamily="65" charset="-120"/>
            </a:endParaRPr>
          </a:p>
          <a:p>
            <a:pPr marL="0" indent="0" eaLnBrk="1" hangingPunct="1">
              <a:buFont typeface="Arial" pitchFamily="34" charset="0"/>
              <a:buNone/>
            </a:pPr>
            <a:r>
              <a:rPr lang="zh-TW" altLang="zh-TW" sz="2700" b="1" smtClean="0">
                <a:ea typeface="標楷體" pitchFamily="65" charset="-120"/>
              </a:rPr>
              <a:t>利用玻璃當作牆壁，</a:t>
            </a:r>
            <a:r>
              <a:rPr lang="zh-TW" altLang="en-US" sz="2700" b="1" smtClean="0">
                <a:ea typeface="標楷體" pitchFamily="65" charset="-120"/>
              </a:rPr>
              <a:t>特別的是，</a:t>
            </a:r>
            <a:r>
              <a:rPr lang="zh-TW" altLang="zh-TW" sz="2700" b="1" smtClean="0">
                <a:ea typeface="標楷體" pitchFamily="65" charset="-120"/>
              </a:rPr>
              <a:t>欄杆扶手</a:t>
            </a:r>
            <a:r>
              <a:rPr lang="zh-TW" altLang="en-US" sz="2700" b="1" smtClean="0">
                <a:ea typeface="標楷體" pitchFamily="65" charset="-120"/>
              </a:rPr>
              <a:t>看似未完成的鋼筋結構，實際上卻是一個已完成的作品</a:t>
            </a:r>
            <a:r>
              <a:rPr lang="zh-TW" altLang="zh-TW" sz="2700" b="1" smtClean="0">
                <a:ea typeface="標楷體" pitchFamily="65" charset="-120"/>
              </a:rPr>
              <a:t>。</a:t>
            </a:r>
            <a:endParaRPr lang="zh-TW" altLang="en-US" sz="2700" b="1" smtClean="0">
              <a:ea typeface="標楷體" pitchFamily="65" charset="-120"/>
            </a:endParaRPr>
          </a:p>
          <a:p>
            <a:pPr marL="0" indent="0" eaLnBrk="1" hangingPunct="1"/>
            <a:endParaRPr lang="zh-TW" altLang="en-US" sz="2700" b="1" smtClean="0">
              <a:ea typeface="標楷體" pitchFamily="65" charset="-120"/>
            </a:endParaRPr>
          </a:p>
        </p:txBody>
      </p:sp>
      <p:pic>
        <p:nvPicPr>
          <p:cNvPr id="17414" name="Picture 6" descr="礁溪戶政"/>
          <p:cNvPicPr>
            <a:picLocks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370263"/>
            <a:ext cx="4038600" cy="2284412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5" name="Picture 15" descr="問卷-2"/>
          <p:cNvPicPr>
            <a:picLocks noChangeAspect="1" noChangeArrowheads="1"/>
          </p:cNvPicPr>
          <p:nvPr/>
        </p:nvPicPr>
        <p:blipFill>
          <a:blip r:embed="rId2">
            <a:lum brigh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324975" cy="708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 descr="1408713648651.jpg"/>
          <p:cNvPicPr>
            <a:picLocks noChangeAspect="1"/>
          </p:cNvPicPr>
          <p:nvPr/>
        </p:nvPicPr>
        <p:blipFill>
          <a:blip r:embed="rId3" cstate="print"/>
          <a:srcRect l="22438" t="40200" r="27163" b="13601"/>
          <a:stretch>
            <a:fillRect/>
          </a:stretch>
        </p:blipFill>
        <p:spPr>
          <a:xfrm>
            <a:off x="4072582" y="916087"/>
            <a:ext cx="460851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850" y="549275"/>
            <a:ext cx="5183188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7200" b="1" smtClean="0">
                <a:solidFill>
                  <a:srgbClr val="3F4259"/>
                </a:solidFill>
                <a:ea typeface="標楷體" pitchFamily="65" charset="-120"/>
              </a:rPr>
              <a:t>模型作品集</a:t>
            </a:r>
          </a:p>
        </p:txBody>
      </p:sp>
      <p:pic>
        <p:nvPicPr>
          <p:cNvPr id="6" name="內容版面配置區 5" descr="IMG_20140801_18352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2057400"/>
            <a:ext cx="3600450" cy="4800600"/>
          </a:xfrm>
          <a:effectLst>
            <a:softEdge rad="112500"/>
          </a:effectLst>
        </p:spPr>
      </p:pic>
      <p:pic>
        <p:nvPicPr>
          <p:cNvPr id="7" name="圖片 6" descr="IMG_20140801_1841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字方塊 8"/>
          <p:cNvSpPr txBox="1"/>
          <p:nvPr/>
        </p:nvSpPr>
        <p:spPr>
          <a:xfrm>
            <a:off x="3851275" y="3976688"/>
            <a:ext cx="671513" cy="2881312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sz="3200" b="1">
                <a:solidFill>
                  <a:srgbClr val="080197"/>
                </a:solidFill>
                <a:latin typeface="標楷體" pitchFamily="65" charset="-120"/>
                <a:ea typeface="標楷體" pitchFamily="65" charset="-120"/>
              </a:rPr>
              <a:t>礁溪戶政事務所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68313" y="1628775"/>
            <a:ext cx="2303462" cy="5794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sz="3200" b="1">
                <a:solidFill>
                  <a:srgbClr val="080197"/>
                </a:solidFill>
                <a:latin typeface="標楷體" pitchFamily="65" charset="-120"/>
                <a:ea typeface="標楷體" pitchFamily="65" charset="-120"/>
              </a:rPr>
              <a:t>蘭陽青年會</a:t>
            </a:r>
          </a:p>
        </p:txBody>
      </p:sp>
      <p:sp>
        <p:nvSpPr>
          <p:cNvPr id="25" name="向右箭號 24"/>
          <p:cNvSpPr/>
          <p:nvPr/>
        </p:nvSpPr>
        <p:spPr>
          <a:xfrm>
            <a:off x="3914280" y="3560517"/>
            <a:ext cx="519792" cy="42431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6" name="向下箭號 25"/>
          <p:cNvSpPr/>
          <p:nvPr/>
        </p:nvSpPr>
        <p:spPr>
          <a:xfrm>
            <a:off x="2771775" y="1669836"/>
            <a:ext cx="360363" cy="450249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內容版面配置區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-315913"/>
            <a:ext cx="9866313" cy="7416801"/>
          </a:xfrm>
          <a:noFill/>
        </p:spPr>
      </p:pic>
      <p:sp>
        <p:nvSpPr>
          <p:cNvPr id="5123" name="標題 1"/>
          <p:cNvSpPr>
            <a:spLocks noGrp="1"/>
          </p:cNvSpPr>
          <p:nvPr>
            <p:ph type="title"/>
          </p:nvPr>
        </p:nvSpPr>
        <p:spPr>
          <a:xfrm>
            <a:off x="250825" y="0"/>
            <a:ext cx="7632700" cy="1243013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8000" b="1" smtClean="0">
                <a:solidFill>
                  <a:srgbClr val="080197"/>
                </a:solidFill>
                <a:latin typeface="標楷體" pitchFamily="65" charset="-120"/>
                <a:ea typeface="標楷體" pitchFamily="65" charset="-120"/>
              </a:rPr>
              <a:t>劉崇聖建築師</a:t>
            </a:r>
          </a:p>
        </p:txBody>
      </p:sp>
      <p:sp>
        <p:nvSpPr>
          <p:cNvPr id="18436" name="文字方塊 1"/>
          <p:cNvSpPr txBox="1">
            <a:spLocks noChangeArrowheads="1"/>
          </p:cNvSpPr>
          <p:nvPr/>
        </p:nvSpPr>
        <p:spPr bwMode="auto">
          <a:xfrm>
            <a:off x="214313" y="5734050"/>
            <a:ext cx="8929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sz="2400" b="1">
                <a:latin typeface="Showcard Gothic" pitchFamily="82" charset="0"/>
              </a:rPr>
              <a:t>HARMONY   between   ARCHITECTURE   and   LANDSCAPE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 descr="問卷-1"/>
          <p:cNvPicPr>
            <a:picLocks noChangeAspect="1" noChangeArrowheads="1"/>
          </p:cNvPicPr>
          <p:nvPr/>
        </p:nvPicPr>
        <p:blipFill>
          <a:blip r:embed="rId2">
            <a:lum brigh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505950" cy="710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 descr="1408713637175.jpg"/>
          <p:cNvPicPr>
            <a:picLocks noChangeAspect="1"/>
          </p:cNvPicPr>
          <p:nvPr/>
        </p:nvPicPr>
        <p:blipFill>
          <a:blip r:embed="rId3" cstate="print"/>
          <a:srcRect t="30400" r="63387" b="30400"/>
          <a:stretch>
            <a:fillRect/>
          </a:stretch>
        </p:blipFill>
        <p:spPr>
          <a:xfrm>
            <a:off x="299269" y="2489300"/>
            <a:ext cx="5314265" cy="3140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460" name="文字方塊 8"/>
          <p:cNvSpPr txBox="1">
            <a:spLocks noChangeArrowheads="1"/>
          </p:cNvSpPr>
          <p:nvPr/>
        </p:nvSpPr>
        <p:spPr bwMode="auto">
          <a:xfrm>
            <a:off x="4067175" y="3716338"/>
            <a:ext cx="185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kumimoji="0" lang="zh-TW" altLang="en-US">
              <a:latin typeface="Arial" pitchFamily="34" charset="0"/>
            </a:endParaRPr>
          </a:p>
        </p:txBody>
      </p:sp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5795963" y="2565400"/>
            <a:ext cx="3348037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200" b="1">
                <a:latin typeface="Arial" pitchFamily="34" charset="0"/>
                <a:ea typeface="標楷體" pitchFamily="65" charset="-120"/>
              </a:rPr>
              <a:t>透過建築師的攜手合作，位於高雄的民宿就這麼完成。有趣的，這棟民宿正是位在建築師的家。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92138" y="787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TW" altLang="en-US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0" y="530225"/>
            <a:ext cx="934402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0" lang="zh-TW" altLang="en-US" sz="7200" b="1">
                <a:solidFill>
                  <a:schemeClr val="tx2"/>
                </a:solidFill>
                <a:ea typeface="標楷體" pitchFamily="65" charset="-120"/>
              </a:rPr>
              <a:t>劉崇聖作品</a:t>
            </a:r>
            <a:r>
              <a:rPr kumimoji="0" lang="en-US" altLang="zh-TW" sz="7200" b="1">
                <a:solidFill>
                  <a:schemeClr val="tx2"/>
                </a:solidFill>
                <a:ea typeface="標楷體" pitchFamily="65" charset="-120"/>
              </a:rPr>
              <a:t>－</a:t>
            </a:r>
            <a:r>
              <a:rPr kumimoji="0" lang="zh-TW" altLang="en-US" sz="7200" b="1">
                <a:solidFill>
                  <a:schemeClr val="tx2"/>
                </a:solidFill>
                <a:ea typeface="標楷體" pitchFamily="65" charset="-120"/>
              </a:rPr>
              <a:t>叁捌旅居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問卷-3"/>
          <p:cNvPicPr>
            <a:picLocks noChangeAspect="1" noChangeArrowheads="1"/>
          </p:cNvPicPr>
          <p:nvPr/>
        </p:nvPicPr>
        <p:blipFill>
          <a:blip r:embed="rId2">
            <a:lum brigh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71450"/>
            <a:ext cx="950595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585640" y="1731789"/>
            <a:ext cx="5936660" cy="3339371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1506" name="標題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893175" cy="1196975"/>
          </a:xfrm>
        </p:spPr>
        <p:txBody>
          <a:bodyPr/>
          <a:lstStyle/>
          <a:p>
            <a:pPr eaLnBrk="1" hangingPunct="1"/>
            <a:r>
              <a:rPr lang="zh-TW" altLang="en-US" sz="6600" b="1" smtClean="0">
                <a:ea typeface="標楷體" pitchFamily="65" charset="-120"/>
              </a:rPr>
              <a:t>劉崇聖作品</a:t>
            </a:r>
            <a:r>
              <a:rPr lang="en-US" altLang="zh-TW" sz="6600" b="1" smtClean="0">
                <a:latin typeface="標楷體" pitchFamily="65" charset="-120"/>
                <a:ea typeface="標楷體" pitchFamily="65" charset="-120"/>
              </a:rPr>
              <a:t>－</a:t>
            </a:r>
            <a:r>
              <a:rPr lang="zh-TW" altLang="en-US" sz="6600" b="1" smtClean="0">
                <a:ea typeface="標楷體" pitchFamily="65" charset="-120"/>
              </a:rPr>
              <a:t>美濃劉宅</a:t>
            </a:r>
          </a:p>
        </p:txBody>
      </p:sp>
      <p:sp>
        <p:nvSpPr>
          <p:cNvPr id="21508" name="文字方塊 9"/>
          <p:cNvSpPr txBox="1">
            <a:spLocks noChangeArrowheads="1"/>
          </p:cNvSpPr>
          <p:nvPr/>
        </p:nvSpPr>
        <p:spPr bwMode="auto">
          <a:xfrm>
            <a:off x="19050" y="5661025"/>
            <a:ext cx="9124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sz="3200" b="1">
                <a:ea typeface="標楷體" pitchFamily="65" charset="-120"/>
              </a:rPr>
              <a:t>建築師將自宅環境整理後，空間更顯得寬闊舒適。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問卷-4"/>
          <p:cNvPicPr>
            <a:picLocks noChangeAspect="1" noChangeArrowheads="1"/>
          </p:cNvPicPr>
          <p:nvPr/>
        </p:nvPicPr>
        <p:blipFill>
          <a:blip r:embed="rId2">
            <a:lum bright="5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71450"/>
            <a:ext cx="950595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標題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129462" cy="1066800"/>
          </a:xfrm>
        </p:spPr>
        <p:txBody>
          <a:bodyPr/>
          <a:lstStyle/>
          <a:p>
            <a:pPr eaLnBrk="1" hangingPunct="1"/>
            <a:r>
              <a:rPr lang="zh-TW" altLang="en-US" sz="6600" b="1" smtClean="0">
                <a:ea typeface="標楷體" pitchFamily="65" charset="-120"/>
              </a:rPr>
              <a:t>劉崇聖作品</a:t>
            </a:r>
            <a:r>
              <a:rPr lang="en-US" altLang="zh-TW" sz="6600" b="1" smtClean="0">
                <a:latin typeface="標楷體" pitchFamily="65" charset="-120"/>
                <a:ea typeface="標楷體" pitchFamily="65" charset="-120"/>
              </a:rPr>
              <a:t>－</a:t>
            </a:r>
            <a:r>
              <a:rPr lang="zh-TW" altLang="en-US" sz="6600" b="1" smtClean="0">
                <a:latin typeface="新細明體" pitchFamily="18" charset="-120"/>
                <a:ea typeface="標楷體" pitchFamily="65" charset="-120"/>
              </a:rPr>
              <a:t>民宅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/>
          </a:blip>
          <a:srcRect l="4526"/>
          <a:stretch/>
        </p:blipFill>
        <p:spPr>
          <a:xfrm>
            <a:off x="628530" y="949024"/>
            <a:ext cx="7481232" cy="4407211"/>
          </a:xfrm>
          <a:prstGeom prst="roundRect">
            <a:avLst>
              <a:gd name="adj" fmla="val 16667"/>
            </a:avLst>
          </a:prstGeom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023938" y="5656263"/>
            <a:ext cx="66865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 b="1">
                <a:ea typeface="標楷體" pitchFamily="65" charset="-120"/>
              </a:rPr>
              <a:t>劉崇聖建築師設計位於宜蘭市的民宅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問卷-5"/>
          <p:cNvPicPr>
            <a:picLocks noChangeAspect="1" noChangeArrowheads="1"/>
          </p:cNvPicPr>
          <p:nvPr/>
        </p:nvPicPr>
        <p:blipFill>
          <a:blip r:embed="rId2">
            <a:lum brigh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171450"/>
            <a:ext cx="9505950" cy="734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755650" y="188913"/>
            <a:ext cx="7704138" cy="1066800"/>
          </a:xfrm>
        </p:spPr>
        <p:txBody>
          <a:bodyPr/>
          <a:lstStyle/>
          <a:p>
            <a:pPr eaLnBrk="1" hangingPunct="1"/>
            <a:r>
              <a:rPr lang="zh-TW" altLang="en-US" sz="7200" b="1" smtClean="0">
                <a:ea typeface="標楷體" pitchFamily="65" charset="-120"/>
              </a:rPr>
              <a:t>大學建築比賽海報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/>
          </a:blip>
          <a:stretch/>
        </p:blipFill>
        <p:spPr>
          <a:xfrm>
            <a:off x="1283013" y="1490452"/>
            <a:ext cx="7009774" cy="4180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042988" y="6021388"/>
            <a:ext cx="56165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200" b="1">
                <a:ea typeface="標楷體" pitchFamily="65" charset="-120"/>
              </a:rPr>
              <a:t>劉崇聖建築師大學的比賽海報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7" descr="綠廊-1"/>
          <p:cNvPicPr>
            <a:picLocks noChangeAspect="1" noChangeArrowheads="1"/>
          </p:cNvPicPr>
          <p:nvPr/>
        </p:nvPicPr>
        <p:blipFill>
          <a:blip r:embed="rId2">
            <a:lum brigh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275" y="-171450"/>
            <a:ext cx="11160125" cy="727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標題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80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7200" b="1" smtClean="0">
                <a:solidFill>
                  <a:srgbClr val="3F4259"/>
                </a:solidFill>
                <a:latin typeface="標楷體" pitchFamily="65" charset="-120"/>
                <a:ea typeface="標楷體" pitchFamily="65" charset="-120"/>
              </a:rPr>
              <a:t>蘭陽女中通學綠廊</a:t>
            </a:r>
          </a:p>
        </p:txBody>
      </p:sp>
      <p:sp>
        <p:nvSpPr>
          <p:cNvPr id="13315" name="內容版面配置區 1"/>
          <p:cNvSpPr>
            <a:spLocks noGrp="1"/>
          </p:cNvSpPr>
          <p:nvPr>
            <p:ph idx="1"/>
          </p:nvPr>
        </p:nvSpPr>
        <p:spPr>
          <a:xfrm>
            <a:off x="601663" y="4868863"/>
            <a:ext cx="4021137" cy="1404937"/>
          </a:xfrm>
        </p:spPr>
        <p:txBody>
          <a:bodyPr>
            <a:normAutofit/>
          </a:bodyPr>
          <a:lstStyle/>
          <a:p>
            <a:pPr marL="82550" indent="0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「通學綠廊道」的完成，使得學生上下學更方便與安全。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3528" y="1484784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499992" y="2348880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408713658888.jpg"/>
          <p:cNvPicPr>
            <a:picLocks noChangeAspect="1" noChangeArrowheads="1"/>
          </p:cNvPicPr>
          <p:nvPr/>
        </p:nvPicPr>
        <p:blipFill>
          <a:blip r:embed="rId2">
            <a:lum bright="54000" contras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190500"/>
            <a:ext cx="9648826" cy="7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標題 1"/>
          <p:cNvSpPr>
            <a:spLocks noGrp="1"/>
          </p:cNvSpPr>
          <p:nvPr>
            <p:ph type="ctrTitle" idx="4294967295"/>
          </p:nvPr>
        </p:nvSpPr>
        <p:spPr>
          <a:xfrm>
            <a:off x="1547813" y="908050"/>
            <a:ext cx="6985000" cy="1214438"/>
          </a:xfrm>
        </p:spPr>
        <p:txBody>
          <a:bodyPr anchor="b"/>
          <a:lstStyle/>
          <a:p>
            <a:r>
              <a:rPr lang="zh-TW" altLang="en-US" sz="8000" b="1">
                <a:solidFill>
                  <a:srgbClr val="080197"/>
                </a:solidFill>
                <a:latin typeface="標楷體" pitchFamily="65" charset="-120"/>
                <a:ea typeface="標楷體" pitchFamily="65" charset="-120"/>
              </a:rPr>
              <a:t>組員活動蹤影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4294967295"/>
          </p:nvPr>
        </p:nvSpPr>
        <p:spPr>
          <a:xfrm>
            <a:off x="684213" y="5157788"/>
            <a:ext cx="8105775" cy="717550"/>
          </a:xfrm>
        </p:spPr>
        <p:txBody>
          <a:bodyPr>
            <a:noAutofit/>
          </a:bodyPr>
          <a:lstStyle/>
          <a:p>
            <a:pPr marL="63500" indent="0">
              <a:buFont typeface="Wingdings 2" pitchFamily="18" charset="2"/>
              <a:buNone/>
            </a:pPr>
            <a:r>
              <a:rPr lang="zh-TW" altLang="en-US" sz="4000" b="1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王靖怡  林家儀  康奕婷  魯法瑄</a:t>
            </a:r>
            <a:endParaRPr lang="en-US" altLang="zh-TW" sz="4000" b="1">
              <a:solidFill>
                <a:srgbClr val="800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黃聲遠"/>
          <p:cNvPicPr>
            <a:picLocks noChangeAspect="1" noChangeArrowheads="1"/>
          </p:cNvPicPr>
          <p:nvPr/>
        </p:nvPicPr>
        <p:blipFill>
          <a:blip r:embed="rId2">
            <a:lum bright="56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413" cy="705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Rectangle 3"/>
          <p:cNvSpPr>
            <a:spLocks noGrp="1"/>
          </p:cNvSpPr>
          <p:nvPr>
            <p:ph type="body" idx="1"/>
          </p:nvPr>
        </p:nvSpPr>
        <p:spPr>
          <a:xfrm>
            <a:off x="250825" y="2636838"/>
            <a:ext cx="8447088" cy="3600450"/>
          </a:xfrm>
        </p:spPr>
        <p:txBody>
          <a:bodyPr/>
          <a:lstStyle/>
          <a:p>
            <a:pPr marL="642938" indent="-533400" eaLnBrk="1" hangingPunct="1">
              <a:lnSpc>
                <a:spcPct val="90000"/>
              </a:lnSpc>
              <a:buFont typeface="Georgia" pitchFamily="18" charset="0"/>
              <a:buNone/>
            </a:pPr>
            <a:r>
              <a:rPr lang="zh-TW" altLang="en-US" sz="3200" b="1" smtClean="0">
                <a:solidFill>
                  <a:srgbClr val="313340"/>
                </a:solidFill>
                <a:ea typeface="標楷體" pitchFamily="65" charset="-120"/>
              </a:rPr>
              <a:t>我們進行三次實際訪問</a:t>
            </a:r>
          </a:p>
          <a:p>
            <a:pPr marL="642938" indent="-533400" eaLnBrk="1" hangingPunct="1">
              <a:lnSpc>
                <a:spcPct val="90000"/>
              </a:lnSpc>
              <a:buFont typeface="Georgia" pitchFamily="18" charset="0"/>
              <a:buNone/>
            </a:pPr>
            <a:endParaRPr lang="zh-TW" altLang="en-US" sz="3200" b="1" smtClean="0">
              <a:solidFill>
                <a:srgbClr val="313340"/>
              </a:solidFill>
              <a:ea typeface="標楷體" pitchFamily="65" charset="-120"/>
            </a:endParaRPr>
          </a:p>
          <a:p>
            <a:pPr marL="642938" indent="-533400" eaLnBrk="1" hangingPunct="1">
              <a:lnSpc>
                <a:spcPct val="90000"/>
              </a:lnSpc>
              <a:buFont typeface="Georgia" pitchFamily="18" charset="0"/>
              <a:buNone/>
            </a:pPr>
            <a:r>
              <a:rPr lang="zh-TW" altLang="en-US" sz="3200" b="1" smtClean="0">
                <a:solidFill>
                  <a:srgbClr val="313340"/>
                </a:solidFill>
                <a:ea typeface="標楷體" pitchFamily="65" charset="-120"/>
              </a:rPr>
              <a:t>劉崇聖建築師  </a:t>
            </a:r>
            <a:r>
              <a:rPr lang="en-US" altLang="zh-TW" sz="3200" b="1" smtClean="0">
                <a:solidFill>
                  <a:srgbClr val="313340"/>
                </a:solidFill>
                <a:ea typeface="標楷體" pitchFamily="65" charset="-120"/>
              </a:rPr>
              <a:t>7/31</a:t>
            </a:r>
          </a:p>
          <a:p>
            <a:pPr marL="642938" indent="-533400" eaLnBrk="1" hangingPunct="1">
              <a:lnSpc>
                <a:spcPct val="90000"/>
              </a:lnSpc>
              <a:buFont typeface="Georgia" pitchFamily="18" charset="0"/>
              <a:buNone/>
            </a:pPr>
            <a:endParaRPr lang="zh-TW" altLang="en-US" sz="3200" b="1" smtClean="0">
              <a:solidFill>
                <a:srgbClr val="313340"/>
              </a:solidFill>
              <a:ea typeface="標楷體" pitchFamily="65" charset="-120"/>
            </a:endParaRPr>
          </a:p>
          <a:p>
            <a:pPr marL="642938" indent="-533400" eaLnBrk="1" hangingPunct="1">
              <a:lnSpc>
                <a:spcPct val="90000"/>
              </a:lnSpc>
              <a:buFont typeface="Georgia" pitchFamily="18" charset="0"/>
              <a:buNone/>
            </a:pPr>
            <a:endParaRPr lang="zh-TW" altLang="en-US" sz="3200" b="1" smtClean="0">
              <a:solidFill>
                <a:srgbClr val="313340"/>
              </a:solidFill>
              <a:ea typeface="標楷體" pitchFamily="65" charset="-120"/>
            </a:endParaRPr>
          </a:p>
          <a:p>
            <a:pPr marL="642938" indent="-533400" eaLnBrk="1" hangingPunct="1">
              <a:lnSpc>
                <a:spcPct val="90000"/>
              </a:lnSpc>
              <a:buFont typeface="Georgia" pitchFamily="18" charset="0"/>
              <a:buNone/>
            </a:pPr>
            <a:r>
              <a:rPr lang="zh-TW" altLang="en-US" sz="3200" b="1" smtClean="0">
                <a:solidFill>
                  <a:srgbClr val="313340"/>
                </a:solidFill>
                <a:ea typeface="標楷體" pitchFamily="65" charset="-120"/>
              </a:rPr>
              <a:t>田中央聯合建築師事務所</a:t>
            </a:r>
          </a:p>
          <a:p>
            <a:pPr marL="642938" indent="-533400" eaLnBrk="1" hangingPunct="1">
              <a:lnSpc>
                <a:spcPct val="90000"/>
              </a:lnSpc>
              <a:buFont typeface="Georgia" pitchFamily="18" charset="0"/>
              <a:buNone/>
            </a:pPr>
            <a:endParaRPr lang="en-US" altLang="zh-TW" sz="3200" b="1" smtClean="0">
              <a:solidFill>
                <a:srgbClr val="313340"/>
              </a:solidFill>
              <a:ea typeface="標楷體" pitchFamily="65" charset="-120"/>
            </a:endParaRPr>
          </a:p>
          <a:p>
            <a:pPr marL="642938" indent="-533400"/>
            <a:endParaRPr lang="zh-TW" altLang="en-US" b="1" smtClean="0"/>
          </a:p>
        </p:txBody>
      </p:sp>
      <p:sp>
        <p:nvSpPr>
          <p:cNvPr id="47108" name="AutoShape 4"/>
          <p:cNvSpPr>
            <a:spLocks noChangeArrowheads="1"/>
          </p:cNvSpPr>
          <p:nvPr/>
        </p:nvSpPr>
        <p:spPr bwMode="auto">
          <a:xfrm rot="-1659458">
            <a:off x="5003800" y="4797425"/>
            <a:ext cx="504825" cy="431800"/>
          </a:xfrm>
          <a:prstGeom prst="rightArrow">
            <a:avLst>
              <a:gd name="adj1" fmla="val 50000"/>
              <a:gd name="adj2" fmla="val 2922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7109" name="AutoShape 5"/>
          <p:cNvSpPr>
            <a:spLocks noChangeArrowheads="1"/>
          </p:cNvSpPr>
          <p:nvPr/>
        </p:nvSpPr>
        <p:spPr bwMode="auto">
          <a:xfrm rot="1458273">
            <a:off x="5003800" y="5373688"/>
            <a:ext cx="504825" cy="431800"/>
          </a:xfrm>
          <a:prstGeom prst="rightArrow">
            <a:avLst>
              <a:gd name="adj1" fmla="val 50000"/>
              <a:gd name="adj2" fmla="val 2922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580063" y="4578350"/>
            <a:ext cx="25574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 b="1">
                <a:ea typeface="標楷體" pitchFamily="65" charset="-120"/>
              </a:rPr>
              <a:t>建築師</a:t>
            </a:r>
            <a:r>
              <a:rPr lang="zh-TW" altLang="en-US" sz="3200" b="1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b="1">
                <a:latin typeface="Georgia" pitchFamily="18" charset="0"/>
                <a:ea typeface="標楷體" pitchFamily="65" charset="-120"/>
              </a:rPr>
              <a:t>8/01</a:t>
            </a:r>
            <a:endParaRPr kumimoji="0" lang="en-US" altLang="zh-TW" sz="3200" b="1">
              <a:solidFill>
                <a:srgbClr val="313340"/>
              </a:solidFill>
              <a:latin typeface="Georgia" pitchFamily="18" charset="0"/>
            </a:endParaRPr>
          </a:p>
          <a:p>
            <a:endParaRPr lang="en-US" altLang="zh-TW" sz="3200" b="1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651500" y="5297488"/>
            <a:ext cx="25431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3200" b="1">
                <a:ea typeface="標楷體" pitchFamily="65" charset="-120"/>
              </a:rPr>
              <a:t>實習生 </a:t>
            </a:r>
            <a:r>
              <a:rPr lang="en-US" altLang="zh-TW" sz="3200" b="1">
                <a:latin typeface="Georgia" pitchFamily="18" charset="0"/>
                <a:ea typeface="標楷體" pitchFamily="65" charset="-120"/>
              </a:rPr>
              <a:t>8/08</a:t>
            </a: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250825" y="0"/>
            <a:ext cx="4176713" cy="26368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47106" name="Rectangle 2"/>
          <p:cNvSpPr>
            <a:spLocks noGrp="1"/>
          </p:cNvSpPr>
          <p:nvPr>
            <p:ph type="title"/>
          </p:nvPr>
        </p:nvSpPr>
        <p:spPr>
          <a:xfrm>
            <a:off x="611188" y="404813"/>
            <a:ext cx="3455987" cy="1871662"/>
          </a:xfrm>
        </p:spPr>
        <p:txBody>
          <a:bodyPr/>
          <a:lstStyle/>
          <a:p>
            <a:r>
              <a:rPr lang="zh-TW" altLang="en-US" sz="9600" b="1" smtClean="0">
                <a:solidFill>
                  <a:srgbClr val="080197"/>
                </a:solidFill>
                <a:ea typeface="標楷體" pitchFamily="65" charset="-120"/>
              </a:rPr>
              <a:t>過程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47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47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animBg="1"/>
      <p:bldP spid="47109" grpId="0" animBg="1"/>
      <p:bldP spid="4710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內容版面配置區 3"/>
          <p:cNvPicPr>
            <a:picLocks noChangeAspect="1" noChangeArrowheads="1"/>
          </p:cNvPicPr>
          <p:nvPr/>
        </p:nvPicPr>
        <p:blipFill>
          <a:blip r:embed="rId2">
            <a:lum bright="60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15913"/>
            <a:ext cx="9866313" cy="741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611188" y="269875"/>
            <a:ext cx="410527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7200" b="1" smtClean="0">
                <a:solidFill>
                  <a:srgbClr val="3F4259"/>
                </a:solidFill>
                <a:ea typeface="標楷體" pitchFamily="65" charset="-120"/>
              </a:rPr>
              <a:t>經驗分享</a:t>
            </a:r>
          </a:p>
        </p:txBody>
      </p:sp>
      <p:pic>
        <p:nvPicPr>
          <p:cNvPr id="26627" name="內容版面配置區 3" descr="140871364640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484313"/>
            <a:ext cx="7499350" cy="4219575"/>
          </a:xfrm>
        </p:spPr>
      </p:pic>
      <p:sp>
        <p:nvSpPr>
          <p:cNvPr id="26628" name="文字方塊 1"/>
          <p:cNvSpPr txBox="1">
            <a:spLocks noChangeArrowheads="1"/>
          </p:cNvSpPr>
          <p:nvPr/>
        </p:nvSpPr>
        <p:spPr bwMode="auto">
          <a:xfrm>
            <a:off x="3492500" y="5876925"/>
            <a:ext cx="5467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sz="3200" b="1">
                <a:ea typeface="標楷體" pitchFamily="65" charset="-120"/>
              </a:rPr>
              <a:t>問卷訪問、建築師的生涯分享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內容版面配置區 3"/>
          <p:cNvPicPr>
            <a:picLocks noChangeAspect="1" noChangeArrowheads="1"/>
          </p:cNvPicPr>
          <p:nvPr/>
        </p:nvPicPr>
        <p:blipFill>
          <a:blip r:embed="rId2">
            <a:lum bright="72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15913"/>
            <a:ext cx="9866313" cy="741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39975" y="0"/>
            <a:ext cx="403225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7200" b="1" smtClean="0">
                <a:solidFill>
                  <a:srgbClr val="3F4259"/>
                </a:solidFill>
                <a:ea typeface="標楷體" pitchFamily="65" charset="-120"/>
              </a:rPr>
              <a:t>模型參觀</a:t>
            </a:r>
          </a:p>
        </p:txBody>
      </p:sp>
      <p:pic>
        <p:nvPicPr>
          <p:cNvPr id="27651" name="內容版面配置區 3" descr="IMG_20140801_18415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341438"/>
            <a:ext cx="6553200" cy="4213225"/>
          </a:xfrm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39750" y="5876925"/>
            <a:ext cx="8353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3200" b="1">
                <a:ea typeface="標楷體" pitchFamily="65" charset="-120"/>
              </a:rPr>
              <a:t>參觀位於田中央建築師事務所二樓的所有模型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6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田中央-2"/>
          <p:cNvPicPr>
            <a:picLocks noChangeAspect="1" noChangeArrowheads="1"/>
          </p:cNvPicPr>
          <p:nvPr/>
        </p:nvPicPr>
        <p:blipFill>
          <a:blip r:embed="rId2">
            <a:lum bright="50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0082"/>
              </a:gs>
              <a:gs pos="30000">
                <a:srgbClr val="66008F">
                  <a:alpha val="88900"/>
                </a:srgbClr>
              </a:gs>
              <a:gs pos="64999">
                <a:srgbClr val="BA0066">
                  <a:alpha val="75951"/>
                </a:srgbClr>
              </a:gs>
              <a:gs pos="89999">
                <a:srgbClr val="FF0000">
                  <a:alpha val="66701"/>
                </a:srgbClr>
              </a:gs>
              <a:gs pos="100000">
                <a:srgbClr val="FF8200">
                  <a:alpha val="63000"/>
                </a:srgbClr>
              </a:gs>
            </a:gsLst>
            <a:lin ang="5400000" scaled="1"/>
          </a:gradFill>
        </p:spPr>
      </p:pic>
      <p:sp>
        <p:nvSpPr>
          <p:cNvPr id="51202" name="Rectangle 2"/>
          <p:cNvSpPr>
            <a:spLocks noGrp="1"/>
          </p:cNvSpPr>
          <p:nvPr>
            <p:ph type="title"/>
          </p:nvPr>
        </p:nvSpPr>
        <p:spPr>
          <a:xfrm>
            <a:off x="1116013" y="1700213"/>
            <a:ext cx="7272337" cy="4176712"/>
          </a:xfrm>
        </p:spPr>
        <p:txBody>
          <a:bodyPr/>
          <a:lstStyle/>
          <a:p>
            <a:r>
              <a:rPr lang="en-US" altLang="zh-TW" sz="11700" smtClean="0">
                <a:solidFill>
                  <a:schemeClr val="tx1"/>
                </a:solidFill>
                <a:latin typeface="Hallo" pitchFamily="2" charset="2"/>
              </a:rPr>
              <a:t>The End</a:t>
            </a:r>
            <a:br>
              <a:rPr lang="en-US" altLang="zh-TW" sz="11700" smtClean="0">
                <a:solidFill>
                  <a:schemeClr val="tx1"/>
                </a:solidFill>
                <a:latin typeface="Hallo" pitchFamily="2" charset="2"/>
              </a:rPr>
            </a:br>
            <a:r>
              <a:rPr lang="en-US" altLang="zh-TW" sz="11700" smtClean="0">
                <a:solidFill>
                  <a:schemeClr val="tx1"/>
                </a:solidFill>
                <a:latin typeface="Hallo" pitchFamily="2" charset="2"/>
              </a:rPr>
              <a:t/>
            </a:r>
            <a:br>
              <a:rPr lang="en-US" altLang="zh-TW" sz="11700" smtClean="0">
                <a:solidFill>
                  <a:schemeClr val="tx1"/>
                </a:solidFill>
                <a:latin typeface="Hallo" pitchFamily="2" charset="2"/>
              </a:rPr>
            </a:br>
            <a:r>
              <a:rPr lang="zh-TW" altLang="en-US" b="1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王靖怡 林家儀 康奕婷 魯法瑄</a:t>
            </a:r>
            <a:endParaRPr lang="en-US" altLang="zh-TW" b="1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408713658888.jpg"/>
          <p:cNvPicPr>
            <a:picLocks noChangeAspect="1" noChangeArrowheads="1"/>
          </p:cNvPicPr>
          <p:nvPr/>
        </p:nvPicPr>
        <p:blipFill>
          <a:blip r:embed="rId2">
            <a:lum bright="54000" contras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28613"/>
            <a:ext cx="9577388" cy="73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標題 1"/>
          <p:cNvSpPr>
            <a:spLocks noGrp="1"/>
          </p:cNvSpPr>
          <p:nvPr>
            <p:ph type="ctrTitle" idx="4294967295"/>
          </p:nvPr>
        </p:nvSpPr>
        <p:spPr>
          <a:xfrm>
            <a:off x="2555875" y="1125538"/>
            <a:ext cx="5830888" cy="1122362"/>
          </a:xfrm>
        </p:spPr>
        <p:txBody>
          <a:bodyPr anchor="b">
            <a:normAutofit/>
          </a:bodyPr>
          <a:lstStyle/>
          <a:p>
            <a:r>
              <a:rPr lang="zh-TW" altLang="en-US" sz="8800" b="1">
                <a:solidFill>
                  <a:srgbClr val="3004E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訪談紀錄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4294967295"/>
          </p:nvPr>
        </p:nvSpPr>
        <p:spPr>
          <a:xfrm>
            <a:off x="900113" y="4797425"/>
            <a:ext cx="7315200" cy="822325"/>
          </a:xfrm>
        </p:spPr>
        <p:txBody>
          <a:bodyPr>
            <a:noAutofit/>
          </a:bodyPr>
          <a:lstStyle/>
          <a:p>
            <a:pPr marL="63500" indent="0">
              <a:buFontTx/>
              <a:buNone/>
            </a:pPr>
            <a:r>
              <a:rPr lang="zh-TW" altLang="en-US" sz="4000" b="1">
                <a:solidFill>
                  <a:srgbClr val="800080"/>
                </a:solidFill>
                <a:latin typeface="標楷體" pitchFamily="65" charset="-120"/>
                <a:ea typeface="標楷體" pitchFamily="65" charset="-120"/>
              </a:rPr>
              <a:t>王靖怡 林家儀 康奕婷 魯法瑄</a:t>
            </a:r>
            <a:endParaRPr lang="en-US" altLang="zh-TW" sz="4000" b="1">
              <a:solidFill>
                <a:srgbClr val="80008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礁溪戶政"/>
          <p:cNvPicPr>
            <a:picLocks noChangeAspect="1" noChangeArrowheads="1"/>
          </p:cNvPicPr>
          <p:nvPr/>
        </p:nvPicPr>
        <p:blipFill>
          <a:blip r:embed="rId2">
            <a:lum bright="60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標題 1"/>
          <p:cNvSpPr>
            <a:spLocks noGrp="1"/>
          </p:cNvSpPr>
          <p:nvPr>
            <p:ph type="title"/>
          </p:nvPr>
        </p:nvSpPr>
        <p:spPr>
          <a:xfrm>
            <a:off x="755650" y="476250"/>
            <a:ext cx="6911975" cy="1296988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6000" b="1" smtClean="0">
                <a:solidFill>
                  <a:srgbClr val="3F4259"/>
                </a:solidFill>
                <a:ea typeface="標楷體" pitchFamily="65" charset="-120"/>
              </a:rPr>
              <a:t>礁溪戶政事務所</a:t>
            </a:r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en-US" altLang="zh-TW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Q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：為何會想將建築以樓層交疊的方式呈現？</a:t>
            </a:r>
            <a:endParaRPr lang="en-US" altLang="zh-TW" b="1" smtClean="0"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pPr eaLnBrk="1" hangingPunct="1">
              <a:buFont typeface="Wingdings 2" pitchFamily="18" charset="2"/>
              <a:buNone/>
            </a:pPr>
            <a:endParaRPr lang="en-US" altLang="zh-TW" b="1" smtClean="0"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zh-TW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A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：受到黃聲遠的影響，跳脫以往大眾對建築物方正外觀的框架，打造一間結合大自然的歪斜建築物。</a:t>
            </a:r>
            <a:endParaRPr lang="en-US" altLang="zh-TW" b="1" smtClean="0"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  <a:p>
            <a:pPr eaLnBrk="1" hangingPunct="1">
              <a:buFont typeface="Arial" pitchFamily="34" charset="0"/>
              <a:buNone/>
            </a:pPr>
            <a:endParaRPr lang="zh-TW" altLang="en-US" b="1" smtClean="0"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礁溪戶政"/>
          <p:cNvPicPr>
            <a:picLocks noChangeAspect="1" noChangeArrowheads="1"/>
          </p:cNvPicPr>
          <p:nvPr/>
        </p:nvPicPr>
        <p:blipFill>
          <a:blip r:embed="rId2">
            <a:lum bright="60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066800"/>
          </a:xfrm>
        </p:spPr>
        <p:txBody>
          <a:bodyPr/>
          <a:lstStyle/>
          <a:p>
            <a:r>
              <a:rPr lang="zh-TW" altLang="en-US" sz="6000" b="1" smtClean="0">
                <a:solidFill>
                  <a:srgbClr val="3F4259"/>
                </a:solidFill>
                <a:ea typeface="標楷體" pitchFamily="65" charset="-120"/>
              </a:rPr>
              <a:t>礁溪戶政事務所</a:t>
            </a:r>
          </a:p>
        </p:txBody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>
          <a:xfrm>
            <a:off x="457200" y="2636838"/>
            <a:ext cx="8229600" cy="3937000"/>
          </a:xfrm>
        </p:spPr>
        <p:txBody>
          <a:bodyPr/>
          <a:lstStyle/>
          <a:p>
            <a:pPr>
              <a:buFont typeface="Georgia" pitchFamily="18" charset="0"/>
              <a:buNone/>
            </a:pP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Q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：不規則的建築物中，和附近的景觀呈現強烈對比，為何會有如此令人驚艷的構思？</a:t>
            </a:r>
          </a:p>
          <a:p>
            <a:pPr>
              <a:buFont typeface="Georgia" pitchFamily="18" charset="0"/>
              <a:buNone/>
            </a:pPr>
            <a:endParaRPr lang="en-US" altLang="zh-TW" sz="3200" b="1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Georgia" pitchFamily="18" charset="0"/>
              <a:buNone/>
            </a:pP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：一個好的設計，會讓人每次看到都有不一樣的想法。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礁溪戶政"/>
          <p:cNvPicPr>
            <a:picLocks noChangeAspect="1" noChangeArrowheads="1"/>
          </p:cNvPicPr>
          <p:nvPr/>
        </p:nvPicPr>
        <p:blipFill>
          <a:blip r:embed="rId2">
            <a:lum bright="60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1066800"/>
          </a:xfrm>
        </p:spPr>
        <p:txBody>
          <a:bodyPr/>
          <a:lstStyle/>
          <a:p>
            <a:r>
              <a:rPr lang="zh-TW" altLang="en-US" sz="6000" b="1" smtClean="0">
                <a:solidFill>
                  <a:srgbClr val="3F4259"/>
                </a:solidFill>
                <a:ea typeface="標楷體" pitchFamily="65" charset="-120"/>
              </a:rPr>
              <a:t>礁溪戶政事務所</a:t>
            </a:r>
          </a:p>
        </p:txBody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>
          <a:xfrm>
            <a:off x="468313" y="2205038"/>
            <a:ext cx="8229600" cy="3937000"/>
          </a:xfrm>
        </p:spPr>
        <p:txBody>
          <a:bodyPr/>
          <a:lstStyle/>
          <a:p>
            <a:pPr>
              <a:buFont typeface="Georgia" pitchFamily="18" charset="0"/>
              <a:buNone/>
            </a:pP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Q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：曾經想過要放棄嗎？</a:t>
            </a:r>
          </a:p>
          <a:p>
            <a:pPr>
              <a:buFont typeface="Georgia" pitchFamily="18" charset="0"/>
              <a:buNone/>
            </a:pPr>
            <a:endParaRPr lang="en-US" altLang="zh-TW" sz="3200" b="1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Georgia" pitchFamily="18" charset="0"/>
              <a:buNone/>
            </a:pP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：在工作過程中，即使覺得辛苦，但畢竟這是自己的選擇。且經由一次次的進步，得到收穫、力量和繼續往前的動力。進步並非爲了賺錢，而是能感受到自己的蛻變。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礁溪戶政"/>
          <p:cNvPicPr>
            <a:picLocks noChangeAspect="1" noChangeArrowheads="1"/>
          </p:cNvPicPr>
          <p:nvPr/>
        </p:nvPicPr>
        <p:blipFill>
          <a:blip r:embed="rId2">
            <a:lum bright="60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2" name="Rectangle 2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1066800"/>
          </a:xfrm>
        </p:spPr>
        <p:txBody>
          <a:bodyPr/>
          <a:lstStyle/>
          <a:p>
            <a:r>
              <a:rPr lang="zh-TW" altLang="en-US" sz="6000" b="1" smtClean="0">
                <a:solidFill>
                  <a:srgbClr val="3F4259"/>
                </a:solidFill>
                <a:ea typeface="標楷體" pitchFamily="65" charset="-120"/>
              </a:rPr>
              <a:t>礁溪戶政事務所</a:t>
            </a:r>
          </a:p>
        </p:txBody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>
          <a:xfrm>
            <a:off x="250825" y="2852738"/>
            <a:ext cx="8642350" cy="3384550"/>
          </a:xfrm>
        </p:spPr>
        <p:txBody>
          <a:bodyPr/>
          <a:lstStyle/>
          <a:p>
            <a:pPr>
              <a:buFont typeface="Georgia" pitchFamily="18" charset="0"/>
              <a:buNone/>
            </a:pP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Q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：建築師的風格大都屬於何種？有分派別嗎？</a:t>
            </a:r>
          </a:p>
          <a:p>
            <a:pPr>
              <a:buFont typeface="Georgia" pitchFamily="18" charset="0"/>
              <a:buNone/>
            </a:pPr>
            <a:endParaRPr lang="en-US" altLang="zh-TW" sz="3200" b="1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Georgia" pitchFamily="18" charset="0"/>
              <a:buNone/>
            </a:pP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：建築是記錄歷史的方式。就像身處不同時期的畫家，他們的作品呈現出當代的風格與特色。透過建築的設計，當代文化特色得以展露無遺。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礁溪戶政"/>
          <p:cNvPicPr>
            <a:picLocks noChangeAspect="1" noChangeArrowheads="1"/>
          </p:cNvPicPr>
          <p:nvPr/>
        </p:nvPicPr>
        <p:blipFill>
          <a:blip r:embed="rId2">
            <a:lum bright="60000"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6" name="Rectangle 2"/>
          <p:cNvSpPr>
            <a:spLocks noGrp="1"/>
          </p:cNvSpPr>
          <p:nvPr>
            <p:ph type="title"/>
          </p:nvPr>
        </p:nvSpPr>
        <p:spPr>
          <a:xfrm>
            <a:off x="539750" y="908050"/>
            <a:ext cx="8229600" cy="1066800"/>
          </a:xfrm>
        </p:spPr>
        <p:txBody>
          <a:bodyPr/>
          <a:lstStyle/>
          <a:p>
            <a:r>
              <a:rPr lang="zh-TW" altLang="en-US" sz="6000" b="1" smtClean="0">
                <a:solidFill>
                  <a:srgbClr val="3F4259"/>
                </a:solidFill>
                <a:ea typeface="標楷體" pitchFamily="65" charset="-120"/>
              </a:rPr>
              <a:t>礁溪戶政事務所</a:t>
            </a:r>
          </a:p>
        </p:txBody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>
          <a:xfrm>
            <a:off x="539750" y="2781300"/>
            <a:ext cx="8229600" cy="3340100"/>
          </a:xfrm>
        </p:spPr>
        <p:txBody>
          <a:bodyPr/>
          <a:lstStyle/>
          <a:p>
            <a:pPr>
              <a:buFont typeface="Georgia" pitchFamily="18" charset="0"/>
              <a:buNone/>
            </a:pP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Q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：最喜歡哪方面的建築物？</a:t>
            </a:r>
          </a:p>
          <a:p>
            <a:pPr>
              <a:buFont typeface="Georgia" pitchFamily="18" charset="0"/>
              <a:buNone/>
            </a:pPr>
            <a:endParaRPr lang="en-US" altLang="zh-TW" sz="3200" b="1" smtClean="0">
              <a:latin typeface="標楷體" pitchFamily="65" charset="-120"/>
              <a:ea typeface="標楷體" pitchFamily="65" charset="-120"/>
            </a:endParaRPr>
          </a:p>
          <a:p>
            <a:pPr>
              <a:buFont typeface="Georgia" pitchFamily="18" charset="0"/>
              <a:buNone/>
            </a:pPr>
            <a:r>
              <a:rPr lang="en-US" altLang="zh-TW" sz="3200" b="1" smtClean="0">
                <a:latin typeface="標楷體" pitchFamily="65" charset="-120"/>
                <a:ea typeface="標楷體" pitchFamily="65" charset="-120"/>
              </a:rPr>
              <a:t>A</a:t>
            </a:r>
            <a:r>
              <a:rPr lang="zh-TW" altLang="en-US" sz="3200" b="1" smtClean="0">
                <a:latin typeface="標楷體" pitchFamily="65" charset="-120"/>
                <a:ea typeface="標楷體" pitchFamily="65" charset="-120"/>
              </a:rPr>
              <a:t>：國外的圖書館和公園等公共空間。在經過用心的設計，營造出舒適的環境，讓人覺得在那樣的空間活動是幸福的。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都會">
  <a:themeElements>
    <a:clrScheme name="都會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都會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都會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598</TotalTime>
  <Words>1189</Words>
  <Application>Microsoft Office PowerPoint</Application>
  <PresentationFormat>如螢幕大小 (4:3)</PresentationFormat>
  <Paragraphs>112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32</vt:i4>
      </vt:variant>
    </vt:vector>
  </HeadingPairs>
  <TitlesOfParts>
    <vt:vector size="46" baseType="lpstr">
      <vt:lpstr>Calibri</vt:lpstr>
      <vt:lpstr>新細明體</vt:lpstr>
      <vt:lpstr>Arial</vt:lpstr>
      <vt:lpstr>Trebuchet MS</vt:lpstr>
      <vt:lpstr>微軟正黑體</vt:lpstr>
      <vt:lpstr>Georgia</vt:lpstr>
      <vt:lpstr>Wingdings 2</vt:lpstr>
      <vt:lpstr>標楷體</vt:lpstr>
      <vt:lpstr>Arial Unicode MS</vt:lpstr>
      <vt:lpstr>華康談楷體W5(P)</vt:lpstr>
      <vt:lpstr>Showcard Gothic</vt:lpstr>
      <vt:lpstr>Hallo</vt:lpstr>
      <vt:lpstr>都會</vt:lpstr>
      <vt:lpstr>預設簡報設計</vt:lpstr>
      <vt:lpstr>地方人物領袖- 田中央建築師事務所</vt:lpstr>
      <vt:lpstr>動機</vt:lpstr>
      <vt:lpstr>過程</vt:lpstr>
      <vt:lpstr>訪談紀錄</vt:lpstr>
      <vt:lpstr>礁溪戶政事務所</vt:lpstr>
      <vt:lpstr>礁溪戶政事務所</vt:lpstr>
      <vt:lpstr>礁溪戶政事務所</vt:lpstr>
      <vt:lpstr>礁溪戶政事務所</vt:lpstr>
      <vt:lpstr>礁溪戶政事務所</vt:lpstr>
      <vt:lpstr>蘭陽女中通學綠廊</vt:lpstr>
      <vt:lpstr>關於田中央</vt:lpstr>
      <vt:lpstr>關於田中央</vt:lpstr>
      <vt:lpstr>心得</vt:lpstr>
      <vt:lpstr>PowerPoint 簡報</vt:lpstr>
      <vt:lpstr>PowerPoint 簡報</vt:lpstr>
      <vt:lpstr>康奕婷</vt:lpstr>
      <vt:lpstr>魯法瑄</vt:lpstr>
      <vt:lpstr>後續發展</vt:lpstr>
      <vt:lpstr>PowerPoint 簡報</vt:lpstr>
      <vt:lpstr>PowerPoint 簡報</vt:lpstr>
      <vt:lpstr>礁溪戶政事務所</vt:lpstr>
      <vt:lpstr>模型作品集</vt:lpstr>
      <vt:lpstr>劉崇聖建築師</vt:lpstr>
      <vt:lpstr>PowerPoint 簡報</vt:lpstr>
      <vt:lpstr>劉崇聖作品－美濃劉宅</vt:lpstr>
      <vt:lpstr>劉崇聖作品－民宅</vt:lpstr>
      <vt:lpstr>大學建築比賽海報</vt:lpstr>
      <vt:lpstr>蘭陽女中通學綠廊</vt:lpstr>
      <vt:lpstr>組員活動蹤影</vt:lpstr>
      <vt:lpstr>經驗分享</vt:lpstr>
      <vt:lpstr>模型參觀</vt:lpstr>
      <vt:lpstr>The End  王靖怡 林家儀 康奕婷 魯法瑄</vt:lpstr>
    </vt:vector>
  </TitlesOfParts>
  <Company>UFO 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lib</cp:lastModifiedBy>
  <cp:revision>115</cp:revision>
  <dcterms:created xsi:type="dcterms:W3CDTF">2014-08-28T08:00:48Z</dcterms:created>
  <dcterms:modified xsi:type="dcterms:W3CDTF">2014-12-19T03:11:11Z</dcterms:modified>
</cp:coreProperties>
</file>