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82" r:id="rId3"/>
    <p:sldId id="257" r:id="rId4"/>
    <p:sldId id="284" r:id="rId5"/>
    <p:sldId id="286" r:id="rId6"/>
    <p:sldId id="289" r:id="rId7"/>
    <p:sldId id="290" r:id="rId8"/>
    <p:sldId id="287" r:id="rId9"/>
    <p:sldId id="291" r:id="rId10"/>
    <p:sldId id="288" r:id="rId11"/>
    <p:sldId id="293" r:id="rId12"/>
    <p:sldId id="296" r:id="rId13"/>
    <p:sldId id="294" r:id="rId14"/>
    <p:sldId id="265" r:id="rId15"/>
    <p:sldId id="302" r:id="rId16"/>
    <p:sldId id="306" r:id="rId17"/>
    <p:sldId id="298" r:id="rId18"/>
    <p:sldId id="297" r:id="rId19"/>
    <p:sldId id="295" r:id="rId20"/>
    <p:sldId id="301" r:id="rId21"/>
    <p:sldId id="300" r:id="rId22"/>
    <p:sldId id="304" r:id="rId23"/>
    <p:sldId id="305" r:id="rId24"/>
    <p:sldId id="264" r:id="rId25"/>
  </p:sldIdLst>
  <p:sldSz cx="12192000" cy="6858000"/>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43D"/>
    <a:srgbClr val="8A6453"/>
    <a:srgbClr val="FF3300"/>
    <a:srgbClr val="DA4130"/>
    <a:srgbClr val="312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3" autoAdjust="0"/>
    <p:restoredTop sz="94660"/>
  </p:normalViewPr>
  <p:slideViewPr>
    <p:cSldViewPr snapToGrid="0">
      <p:cViewPr varScale="1">
        <p:scale>
          <a:sx n="85" d="100"/>
          <a:sy n="85" d="100"/>
        </p:scale>
        <p:origin x="-7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8563B64A-D008-41AE-BFDF-B4C1E6C39246}" type="datetimeFigureOut">
              <a:rPr lang="zh-CN" altLang="en-US" smtClean="0"/>
              <a:t>2018/12/19</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E3C84E61-A321-420F-B2A9-5A211D078995}" type="slidenum">
              <a:rPr lang="zh-CN" altLang="en-US" smtClean="0"/>
              <a:t>‹#›</a:t>
            </a:fld>
            <a:endParaRPr lang="zh-CN" altLang="en-US"/>
          </a:p>
        </p:txBody>
      </p:sp>
    </p:spTree>
    <p:extLst>
      <p:ext uri="{BB962C8B-B14F-4D97-AF65-F5344CB8AC3E}">
        <p14:creationId xmlns:p14="http://schemas.microsoft.com/office/powerpoint/2010/main" val="340657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1</a:t>
            </a:fld>
            <a:endParaRPr lang="zh-CN" altLang="en-US"/>
          </a:p>
        </p:txBody>
      </p:sp>
    </p:spTree>
    <p:extLst>
      <p:ext uri="{BB962C8B-B14F-4D97-AF65-F5344CB8AC3E}">
        <p14:creationId xmlns:p14="http://schemas.microsoft.com/office/powerpoint/2010/main" val="154219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10</a:t>
            </a:fld>
            <a:endParaRPr lang="zh-CN" altLang="en-US"/>
          </a:p>
        </p:txBody>
      </p:sp>
    </p:spTree>
    <p:extLst>
      <p:ext uri="{BB962C8B-B14F-4D97-AF65-F5344CB8AC3E}">
        <p14:creationId xmlns:p14="http://schemas.microsoft.com/office/powerpoint/2010/main" val="1961192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11</a:t>
            </a:fld>
            <a:endParaRPr lang="zh-CN" altLang="en-US"/>
          </a:p>
        </p:txBody>
      </p:sp>
    </p:spTree>
    <p:extLst>
      <p:ext uri="{BB962C8B-B14F-4D97-AF65-F5344CB8AC3E}">
        <p14:creationId xmlns:p14="http://schemas.microsoft.com/office/powerpoint/2010/main" val="243147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12</a:t>
            </a:fld>
            <a:endParaRPr lang="zh-CN" altLang="en-US"/>
          </a:p>
        </p:txBody>
      </p:sp>
    </p:spTree>
    <p:extLst>
      <p:ext uri="{BB962C8B-B14F-4D97-AF65-F5344CB8AC3E}">
        <p14:creationId xmlns:p14="http://schemas.microsoft.com/office/powerpoint/2010/main" val="2033854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13</a:t>
            </a:fld>
            <a:endParaRPr lang="zh-CN" altLang="en-US"/>
          </a:p>
        </p:txBody>
      </p:sp>
    </p:spTree>
    <p:extLst>
      <p:ext uri="{BB962C8B-B14F-4D97-AF65-F5344CB8AC3E}">
        <p14:creationId xmlns:p14="http://schemas.microsoft.com/office/powerpoint/2010/main" val="39185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14</a:t>
            </a:fld>
            <a:endParaRPr lang="zh-CN" altLang="en-US"/>
          </a:p>
        </p:txBody>
      </p:sp>
    </p:spTree>
    <p:extLst>
      <p:ext uri="{BB962C8B-B14F-4D97-AF65-F5344CB8AC3E}">
        <p14:creationId xmlns:p14="http://schemas.microsoft.com/office/powerpoint/2010/main" val="4207875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15</a:t>
            </a:fld>
            <a:endParaRPr lang="zh-CN" altLang="en-US"/>
          </a:p>
        </p:txBody>
      </p:sp>
    </p:spTree>
    <p:extLst>
      <p:ext uri="{BB962C8B-B14F-4D97-AF65-F5344CB8AC3E}">
        <p14:creationId xmlns:p14="http://schemas.microsoft.com/office/powerpoint/2010/main" val="314898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16</a:t>
            </a:fld>
            <a:endParaRPr lang="zh-CN" altLang="en-US"/>
          </a:p>
        </p:txBody>
      </p:sp>
    </p:spTree>
    <p:extLst>
      <p:ext uri="{BB962C8B-B14F-4D97-AF65-F5344CB8AC3E}">
        <p14:creationId xmlns:p14="http://schemas.microsoft.com/office/powerpoint/2010/main" val="4078465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17</a:t>
            </a:fld>
            <a:endParaRPr lang="zh-CN" altLang="en-US"/>
          </a:p>
        </p:txBody>
      </p:sp>
    </p:spTree>
    <p:extLst>
      <p:ext uri="{BB962C8B-B14F-4D97-AF65-F5344CB8AC3E}">
        <p14:creationId xmlns:p14="http://schemas.microsoft.com/office/powerpoint/2010/main" val="3235901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18</a:t>
            </a:fld>
            <a:endParaRPr lang="zh-CN" altLang="en-US"/>
          </a:p>
        </p:txBody>
      </p:sp>
    </p:spTree>
    <p:extLst>
      <p:ext uri="{BB962C8B-B14F-4D97-AF65-F5344CB8AC3E}">
        <p14:creationId xmlns:p14="http://schemas.microsoft.com/office/powerpoint/2010/main" val="707843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19</a:t>
            </a:fld>
            <a:endParaRPr lang="zh-CN" altLang="en-US"/>
          </a:p>
        </p:txBody>
      </p:sp>
    </p:spTree>
    <p:extLst>
      <p:ext uri="{BB962C8B-B14F-4D97-AF65-F5344CB8AC3E}">
        <p14:creationId xmlns:p14="http://schemas.microsoft.com/office/powerpoint/2010/main" val="92697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2</a:t>
            </a:fld>
            <a:endParaRPr lang="zh-CN" altLang="en-US"/>
          </a:p>
        </p:txBody>
      </p:sp>
    </p:spTree>
    <p:extLst>
      <p:ext uri="{BB962C8B-B14F-4D97-AF65-F5344CB8AC3E}">
        <p14:creationId xmlns:p14="http://schemas.microsoft.com/office/powerpoint/2010/main" val="173687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20</a:t>
            </a:fld>
            <a:endParaRPr lang="zh-CN" altLang="en-US"/>
          </a:p>
        </p:txBody>
      </p:sp>
    </p:spTree>
    <p:extLst>
      <p:ext uri="{BB962C8B-B14F-4D97-AF65-F5344CB8AC3E}">
        <p14:creationId xmlns:p14="http://schemas.microsoft.com/office/powerpoint/2010/main" val="3636310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21</a:t>
            </a:fld>
            <a:endParaRPr lang="zh-CN" altLang="en-US"/>
          </a:p>
        </p:txBody>
      </p:sp>
    </p:spTree>
    <p:extLst>
      <p:ext uri="{BB962C8B-B14F-4D97-AF65-F5344CB8AC3E}">
        <p14:creationId xmlns:p14="http://schemas.microsoft.com/office/powerpoint/2010/main" val="3994434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22</a:t>
            </a:fld>
            <a:endParaRPr lang="zh-CN" altLang="en-US"/>
          </a:p>
        </p:txBody>
      </p:sp>
    </p:spTree>
    <p:extLst>
      <p:ext uri="{BB962C8B-B14F-4D97-AF65-F5344CB8AC3E}">
        <p14:creationId xmlns:p14="http://schemas.microsoft.com/office/powerpoint/2010/main" val="788680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23</a:t>
            </a:fld>
            <a:endParaRPr lang="zh-CN" altLang="en-US"/>
          </a:p>
        </p:txBody>
      </p:sp>
    </p:spTree>
    <p:extLst>
      <p:ext uri="{BB962C8B-B14F-4D97-AF65-F5344CB8AC3E}">
        <p14:creationId xmlns:p14="http://schemas.microsoft.com/office/powerpoint/2010/main" val="2013184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24</a:t>
            </a:fld>
            <a:endParaRPr lang="zh-CN" altLang="en-US"/>
          </a:p>
        </p:txBody>
      </p:sp>
    </p:spTree>
    <p:extLst>
      <p:ext uri="{BB962C8B-B14F-4D97-AF65-F5344CB8AC3E}">
        <p14:creationId xmlns:p14="http://schemas.microsoft.com/office/powerpoint/2010/main" val="229177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3</a:t>
            </a:fld>
            <a:endParaRPr lang="zh-CN" altLang="en-US"/>
          </a:p>
        </p:txBody>
      </p:sp>
    </p:spTree>
    <p:extLst>
      <p:ext uri="{BB962C8B-B14F-4D97-AF65-F5344CB8AC3E}">
        <p14:creationId xmlns:p14="http://schemas.microsoft.com/office/powerpoint/2010/main" val="119665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4</a:t>
            </a:fld>
            <a:endParaRPr lang="zh-CN" altLang="en-US"/>
          </a:p>
        </p:txBody>
      </p:sp>
    </p:spTree>
    <p:extLst>
      <p:ext uri="{BB962C8B-B14F-4D97-AF65-F5344CB8AC3E}">
        <p14:creationId xmlns:p14="http://schemas.microsoft.com/office/powerpoint/2010/main" val="90903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5</a:t>
            </a:fld>
            <a:endParaRPr lang="zh-CN" altLang="en-US"/>
          </a:p>
        </p:txBody>
      </p:sp>
    </p:spTree>
    <p:extLst>
      <p:ext uri="{BB962C8B-B14F-4D97-AF65-F5344CB8AC3E}">
        <p14:creationId xmlns:p14="http://schemas.microsoft.com/office/powerpoint/2010/main" val="304758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6</a:t>
            </a:fld>
            <a:endParaRPr lang="zh-CN" altLang="en-US"/>
          </a:p>
        </p:txBody>
      </p:sp>
    </p:spTree>
    <p:extLst>
      <p:ext uri="{BB962C8B-B14F-4D97-AF65-F5344CB8AC3E}">
        <p14:creationId xmlns:p14="http://schemas.microsoft.com/office/powerpoint/2010/main" val="118351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7</a:t>
            </a:fld>
            <a:endParaRPr lang="zh-CN" altLang="en-US"/>
          </a:p>
        </p:txBody>
      </p:sp>
    </p:spTree>
    <p:extLst>
      <p:ext uri="{BB962C8B-B14F-4D97-AF65-F5344CB8AC3E}">
        <p14:creationId xmlns:p14="http://schemas.microsoft.com/office/powerpoint/2010/main" val="308992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8</a:t>
            </a:fld>
            <a:endParaRPr lang="zh-CN" altLang="en-US"/>
          </a:p>
        </p:txBody>
      </p:sp>
    </p:spTree>
    <p:extLst>
      <p:ext uri="{BB962C8B-B14F-4D97-AF65-F5344CB8AC3E}">
        <p14:creationId xmlns:p14="http://schemas.microsoft.com/office/powerpoint/2010/main" val="227377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C84E61-A321-420F-B2A9-5A211D078995}" type="slidenum">
              <a:rPr lang="zh-CN" altLang="en-US" smtClean="0"/>
              <a:t>9</a:t>
            </a:fld>
            <a:endParaRPr lang="zh-CN" altLang="en-US"/>
          </a:p>
        </p:txBody>
      </p:sp>
    </p:spTree>
    <p:extLst>
      <p:ext uri="{BB962C8B-B14F-4D97-AF65-F5344CB8AC3E}">
        <p14:creationId xmlns:p14="http://schemas.microsoft.com/office/powerpoint/2010/main" val="217560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2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20154;&#25991;&#34892;&#21205;&#32771;&#23519;-&#35370;&#35527;&#29255;&#27573;.mp4" TargetMode="External"/><Relationship Id="rId5" Type="http://schemas.openxmlformats.org/officeDocument/2006/relationships/image" Target="../media/image2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0715" y="1037590"/>
            <a:ext cx="8371205" cy="4497070"/>
          </a:xfrm>
          <a:prstGeom prst="rect">
            <a:avLst/>
          </a:prstGeom>
        </p:spPr>
      </p:pic>
      <p:pic>
        <p:nvPicPr>
          <p:cNvPr id="5" name="图片 4" descr="梅花"/>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 y="2009775"/>
            <a:ext cx="4763135" cy="2552700"/>
          </a:xfrm>
          <a:prstGeom prst="rect">
            <a:avLst/>
          </a:prstGeom>
        </p:spPr>
      </p:pic>
      <p:pic>
        <p:nvPicPr>
          <p:cNvPr id="6" name="图片 5" descr="伞"/>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14509" y="4136390"/>
            <a:ext cx="2674620" cy="2796540"/>
          </a:xfrm>
          <a:prstGeom prst="rect">
            <a:avLst/>
          </a:prstGeom>
        </p:spPr>
      </p:pic>
      <p:sp>
        <p:nvSpPr>
          <p:cNvPr id="8" name="文本框 7"/>
          <p:cNvSpPr txBox="1"/>
          <p:nvPr/>
        </p:nvSpPr>
        <p:spPr>
          <a:xfrm>
            <a:off x="2127483" y="1323340"/>
            <a:ext cx="6627896" cy="1754326"/>
          </a:xfrm>
          <a:prstGeom prst="rect">
            <a:avLst/>
          </a:prstGeom>
          <a:noFill/>
        </p:spPr>
        <p:txBody>
          <a:bodyPr wrap="square" rtlCol="0">
            <a:spAutoFit/>
          </a:bodyPr>
          <a:lstStyle/>
          <a:p>
            <a:pPr algn="ctr"/>
            <a:r>
              <a:rPr lang="zh-TW" altLang="en-US" sz="5400" b="1" dirty="0">
                <a:solidFill>
                  <a:srgbClr val="31252D"/>
                </a:solidFill>
                <a:latin typeface="STFangsong" panose="02010600040101010101" pitchFamily="2" charset="-122"/>
                <a:ea typeface="STFangsong" panose="02010600040101010101" pitchFamily="2" charset="-122"/>
              </a:rPr>
              <a:t>宜蘭眷村</a:t>
            </a:r>
            <a:r>
              <a:rPr lang="en-US" altLang="zh-TW" sz="5400" b="1" dirty="0">
                <a:solidFill>
                  <a:srgbClr val="31252D"/>
                </a:solidFill>
                <a:latin typeface="STFangsong" panose="02010600040101010101" pitchFamily="2" charset="-122"/>
                <a:ea typeface="STFangsong" panose="02010600040101010101" pitchFamily="2" charset="-122"/>
              </a:rPr>
              <a:t>-</a:t>
            </a:r>
            <a:r>
              <a:rPr lang="zh-TW" altLang="en-US" sz="5400" b="1" dirty="0">
                <a:solidFill>
                  <a:srgbClr val="31252D"/>
                </a:solidFill>
                <a:latin typeface="STFangsong" panose="02010600040101010101" pitchFamily="2" charset="-122"/>
                <a:ea typeface="STFangsong" panose="02010600040101010101" pitchFamily="2" charset="-122"/>
              </a:rPr>
              <a:t>隱藏在歷史背後的故事</a:t>
            </a:r>
            <a:endParaRPr lang="zh-CN" altLang="en-US" sz="5400" b="1" dirty="0">
              <a:solidFill>
                <a:srgbClr val="31252D"/>
              </a:solidFill>
              <a:latin typeface="STFangsong" panose="02010600040101010101" pitchFamily="2" charset="-122"/>
              <a:ea typeface="STFangsong" panose="02010600040101010101" pitchFamily="2" charset="-122"/>
            </a:endParaRPr>
          </a:p>
        </p:txBody>
      </p:sp>
      <p:grpSp>
        <p:nvGrpSpPr>
          <p:cNvPr id="16" name="组合 15"/>
          <p:cNvGrpSpPr/>
          <p:nvPr/>
        </p:nvGrpSpPr>
        <p:grpSpPr>
          <a:xfrm>
            <a:off x="8755380" y="1194758"/>
            <a:ext cx="1025576" cy="3994773"/>
            <a:chOff x="15676" y="5417"/>
            <a:chExt cx="2210" cy="8141"/>
          </a:xfrm>
        </p:grpSpPr>
        <p:pic>
          <p:nvPicPr>
            <p:cNvPr id="13" name="图片 12" descr="印章"/>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676" y="5417"/>
              <a:ext cx="2210" cy="8141"/>
            </a:xfrm>
            <a:prstGeom prst="rect">
              <a:avLst/>
            </a:prstGeom>
          </p:spPr>
        </p:pic>
        <p:sp>
          <p:nvSpPr>
            <p:cNvPr id="15" name="文本框 14"/>
            <p:cNvSpPr txBox="1"/>
            <p:nvPr/>
          </p:nvSpPr>
          <p:spPr>
            <a:xfrm>
              <a:off x="16184" y="6264"/>
              <a:ext cx="1194" cy="6963"/>
            </a:xfrm>
            <a:prstGeom prst="rect">
              <a:avLst/>
            </a:prstGeom>
            <a:noFill/>
          </p:spPr>
          <p:txBody>
            <a:bodyPr vert="eaVert" wrap="square" rtlCol="0">
              <a:spAutoFit/>
            </a:bodyPr>
            <a:lstStyle/>
            <a:p>
              <a:r>
                <a:rPr lang="zh-TW" altLang="en-US" sz="2400" b="1" dirty="0">
                  <a:solidFill>
                    <a:schemeClr val="bg1"/>
                  </a:solidFill>
                  <a:latin typeface="標楷體" panose="03000509000000000000" pitchFamily="65" charset="-120"/>
                  <a:ea typeface="標楷體" panose="03000509000000000000" pitchFamily="65" charset="-120"/>
                </a:rPr>
                <a:t>蘭陽女中 人文行動考察</a:t>
              </a:r>
            </a:p>
          </p:txBody>
        </p:sp>
      </p:grpSp>
      <p:sp>
        <p:nvSpPr>
          <p:cNvPr id="7" name="文本框 6"/>
          <p:cNvSpPr txBox="1"/>
          <p:nvPr/>
        </p:nvSpPr>
        <p:spPr>
          <a:xfrm>
            <a:off x="5010039" y="3380358"/>
            <a:ext cx="1748900" cy="1631216"/>
          </a:xfrm>
          <a:prstGeom prst="rect">
            <a:avLst/>
          </a:prstGeom>
          <a:noFill/>
        </p:spPr>
        <p:txBody>
          <a:bodyPr wrap="square" rtlCol="0">
            <a:spAutoFit/>
          </a:bodyPr>
          <a:lstStyle/>
          <a:p>
            <a:pPr algn="ctr"/>
            <a:r>
              <a:rPr lang="en-US" altLang="zh-CN" sz="2000" b="1" dirty="0">
                <a:solidFill>
                  <a:srgbClr val="64443D"/>
                </a:solidFill>
                <a:latin typeface="標楷體" panose="03000509000000000000" pitchFamily="65" charset="-120"/>
                <a:ea typeface="標楷體" panose="03000509000000000000" pitchFamily="65" charset="-120"/>
              </a:rPr>
              <a:t>2120</a:t>
            </a:r>
            <a:r>
              <a:rPr lang="en-US" altLang="zh-TW" sz="2000" b="1" dirty="0">
                <a:solidFill>
                  <a:srgbClr val="64443D"/>
                </a:solidFill>
                <a:latin typeface="標楷體" panose="03000509000000000000" pitchFamily="65" charset="-120"/>
                <a:ea typeface="標楷體" panose="03000509000000000000" pitchFamily="65" charset="-120"/>
              </a:rPr>
              <a:t>4</a:t>
            </a:r>
            <a:r>
              <a:rPr lang="en-US" altLang="zh-CN" sz="2000" b="1" dirty="0">
                <a:solidFill>
                  <a:srgbClr val="64443D"/>
                </a:solidFill>
                <a:latin typeface="標楷體" panose="03000509000000000000" pitchFamily="65" charset="-120"/>
                <a:ea typeface="標楷體" panose="03000509000000000000" pitchFamily="65" charset="-120"/>
              </a:rPr>
              <a:t> </a:t>
            </a:r>
            <a:r>
              <a:rPr lang="zh-TW" altLang="en-US" sz="2000" b="1" dirty="0">
                <a:solidFill>
                  <a:srgbClr val="64443D"/>
                </a:solidFill>
                <a:latin typeface="標楷體" panose="03000509000000000000" pitchFamily="65" charset="-120"/>
                <a:ea typeface="標楷體" panose="03000509000000000000" pitchFamily="65" charset="-120"/>
              </a:rPr>
              <a:t>林怡昕</a:t>
            </a:r>
            <a:endParaRPr lang="en-US" altLang="zh-TW" sz="2000" b="1" dirty="0">
              <a:solidFill>
                <a:srgbClr val="64443D"/>
              </a:solidFill>
              <a:latin typeface="標楷體" panose="03000509000000000000" pitchFamily="65" charset="-120"/>
              <a:ea typeface="標楷體" panose="03000509000000000000" pitchFamily="65" charset="-120"/>
            </a:endParaRPr>
          </a:p>
          <a:p>
            <a:pPr algn="ctr"/>
            <a:endParaRPr lang="en-US" altLang="zh-TW" sz="2000" b="1" dirty="0">
              <a:solidFill>
                <a:srgbClr val="64443D"/>
              </a:solidFill>
              <a:latin typeface="標楷體" panose="03000509000000000000" pitchFamily="65" charset="-120"/>
              <a:ea typeface="標楷體" panose="03000509000000000000" pitchFamily="65" charset="-120"/>
            </a:endParaRPr>
          </a:p>
          <a:p>
            <a:pPr algn="ctr"/>
            <a:r>
              <a:rPr lang="en-US" altLang="zh-TW" sz="2000" b="1" dirty="0">
                <a:solidFill>
                  <a:srgbClr val="64443D"/>
                </a:solidFill>
                <a:latin typeface="標楷體" panose="03000509000000000000" pitchFamily="65" charset="-120"/>
                <a:ea typeface="標楷體" panose="03000509000000000000" pitchFamily="65" charset="-120"/>
              </a:rPr>
              <a:t>21206</a:t>
            </a:r>
            <a:r>
              <a:rPr lang="zh-TW" altLang="en-US" sz="2000" b="1" dirty="0">
                <a:solidFill>
                  <a:srgbClr val="64443D"/>
                </a:solidFill>
                <a:latin typeface="標楷體" panose="03000509000000000000" pitchFamily="65" charset="-120"/>
                <a:ea typeface="標楷體" panose="03000509000000000000" pitchFamily="65" charset="-120"/>
              </a:rPr>
              <a:t> 林奕昕</a:t>
            </a:r>
            <a:endParaRPr lang="en-US" altLang="zh-TW" sz="2000" b="1" dirty="0">
              <a:solidFill>
                <a:srgbClr val="64443D"/>
              </a:solidFill>
              <a:latin typeface="標楷體" panose="03000509000000000000" pitchFamily="65" charset="-120"/>
              <a:ea typeface="標楷體" panose="03000509000000000000" pitchFamily="65" charset="-120"/>
            </a:endParaRPr>
          </a:p>
          <a:p>
            <a:pPr algn="ctr"/>
            <a:endParaRPr lang="en-US" altLang="zh-TW" sz="2000" b="1" dirty="0">
              <a:solidFill>
                <a:srgbClr val="64443D"/>
              </a:solidFill>
              <a:latin typeface="標楷體" panose="03000509000000000000" pitchFamily="65" charset="-120"/>
              <a:ea typeface="標楷體" panose="03000509000000000000" pitchFamily="65" charset="-120"/>
            </a:endParaRPr>
          </a:p>
          <a:p>
            <a:pPr algn="ctr"/>
            <a:r>
              <a:rPr lang="en-US" altLang="zh-TW" sz="2000" b="1" dirty="0">
                <a:solidFill>
                  <a:srgbClr val="64443D"/>
                </a:solidFill>
                <a:latin typeface="標楷體" panose="03000509000000000000" pitchFamily="65" charset="-120"/>
                <a:ea typeface="標楷體" panose="03000509000000000000" pitchFamily="65" charset="-120"/>
              </a:rPr>
              <a:t>21211</a:t>
            </a:r>
            <a:r>
              <a:rPr lang="zh-TW" altLang="en-US" sz="2000" b="1" dirty="0">
                <a:solidFill>
                  <a:srgbClr val="64443D"/>
                </a:solidFill>
                <a:latin typeface="標楷體" panose="03000509000000000000" pitchFamily="65" charset="-120"/>
                <a:ea typeface="標楷體" panose="03000509000000000000" pitchFamily="65" charset="-120"/>
              </a:rPr>
              <a:t> 黃子馨</a:t>
            </a:r>
            <a:endParaRPr lang="zh-CN" altLang="en-US" sz="2000" b="1" dirty="0">
              <a:solidFill>
                <a:srgbClr val="64443D"/>
              </a:solidFill>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56" presetClass="entr" presetSubtype="0" fill="hold" grpId="2"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250" autoRev="1" fill="hold">
                                          <p:stCondLst>
                                            <p:cond delay="0"/>
                                          </p:stCondLst>
                                        </p:cTn>
                                        <p:tgtEl>
                                          <p:spTgt spid="8"/>
                                        </p:tgtEl>
                                        <p:attrNameLst>
                                          <p:attrName>ppt_w</p:attrName>
                                        </p:attrNameLst>
                                      </p:cBhvr>
                                    </p:anim>
                                    <p:anim by="(#ppt_w*0.50)" calcmode="lin" valueType="num">
                                      <p:cBhvr>
                                        <p:cTn id="21" dur="250" decel="50000" autoRev="1" fill="hold">
                                          <p:stCondLst>
                                            <p:cond delay="0"/>
                                          </p:stCondLst>
                                        </p:cTn>
                                        <p:tgtEl>
                                          <p:spTgt spid="8"/>
                                        </p:tgtEl>
                                        <p:attrNameLst>
                                          <p:attrName>ppt_x</p:attrName>
                                        </p:attrNameLst>
                                      </p:cBhvr>
                                    </p:anim>
                                    <p:anim from="(-#ppt_h/2)" to="(#ppt_y)" calcmode="lin" valueType="num">
                                      <p:cBhvr>
                                        <p:cTn id="22" dur="500" fill="hold">
                                          <p:stCondLst>
                                            <p:cond delay="0"/>
                                          </p:stCondLst>
                                        </p:cTn>
                                        <p:tgtEl>
                                          <p:spTgt spid="8"/>
                                        </p:tgtEl>
                                        <p:attrNameLst>
                                          <p:attrName>ppt_y</p:attrName>
                                        </p:attrNameLst>
                                      </p:cBhvr>
                                    </p:anim>
                                    <p:animRot by="21600000">
                                      <p:cBhvr>
                                        <p:cTn id="23" dur="500" fill="hold">
                                          <p:stCondLst>
                                            <p:cond delay="0"/>
                                          </p:stCondLst>
                                        </p:cTn>
                                        <p:tgtEl>
                                          <p:spTgt spid="8"/>
                                        </p:tgtEl>
                                        <p:attrNameLst>
                                          <p:attrName>r</p:attrName>
                                        </p:attrNameLst>
                                      </p:cBhvr>
                                    </p:animRot>
                                  </p:childTnLst>
                                </p:cTn>
                              </p:par>
                            </p:childTnLst>
                          </p:cTn>
                        </p:par>
                        <p:par>
                          <p:cTn id="24" fill="hold">
                            <p:stCondLst>
                              <p:cond delay="2700"/>
                            </p:stCondLst>
                            <p:childTnLst>
                              <p:par>
                                <p:cTn id="25" presetID="42"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3200"/>
                            </p:stCondLst>
                            <p:childTnLst>
                              <p:par>
                                <p:cTn id="31" presetID="22" presetClass="entr" presetSubtype="1" fill="hold" grpId="2"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7" grpId="0"/>
      <p:bldP spid="7" grpId="1"/>
      <p:bldP spid="7"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 xmlns:a16="http://schemas.microsoft.com/office/drawing/2014/main" id="{6D25F662-2CBD-486F-BC4A-F86B26CCA9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054347" y="3429000"/>
            <a:ext cx="4409977" cy="4409977"/>
          </a:xfrm>
          <a:prstGeom prst="rect">
            <a:avLst/>
          </a:prstGeom>
        </p:spPr>
      </p:pic>
      <p:pic>
        <p:nvPicPr>
          <p:cNvPr id="5" name="图片 4" descr="梅花"/>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662795" y="-17145"/>
            <a:ext cx="2542540" cy="1362710"/>
          </a:xfrm>
          <a:prstGeom prst="rect">
            <a:avLst/>
          </a:prstGeom>
        </p:spPr>
      </p:pic>
      <p:sp>
        <p:nvSpPr>
          <p:cNvPr id="7" name="任意形状 6"/>
          <p:cNvSpPr/>
          <p:nvPr/>
        </p:nvSpPr>
        <p:spPr>
          <a:xfrm>
            <a:off x="1150642" y="2742495"/>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12700">
            <a:solidFill>
              <a:srgbClr val="64443D"/>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33" tIns="89133" rIns="89133" bIns="386948" numCol="1" spcCol="1270" anchor="t" anchorCtr="0">
            <a:noAutofit/>
          </a:bodyPr>
          <a:lstStyle/>
          <a:p>
            <a:pPr marL="285750" lvl="1" indent="-285750" algn="l" defTabSz="1333500">
              <a:lnSpc>
                <a:spcPct val="90000"/>
              </a:lnSpc>
              <a:spcBef>
                <a:spcPct val="0"/>
              </a:spcBef>
              <a:spcAft>
                <a:spcPct val="15000"/>
              </a:spcAft>
              <a:buChar char="•"/>
            </a:pPr>
            <a:endParaRPr lang="zh-CN" altLang="en-US" sz="3000" kern="1200"/>
          </a:p>
          <a:p>
            <a:pPr marL="285750" lvl="1" indent="-285750" algn="l" defTabSz="1333500">
              <a:lnSpc>
                <a:spcPct val="90000"/>
              </a:lnSpc>
              <a:spcBef>
                <a:spcPct val="0"/>
              </a:spcBef>
              <a:spcAft>
                <a:spcPct val="15000"/>
              </a:spcAft>
              <a:buChar char="•"/>
            </a:pPr>
            <a:endParaRPr lang="zh-CN" altLang="en-US" sz="3000" kern="1200"/>
          </a:p>
        </p:txBody>
      </p:sp>
      <p:sp>
        <p:nvSpPr>
          <p:cNvPr id="3" name="形状 2"/>
          <p:cNvSpPr/>
          <p:nvPr/>
        </p:nvSpPr>
        <p:spPr>
          <a:xfrm>
            <a:off x="2333128" y="3235469"/>
            <a:ext cx="2141983" cy="2141983"/>
          </a:xfrm>
          <a:prstGeom prst="leftCircularArrow">
            <a:avLst>
              <a:gd name="adj1" fmla="val 2550"/>
              <a:gd name="adj2" fmla="val 309429"/>
              <a:gd name="adj3" fmla="val 2084940"/>
              <a:gd name="adj4" fmla="val 9024489"/>
              <a:gd name="adj5" fmla="val 2975"/>
            </a:avLst>
          </a:prstGeom>
          <a:solidFill>
            <a:srgbClr val="64443D"/>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1" name="任意形状 10"/>
          <p:cNvSpPr/>
          <p:nvPr/>
        </p:nvSpPr>
        <p:spPr>
          <a:xfrm>
            <a:off x="1608521" y="407777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64443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p>
            <a:pPr lvl="0" algn="ctr" defTabSz="1466850">
              <a:lnSpc>
                <a:spcPct val="90000"/>
              </a:lnSpc>
              <a:spcBef>
                <a:spcPct val="0"/>
              </a:spcBef>
              <a:spcAft>
                <a:spcPct val="35000"/>
              </a:spcAft>
            </a:pPr>
            <a:r>
              <a:rPr lang="zh-TW" altLang="en-US" b="1" dirty="0">
                <a:solidFill>
                  <a:schemeClr val="bg1"/>
                </a:solidFill>
                <a:latin typeface="標楷體" panose="03000509000000000000" pitchFamily="65" charset="-120"/>
                <a:ea typeface="標楷體" panose="03000509000000000000" pitchFamily="65" charset="-120"/>
                <a:sym typeface="+mn-ea"/>
              </a:rPr>
              <a:t>第二次國共內戰</a:t>
            </a:r>
            <a:endParaRPr lang="zh-CN" altLang="en-US" b="1" kern="1200" dirty="0">
              <a:solidFill>
                <a:schemeClr val="bg1"/>
              </a:solidFill>
              <a:latin typeface="標楷體" panose="03000509000000000000" pitchFamily="65" charset="-120"/>
              <a:ea typeface="標楷體" panose="03000509000000000000" pitchFamily="65" charset="-120"/>
              <a:sym typeface="+mn-ea"/>
            </a:endParaRPr>
          </a:p>
        </p:txBody>
      </p:sp>
      <p:sp>
        <p:nvSpPr>
          <p:cNvPr id="15" name="圆角矩形 14"/>
          <p:cNvSpPr/>
          <p:nvPr/>
        </p:nvSpPr>
        <p:spPr>
          <a:xfrm>
            <a:off x="3639790" y="2742495"/>
            <a:ext cx="2120833" cy="1699449"/>
          </a:xfrm>
          <a:prstGeom prst="roundRect">
            <a:avLst>
              <a:gd name="adj" fmla="val 10000"/>
            </a:avLst>
          </a:prstGeom>
          <a:noFill/>
          <a:ln>
            <a:solidFill>
              <a:srgbClr val="64443D"/>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环形箭头 15"/>
          <p:cNvSpPr/>
          <p:nvPr/>
        </p:nvSpPr>
        <p:spPr>
          <a:xfrm>
            <a:off x="4865479" y="1740354"/>
            <a:ext cx="2405264" cy="2405264"/>
          </a:xfrm>
          <a:prstGeom prst="circularArrow">
            <a:avLst>
              <a:gd name="adj1" fmla="val 2271"/>
              <a:gd name="adj2" fmla="val 273786"/>
              <a:gd name="adj3" fmla="val 19550703"/>
              <a:gd name="adj4" fmla="val 12575511"/>
              <a:gd name="adj5" fmla="val 2650"/>
            </a:avLst>
          </a:prstGeom>
        </p:spPr>
        <p:style>
          <a:lnRef idx="0">
            <a:schemeClr val="accent2"/>
          </a:lnRef>
          <a:fillRef idx="3">
            <a:schemeClr val="accent2"/>
          </a:fillRef>
          <a:effectRef idx="3">
            <a:schemeClr val="accent2"/>
          </a:effectRef>
          <a:fontRef idx="minor">
            <a:schemeClr val="lt1"/>
          </a:fontRef>
        </p:style>
      </p:sp>
      <p:sp>
        <p:nvSpPr>
          <p:cNvPr id="4" name="任意形状 16"/>
          <p:cNvSpPr/>
          <p:nvPr/>
        </p:nvSpPr>
        <p:spPr>
          <a:xfrm>
            <a:off x="4158043" y="237832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64443D"/>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p>
            <a:pPr lvl="0" algn="ctr" defTabSz="1466850">
              <a:lnSpc>
                <a:spcPct val="90000"/>
              </a:lnSpc>
              <a:spcBef>
                <a:spcPct val="0"/>
              </a:spcBef>
              <a:spcAft>
                <a:spcPct val="35000"/>
              </a:spcAft>
            </a:pPr>
            <a:r>
              <a:rPr lang="zh-TW" altLang="en-US" b="1" dirty="0">
                <a:solidFill>
                  <a:schemeClr val="bg1"/>
                </a:solidFill>
                <a:latin typeface="標楷體" panose="03000509000000000000" pitchFamily="65" charset="-120"/>
                <a:ea typeface="標楷體" panose="03000509000000000000" pitchFamily="65" charset="-120"/>
                <a:sym typeface="+mn-ea"/>
              </a:rPr>
              <a:t>國民政府遷台</a:t>
            </a:r>
            <a:endParaRPr lang="zh-CN" altLang="en-US" b="1" kern="1200" dirty="0">
              <a:solidFill>
                <a:schemeClr val="bg1"/>
              </a:solidFill>
              <a:latin typeface="標楷體" panose="03000509000000000000" pitchFamily="65" charset="-120"/>
              <a:ea typeface="標楷體" panose="03000509000000000000" pitchFamily="65" charset="-120"/>
              <a:sym typeface="+mn-ea"/>
            </a:endParaRPr>
          </a:p>
        </p:txBody>
      </p:sp>
      <p:sp>
        <p:nvSpPr>
          <p:cNvPr id="21" name="任意形状 20"/>
          <p:cNvSpPr/>
          <p:nvPr/>
        </p:nvSpPr>
        <p:spPr>
          <a:xfrm>
            <a:off x="6249684" y="2742495"/>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0" vert="horz" wrap="square" lIns="89133" tIns="89133" rIns="89133" bIns="386948" numCol="1" spcCol="1270" anchor="t" anchorCtr="0">
            <a:noAutofit/>
          </a:bodyPr>
          <a:lstStyle/>
          <a:p>
            <a:pPr marL="285750" lvl="1" indent="-285750" algn="l" defTabSz="1333500">
              <a:lnSpc>
                <a:spcPct val="90000"/>
              </a:lnSpc>
              <a:spcBef>
                <a:spcPct val="0"/>
              </a:spcBef>
              <a:spcAft>
                <a:spcPct val="15000"/>
              </a:spcAft>
              <a:buChar char="•"/>
            </a:pPr>
            <a:endParaRPr lang="zh-CN" altLang="en-US" sz="3000" kern="1200"/>
          </a:p>
          <a:p>
            <a:pPr marL="285750" lvl="1" indent="-285750" algn="l" defTabSz="1333500">
              <a:lnSpc>
                <a:spcPct val="90000"/>
              </a:lnSpc>
              <a:spcBef>
                <a:spcPct val="0"/>
              </a:spcBef>
              <a:spcAft>
                <a:spcPct val="15000"/>
              </a:spcAft>
              <a:buChar char="•"/>
            </a:pPr>
            <a:endParaRPr lang="zh-CN" altLang="en-US" sz="3000" kern="1200"/>
          </a:p>
        </p:txBody>
      </p:sp>
      <p:sp>
        <p:nvSpPr>
          <p:cNvPr id="25" name="形状 24"/>
          <p:cNvSpPr/>
          <p:nvPr/>
        </p:nvSpPr>
        <p:spPr>
          <a:xfrm>
            <a:off x="7422646" y="3235469"/>
            <a:ext cx="2141983" cy="2141983"/>
          </a:xfrm>
          <a:prstGeom prst="leftCircularArrow">
            <a:avLst>
              <a:gd name="adj1" fmla="val 2550"/>
              <a:gd name="adj2" fmla="val 309429"/>
              <a:gd name="adj3" fmla="val 2084940"/>
              <a:gd name="adj4" fmla="val 9024489"/>
              <a:gd name="adj5" fmla="val 2975"/>
            </a:avLst>
          </a:prstGeom>
        </p:spPr>
        <p:style>
          <a:lnRef idx="0">
            <a:schemeClr val="accent2"/>
          </a:lnRef>
          <a:fillRef idx="3">
            <a:schemeClr val="accent2"/>
          </a:fillRef>
          <a:effectRef idx="3">
            <a:schemeClr val="accent2"/>
          </a:effectRef>
          <a:fontRef idx="minor">
            <a:schemeClr val="lt1"/>
          </a:fontRef>
        </p:style>
      </p:sp>
      <p:sp>
        <p:nvSpPr>
          <p:cNvPr id="29" name="任意形状 28"/>
          <p:cNvSpPr/>
          <p:nvPr/>
        </p:nvSpPr>
        <p:spPr>
          <a:xfrm>
            <a:off x="6707564" y="407777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80310" tIns="59355" rIns="80310" bIns="59355" numCol="1" spcCol="1270" anchor="ctr" anchorCtr="0">
            <a:noAutofit/>
          </a:bodyPr>
          <a:lstStyle/>
          <a:p>
            <a:pPr algn="ctr" defTabSz="1466850">
              <a:lnSpc>
                <a:spcPct val="90000"/>
              </a:lnSpc>
              <a:spcBef>
                <a:spcPct val="0"/>
              </a:spcBef>
              <a:spcAft>
                <a:spcPct val="35000"/>
              </a:spcAft>
            </a:pPr>
            <a:endParaRPr lang="en-US" altLang="zh-TW" b="1" dirty="0">
              <a:solidFill>
                <a:schemeClr val="bg1"/>
              </a:solidFill>
              <a:latin typeface="標楷體" panose="03000509000000000000" pitchFamily="65" charset="-120"/>
              <a:ea typeface="標楷體" panose="03000509000000000000" pitchFamily="65" charset="-120"/>
              <a:sym typeface="+mn-ea"/>
            </a:endParaRPr>
          </a:p>
          <a:p>
            <a:pPr algn="ctr" defTabSz="1466850">
              <a:lnSpc>
                <a:spcPct val="90000"/>
              </a:lnSpc>
              <a:spcBef>
                <a:spcPct val="0"/>
              </a:spcBef>
              <a:spcAft>
                <a:spcPct val="35000"/>
              </a:spcAft>
            </a:pPr>
            <a:r>
              <a:rPr lang="zh-TW" altLang="en-US" b="1" dirty="0">
                <a:solidFill>
                  <a:schemeClr val="bg1"/>
                </a:solidFill>
                <a:latin typeface="標楷體" panose="03000509000000000000" pitchFamily="65" charset="-120"/>
                <a:ea typeface="標楷體" panose="03000509000000000000" pitchFamily="65" charset="-120"/>
                <a:sym typeface="+mn-ea"/>
              </a:rPr>
              <a:t>眷村產生</a:t>
            </a:r>
            <a:endParaRPr lang="zh-CN" altLang="en-US" b="1" dirty="0">
              <a:solidFill>
                <a:schemeClr val="bg1"/>
              </a:solidFill>
              <a:latin typeface="標楷體" panose="03000509000000000000" pitchFamily="65" charset="-120"/>
              <a:ea typeface="標楷體" panose="03000509000000000000" pitchFamily="65" charset="-120"/>
              <a:sym typeface="+mn-ea"/>
            </a:endParaRPr>
          </a:p>
          <a:p>
            <a:pPr lvl="0" algn="ctr" defTabSz="1466850">
              <a:lnSpc>
                <a:spcPct val="90000"/>
              </a:lnSpc>
              <a:spcBef>
                <a:spcPct val="0"/>
              </a:spcBef>
              <a:spcAft>
                <a:spcPct val="35000"/>
              </a:spcAft>
            </a:pPr>
            <a:endParaRPr lang="zh-CN" altLang="en-US" b="1" kern="1200" dirty="0">
              <a:solidFill>
                <a:schemeClr val="bg1"/>
              </a:solidFill>
              <a:latin typeface="標楷體" panose="03000509000000000000" pitchFamily="65" charset="-120"/>
              <a:ea typeface="標楷體" panose="03000509000000000000" pitchFamily="65" charset="-120"/>
              <a:sym typeface="+mn-ea"/>
            </a:endParaRPr>
          </a:p>
        </p:txBody>
      </p:sp>
      <p:sp>
        <p:nvSpPr>
          <p:cNvPr id="30" name="任意形状 29"/>
          <p:cNvSpPr/>
          <p:nvPr/>
        </p:nvSpPr>
        <p:spPr>
          <a:xfrm>
            <a:off x="8799205" y="2742495"/>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spcFirstLastPara="0" vert="horz" wrap="square" lIns="89133" tIns="386948" rIns="89133" bIns="89133" numCol="1" spcCol="1270" anchor="t" anchorCtr="0">
            <a:noAutofit/>
          </a:bodyPr>
          <a:lstStyle/>
          <a:p>
            <a:pPr marL="285750" lvl="1" indent="-285750" algn="l" defTabSz="1333500">
              <a:lnSpc>
                <a:spcPct val="90000"/>
              </a:lnSpc>
              <a:spcBef>
                <a:spcPct val="0"/>
              </a:spcBef>
              <a:spcAft>
                <a:spcPct val="15000"/>
              </a:spcAft>
              <a:buChar char="•"/>
            </a:pPr>
            <a:endParaRPr lang="zh-CN" altLang="en-US" sz="3000" kern="1200"/>
          </a:p>
          <a:p>
            <a:pPr marL="285750" lvl="1" indent="-285750" algn="l" defTabSz="1333500">
              <a:lnSpc>
                <a:spcPct val="90000"/>
              </a:lnSpc>
              <a:spcBef>
                <a:spcPct val="0"/>
              </a:spcBef>
              <a:spcAft>
                <a:spcPct val="15000"/>
              </a:spcAft>
              <a:buChar char="•"/>
            </a:pPr>
            <a:endParaRPr lang="zh-CN" altLang="en-US" sz="3000" kern="1200"/>
          </a:p>
        </p:txBody>
      </p:sp>
      <p:sp>
        <p:nvSpPr>
          <p:cNvPr id="31" name="任意形状 30"/>
          <p:cNvSpPr/>
          <p:nvPr/>
        </p:nvSpPr>
        <p:spPr>
          <a:xfrm>
            <a:off x="9257084" y="2378327"/>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80310" tIns="59355" rIns="80310" bIns="59355" numCol="1" spcCol="1270" anchor="ctr" anchorCtr="0">
            <a:noAutofit/>
          </a:bodyPr>
          <a:lstStyle/>
          <a:p>
            <a:pPr lvl="0" algn="ctr" defTabSz="1466850">
              <a:lnSpc>
                <a:spcPct val="90000"/>
              </a:lnSpc>
              <a:spcBef>
                <a:spcPct val="0"/>
              </a:spcBef>
              <a:spcAft>
                <a:spcPct val="35000"/>
              </a:spcAft>
            </a:pPr>
            <a:r>
              <a:rPr lang="zh-TW" altLang="en-US" b="1" dirty="0">
                <a:solidFill>
                  <a:schemeClr val="bg1"/>
                </a:solidFill>
                <a:latin typeface="標楷體" panose="03000509000000000000" pitchFamily="65" charset="-120"/>
                <a:ea typeface="標楷體" panose="03000509000000000000" pitchFamily="65" charset="-120"/>
                <a:sym typeface="+mn-ea"/>
              </a:rPr>
              <a:t>反攻大陸失敗</a:t>
            </a:r>
            <a:endParaRPr lang="zh-CN" altLang="en-US" b="1" kern="1200" dirty="0">
              <a:solidFill>
                <a:schemeClr val="bg1"/>
              </a:solidFill>
              <a:latin typeface="標楷體" panose="03000509000000000000" pitchFamily="65" charset="-120"/>
              <a:ea typeface="標楷體" panose="03000509000000000000" pitchFamily="65" charset="-120"/>
              <a:sym typeface="+mn-ea"/>
            </a:endParaRPr>
          </a:p>
        </p:txBody>
      </p:sp>
      <p:sp>
        <p:nvSpPr>
          <p:cNvPr id="32" name="文本框 8"/>
          <p:cNvSpPr txBox="1"/>
          <p:nvPr/>
        </p:nvSpPr>
        <p:spPr>
          <a:xfrm>
            <a:off x="1123075" y="2851470"/>
            <a:ext cx="2212820" cy="11550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150000"/>
              </a:lnSpc>
            </a:pPr>
            <a:r>
              <a:rPr lang="zh-TW" altLang="en-US" sz="1600" b="1" dirty="0">
                <a:solidFill>
                  <a:srgbClr val="64443D"/>
                </a:solidFill>
                <a:latin typeface="微軟正黑體" panose="020B0604030504040204" pitchFamily="34" charset="-120"/>
                <a:ea typeface="微軟正黑體" panose="020B0604030504040204" pitchFamily="34" charset="-120"/>
                <a:sym typeface="+mn-ea"/>
              </a:rPr>
              <a:t>第二次國共內戰中華民國政府失利，中國共產黨取得全面勝利。</a:t>
            </a:r>
            <a:endParaRPr lang="zh-CN" altLang="en-US" sz="1600" b="1" dirty="0">
              <a:solidFill>
                <a:schemeClr val="tx1">
                  <a:lumMod val="75000"/>
                  <a:lumOff val="25000"/>
                </a:schemeClr>
              </a:solidFill>
              <a:latin typeface="微軟正黑體" panose="020B0604030504040204" pitchFamily="34" charset="-120"/>
              <a:ea typeface="微軟正黑體" panose="020B0604030504040204" pitchFamily="34" charset="-120"/>
              <a:sym typeface="+mn-ea"/>
            </a:endParaRPr>
          </a:p>
        </p:txBody>
      </p:sp>
      <p:sp>
        <p:nvSpPr>
          <p:cNvPr id="34" name="文本框 8"/>
          <p:cNvSpPr txBox="1"/>
          <p:nvPr/>
        </p:nvSpPr>
        <p:spPr>
          <a:xfrm>
            <a:off x="6334760" y="2879090"/>
            <a:ext cx="1890395" cy="11568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150000"/>
              </a:lnSpc>
            </a:pPr>
            <a:r>
              <a:rPr lang="zh-TW" altLang="en-US" sz="1600" b="1" dirty="0">
                <a:solidFill>
                  <a:srgbClr val="FF3300"/>
                </a:solidFill>
                <a:latin typeface="微軟正黑體" panose="020B0604030504040204" pitchFamily="34" charset="-120"/>
                <a:ea typeface="微軟正黑體" panose="020B0604030504040204" pitchFamily="34" charset="-120"/>
                <a:sym typeface="+mn-ea"/>
              </a:rPr>
              <a:t>政府為了解決人口激增帶來的居住問題，開始興建房舍。</a:t>
            </a:r>
            <a:endParaRPr lang="zh-CN" altLang="en-US" sz="1050" b="1" dirty="0">
              <a:solidFill>
                <a:srgbClr val="FF3300"/>
              </a:solidFill>
              <a:latin typeface="微軟正黑體" panose="020B0604030504040204" pitchFamily="34" charset="-120"/>
              <a:ea typeface="微軟正黑體" panose="020B0604030504040204" pitchFamily="34" charset="-120"/>
            </a:endParaRPr>
          </a:p>
        </p:txBody>
      </p:sp>
      <p:sp>
        <p:nvSpPr>
          <p:cNvPr id="36" name="文本框 8"/>
          <p:cNvSpPr txBox="1"/>
          <p:nvPr/>
        </p:nvSpPr>
        <p:spPr>
          <a:xfrm>
            <a:off x="3552465" y="3054962"/>
            <a:ext cx="2371875" cy="11550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150000"/>
              </a:lnSpc>
            </a:pPr>
            <a:r>
              <a:rPr lang="zh-TW" altLang="en-US" sz="1600" b="1" dirty="0">
                <a:solidFill>
                  <a:srgbClr val="64443D"/>
                </a:solidFill>
                <a:latin typeface="微軟正黑體" panose="020B0604030504040204" pitchFamily="34" charset="-120"/>
                <a:ea typeface="微軟正黑體" panose="020B0604030504040204" pitchFamily="34" charset="-120"/>
                <a:sym typeface="+mn-ea"/>
              </a:rPr>
              <a:t>中國大陸各省軍民、政府人員被迫轉往台灣定   居，近</a:t>
            </a:r>
            <a:r>
              <a:rPr lang="en-US" altLang="zh-TW" sz="1600" b="1" dirty="0">
                <a:solidFill>
                  <a:srgbClr val="64443D"/>
                </a:solidFill>
                <a:latin typeface="微軟正黑體" panose="020B0604030504040204" pitchFamily="34" charset="-120"/>
                <a:ea typeface="微軟正黑體" panose="020B0604030504040204" pitchFamily="34" charset="-120"/>
                <a:sym typeface="+mn-ea"/>
              </a:rPr>
              <a:t>200</a:t>
            </a:r>
            <a:r>
              <a:rPr lang="zh-TW" altLang="en-US" sz="1600" b="1" dirty="0">
                <a:solidFill>
                  <a:srgbClr val="64443D"/>
                </a:solidFill>
                <a:latin typeface="微軟正黑體" panose="020B0604030504040204" pitchFamily="34" charset="-120"/>
                <a:ea typeface="微軟正黑體" panose="020B0604030504040204" pitchFamily="34" charset="-120"/>
                <a:sym typeface="+mn-ea"/>
              </a:rPr>
              <a:t>萬軍民遷入</a:t>
            </a:r>
            <a:r>
              <a:rPr lang="zh-TW" altLang="en-US" sz="1200" dirty="0">
                <a:solidFill>
                  <a:srgbClr val="64443D"/>
                </a:solidFill>
                <a:latin typeface="汉仪全唐诗简" panose="00020600040101010101" charset="-122"/>
                <a:ea typeface="汉仪全唐诗简" panose="00020600040101010101" charset="-122"/>
                <a:sym typeface="+mn-ea"/>
              </a:rPr>
              <a:t>。</a:t>
            </a:r>
            <a:endParaRPr lang="zh-CN" altLang="en-US" sz="900" dirty="0">
              <a:solidFill>
                <a:schemeClr val="tx1">
                  <a:lumMod val="65000"/>
                  <a:lumOff val="35000"/>
                </a:schemeClr>
              </a:solidFill>
              <a:latin typeface="微软雅黑" panose="020B0503020204020204" charset="-122"/>
              <a:ea typeface="微软雅黑" panose="020B0503020204020204" charset="-122"/>
            </a:endParaRPr>
          </a:p>
        </p:txBody>
      </p:sp>
      <p:sp>
        <p:nvSpPr>
          <p:cNvPr id="38" name="文本框 8"/>
          <p:cNvSpPr txBox="1"/>
          <p:nvPr/>
        </p:nvSpPr>
        <p:spPr>
          <a:xfrm>
            <a:off x="8787881" y="3151400"/>
            <a:ext cx="2141982" cy="11550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auto">
              <a:lnSpc>
                <a:spcPct val="150000"/>
              </a:lnSpc>
            </a:pPr>
            <a:r>
              <a:rPr lang="zh-TW" altLang="en-US" sz="1600" b="1" dirty="0">
                <a:solidFill>
                  <a:srgbClr val="FF3300"/>
                </a:solidFill>
                <a:latin typeface="微軟正黑體" panose="020B0604030504040204" pitchFamily="34" charset="-120"/>
                <a:ea typeface="微軟正黑體" panose="020B0604030504040204" pitchFamily="34" charset="-120"/>
                <a:sym typeface="+mn-ea"/>
              </a:rPr>
              <a:t>在台落地生根，發展出台灣社會中相當特殊的族群與人文現象</a:t>
            </a:r>
            <a:endParaRPr lang="zh-CN" altLang="en-US" sz="1600" b="1" dirty="0">
              <a:solidFill>
                <a:srgbClr val="FF3300"/>
              </a:solidFill>
              <a:latin typeface="微軟正黑體" panose="020B0604030504040204" pitchFamily="34" charset="-120"/>
              <a:ea typeface="微軟正黑體" panose="020B0604030504040204" pitchFamily="34" charset="-120"/>
            </a:endParaRPr>
          </a:p>
        </p:txBody>
      </p:sp>
      <p:sp>
        <p:nvSpPr>
          <p:cNvPr id="20" name="文本框 1">
            <a:extLst>
              <a:ext uri="{FF2B5EF4-FFF2-40B4-BE49-F238E27FC236}">
                <a16:creationId xmlns="" xmlns:a16="http://schemas.microsoft.com/office/drawing/2014/main" id="{2F45B7B0-9073-4093-91AA-4D6C08E3728D}"/>
              </a:ext>
            </a:extLst>
          </p:cNvPr>
          <p:cNvSpPr txBox="1"/>
          <p:nvPr/>
        </p:nvSpPr>
        <p:spPr>
          <a:xfrm>
            <a:off x="678150" y="89643"/>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歷史背景</a:t>
            </a:r>
            <a:endParaRPr lang="zh-CN" altLang="en-US" sz="4000" b="1" dirty="0">
              <a:latin typeface="汉仪全唐诗简" panose="00020600040101010101" charset="-122"/>
              <a:ea typeface="汉仪全唐诗简" panose="00020600040101010101" charset="-122"/>
            </a:endParaRPr>
          </a:p>
        </p:txBody>
      </p:sp>
      <p:sp>
        <p:nvSpPr>
          <p:cNvPr id="22" name="矩形 21">
            <a:extLst>
              <a:ext uri="{FF2B5EF4-FFF2-40B4-BE49-F238E27FC236}">
                <a16:creationId xmlns="" xmlns:a16="http://schemas.microsoft.com/office/drawing/2014/main" id="{A27B1333-EA4E-400C-852F-AFF8201ED1A5}"/>
              </a:ext>
            </a:extLst>
          </p:cNvPr>
          <p:cNvSpPr/>
          <p:nvPr/>
        </p:nvSpPr>
        <p:spPr>
          <a:xfrm>
            <a:off x="313224" y="168939"/>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pic>
        <p:nvPicPr>
          <p:cNvPr id="23" name="图片 5" descr="伞">
            <a:extLst>
              <a:ext uri="{FF2B5EF4-FFF2-40B4-BE49-F238E27FC236}">
                <a16:creationId xmlns="" xmlns:a16="http://schemas.microsoft.com/office/drawing/2014/main" id="{82CD856A-A5B7-4060-9A75-D9D0C95281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03877" y="4210022"/>
            <a:ext cx="2674620" cy="2796540"/>
          </a:xfrm>
          <a:prstGeom prst="rect">
            <a:avLst/>
          </a:prstGeom>
        </p:spPr>
      </p:pic>
      <p:sp>
        <p:nvSpPr>
          <p:cNvPr id="24" name="文本框 7">
            <a:extLst>
              <a:ext uri="{FF2B5EF4-FFF2-40B4-BE49-F238E27FC236}">
                <a16:creationId xmlns="" xmlns:a16="http://schemas.microsoft.com/office/drawing/2014/main" id="{019D20AF-C93D-442D-B78B-3CDADDDC4DCE}"/>
              </a:ext>
            </a:extLst>
          </p:cNvPr>
          <p:cNvSpPr txBox="1"/>
          <p:nvPr/>
        </p:nvSpPr>
        <p:spPr>
          <a:xfrm>
            <a:off x="4488943" y="9619"/>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眷村建立緣由</a:t>
            </a:r>
          </a:p>
        </p:txBody>
      </p:sp>
    </p:spTree>
    <p:extLst>
      <p:ext uri="{BB962C8B-B14F-4D97-AF65-F5344CB8AC3E}">
        <p14:creationId xmlns:p14="http://schemas.microsoft.com/office/powerpoint/2010/main" val="2940334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2"/>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5" dur="500"/>
                                        <p:tgtEl>
                                          <p:spTgt spid="20"/>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2000"/>
                            </p:stCondLst>
                            <p:childTnLst>
                              <p:par>
                                <p:cTn id="30" presetID="20" presetClass="entr" presetSubtype="0" fill="hold" grpId="1"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edge">
                                      <p:cBhvr>
                                        <p:cTn id="32" dur="500"/>
                                        <p:tgtEl>
                                          <p:spTgt spid="7"/>
                                        </p:tgtEl>
                                      </p:cBhvr>
                                    </p:animEffect>
                                  </p:childTnLst>
                                </p:cTn>
                              </p:par>
                            </p:childTnLst>
                          </p:cTn>
                        </p:par>
                        <p:par>
                          <p:cTn id="33" fill="hold">
                            <p:stCondLst>
                              <p:cond delay="2500"/>
                            </p:stCondLst>
                            <p:childTnLst>
                              <p:par>
                                <p:cTn id="34" presetID="30"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400" decel="100000"/>
                                        <p:tgtEl>
                                          <p:spTgt spid="32"/>
                                        </p:tgtEl>
                                      </p:cBhvr>
                                    </p:animEffect>
                                    <p:anim calcmode="lin" valueType="num">
                                      <p:cBhvr>
                                        <p:cTn id="37" dur="400" decel="100000" fill="hold"/>
                                        <p:tgtEl>
                                          <p:spTgt spid="32"/>
                                        </p:tgtEl>
                                        <p:attrNameLst>
                                          <p:attrName>style.rotation</p:attrName>
                                        </p:attrNameLst>
                                      </p:cBhvr>
                                      <p:tavLst>
                                        <p:tav tm="0">
                                          <p:val>
                                            <p:fltVal val="-90"/>
                                          </p:val>
                                        </p:tav>
                                        <p:tav tm="100000">
                                          <p:val>
                                            <p:fltVal val="0"/>
                                          </p:val>
                                        </p:tav>
                                      </p:tavLst>
                                    </p:anim>
                                    <p:anim calcmode="lin" valueType="num">
                                      <p:cBhvr>
                                        <p:cTn id="38" dur="400" decel="100000" fill="hold"/>
                                        <p:tgtEl>
                                          <p:spTgt spid="32"/>
                                        </p:tgtEl>
                                        <p:attrNameLst>
                                          <p:attrName>ppt_x</p:attrName>
                                        </p:attrNameLst>
                                      </p:cBhvr>
                                      <p:tavLst>
                                        <p:tav tm="0">
                                          <p:val>
                                            <p:strVal val="#ppt_x+0.4"/>
                                          </p:val>
                                        </p:tav>
                                        <p:tav tm="100000">
                                          <p:val>
                                            <p:strVal val="#ppt_x-0.05"/>
                                          </p:val>
                                        </p:tav>
                                      </p:tavLst>
                                    </p:anim>
                                    <p:anim calcmode="lin" valueType="num">
                                      <p:cBhvr>
                                        <p:cTn id="39" dur="400" decel="100000" fill="hold"/>
                                        <p:tgtEl>
                                          <p:spTgt spid="32"/>
                                        </p:tgtEl>
                                        <p:attrNameLst>
                                          <p:attrName>ppt_y</p:attrName>
                                        </p:attrNameLst>
                                      </p:cBhvr>
                                      <p:tavLst>
                                        <p:tav tm="0">
                                          <p:val>
                                            <p:strVal val="#ppt_y-0.4"/>
                                          </p:val>
                                        </p:tav>
                                        <p:tav tm="100000">
                                          <p:val>
                                            <p:strVal val="#ppt_y+0.1"/>
                                          </p:val>
                                        </p:tav>
                                      </p:tavLst>
                                    </p:anim>
                                    <p:anim calcmode="lin" valueType="num">
                                      <p:cBhvr>
                                        <p:cTn id="40" dur="100" accel="100000" fill="hold">
                                          <p:stCondLst>
                                            <p:cond delay="400"/>
                                          </p:stCondLst>
                                        </p:cTn>
                                        <p:tgtEl>
                                          <p:spTgt spid="32"/>
                                        </p:tgtEl>
                                        <p:attrNameLst>
                                          <p:attrName>ppt_x</p:attrName>
                                        </p:attrNameLst>
                                      </p:cBhvr>
                                      <p:tavLst>
                                        <p:tav tm="0">
                                          <p:val>
                                            <p:strVal val="#ppt_x-0.05"/>
                                          </p:val>
                                        </p:tav>
                                        <p:tav tm="100000">
                                          <p:val>
                                            <p:strVal val="#ppt_x"/>
                                          </p:val>
                                        </p:tav>
                                      </p:tavLst>
                                    </p:anim>
                                    <p:anim calcmode="lin" valueType="num">
                                      <p:cBhvr>
                                        <p:cTn id="41" dur="100" accel="100000" fill="hold">
                                          <p:stCondLst>
                                            <p:cond delay="400"/>
                                          </p:stCondLst>
                                        </p:cTn>
                                        <p:tgtEl>
                                          <p:spTgt spid="32"/>
                                        </p:tgtEl>
                                        <p:attrNameLst>
                                          <p:attrName>ppt_y</p:attrName>
                                        </p:attrNameLst>
                                      </p:cBhvr>
                                      <p:tavLst>
                                        <p:tav tm="0">
                                          <p:val>
                                            <p:strVal val="#ppt_y+0.1"/>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4000"/>
                            </p:stCondLst>
                            <p:childTnLst>
                              <p:par>
                                <p:cTn id="53" presetID="2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edge">
                                      <p:cBhvr>
                                        <p:cTn id="55" dur="500"/>
                                        <p:tgtEl>
                                          <p:spTgt spid="15"/>
                                        </p:tgtEl>
                                      </p:cBhvr>
                                    </p:animEffect>
                                  </p:childTnLst>
                                </p:cTn>
                              </p:par>
                            </p:childTnLst>
                          </p:cTn>
                        </p:par>
                        <p:par>
                          <p:cTn id="56" fill="hold">
                            <p:stCondLst>
                              <p:cond delay="4500"/>
                            </p:stCondLst>
                            <p:childTnLst>
                              <p:par>
                                <p:cTn id="57" presetID="2" presetClass="entr" presetSubtype="4"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Effect transition="in" filter="fade">
                                      <p:cBhvr>
                                        <p:cTn id="66" dur="500"/>
                                        <p:tgtEl>
                                          <p:spTgt spid="4"/>
                                        </p:tgtEl>
                                      </p:cBhvr>
                                    </p:animEffect>
                                  </p:childTnLst>
                                </p:cTn>
                              </p:par>
                            </p:childTnLst>
                          </p:cTn>
                        </p:par>
                        <p:par>
                          <p:cTn id="67" fill="hold">
                            <p:stCondLst>
                              <p:cond delay="5500"/>
                            </p:stCondLst>
                            <p:childTnLst>
                              <p:par>
                                <p:cTn id="68" presetID="22" presetClass="entr" presetSubtype="8"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6000"/>
                            </p:stCondLst>
                            <p:childTnLst>
                              <p:par>
                                <p:cTn id="72" presetID="2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edge">
                                      <p:cBhvr>
                                        <p:cTn id="74" dur="500"/>
                                        <p:tgtEl>
                                          <p:spTgt spid="21"/>
                                        </p:tgtEl>
                                      </p:cBhvr>
                                    </p:animEffect>
                                  </p:childTnLst>
                                </p:cTn>
                              </p:par>
                            </p:childTnLst>
                          </p:cTn>
                        </p:par>
                        <p:par>
                          <p:cTn id="75" fill="hold">
                            <p:stCondLst>
                              <p:cond delay="65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4"/>
                                        </p:tgtEl>
                                      </p:cBhvr>
                                    </p:animEffect>
                                  </p:childTnLst>
                                </p:cTn>
                              </p:par>
                            </p:childTnLst>
                          </p:cTn>
                        </p:par>
                        <p:par>
                          <p:cTn id="83" fill="hold">
                            <p:stCondLst>
                              <p:cond delay="8200"/>
                            </p:stCondLst>
                            <p:childTnLst>
                              <p:par>
                                <p:cTn id="84" presetID="53" presetClass="entr" presetSubtype="16"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500" fill="hold"/>
                                        <p:tgtEl>
                                          <p:spTgt spid="29"/>
                                        </p:tgtEl>
                                        <p:attrNameLst>
                                          <p:attrName>ppt_w</p:attrName>
                                        </p:attrNameLst>
                                      </p:cBhvr>
                                      <p:tavLst>
                                        <p:tav tm="0">
                                          <p:val>
                                            <p:fltVal val="0"/>
                                          </p:val>
                                        </p:tav>
                                        <p:tav tm="100000">
                                          <p:val>
                                            <p:strVal val="#ppt_w"/>
                                          </p:val>
                                        </p:tav>
                                      </p:tavLst>
                                    </p:anim>
                                    <p:anim calcmode="lin" valueType="num">
                                      <p:cBhvr>
                                        <p:cTn id="87" dur="500" fill="hold"/>
                                        <p:tgtEl>
                                          <p:spTgt spid="29"/>
                                        </p:tgtEl>
                                        <p:attrNameLst>
                                          <p:attrName>ppt_h</p:attrName>
                                        </p:attrNameLst>
                                      </p:cBhvr>
                                      <p:tavLst>
                                        <p:tav tm="0">
                                          <p:val>
                                            <p:fltVal val="0"/>
                                          </p:val>
                                        </p:tav>
                                        <p:tav tm="100000">
                                          <p:val>
                                            <p:strVal val="#ppt_h"/>
                                          </p:val>
                                        </p:tav>
                                      </p:tavLst>
                                    </p:anim>
                                    <p:animEffect transition="in" filter="fade">
                                      <p:cBhvr>
                                        <p:cTn id="88" dur="500"/>
                                        <p:tgtEl>
                                          <p:spTgt spid="29"/>
                                        </p:tgtEl>
                                      </p:cBhvr>
                                    </p:animEffect>
                                  </p:childTnLst>
                                </p:cTn>
                              </p:par>
                            </p:childTnLst>
                          </p:cTn>
                        </p:par>
                        <p:par>
                          <p:cTn id="89" fill="hold">
                            <p:stCondLst>
                              <p:cond delay="8700"/>
                            </p:stCondLst>
                            <p:childTnLst>
                              <p:par>
                                <p:cTn id="90" presetID="22" presetClass="entr" presetSubtype="8"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childTnLst>
                          </p:cTn>
                        </p:par>
                        <p:par>
                          <p:cTn id="93" fill="hold">
                            <p:stCondLst>
                              <p:cond delay="9200"/>
                            </p:stCondLst>
                            <p:childTnLst>
                              <p:par>
                                <p:cTn id="94" presetID="20"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edge">
                                      <p:cBhvr>
                                        <p:cTn id="96" dur="500"/>
                                        <p:tgtEl>
                                          <p:spTgt spid="30"/>
                                        </p:tgtEl>
                                      </p:cBhvr>
                                    </p:animEffect>
                                  </p:childTnLst>
                                </p:cTn>
                              </p:par>
                            </p:childTnLst>
                          </p:cTn>
                        </p:par>
                        <p:par>
                          <p:cTn id="97" fill="hold">
                            <p:stCondLst>
                              <p:cond delay="9700"/>
                            </p:stCondLst>
                            <p:childTnLst>
                              <p:par>
                                <p:cTn id="98" presetID="2" presetClass="entr" presetSubtype="4"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additive="base">
                                        <p:cTn id="100" dur="500" fill="hold"/>
                                        <p:tgtEl>
                                          <p:spTgt spid="38"/>
                                        </p:tgtEl>
                                        <p:attrNameLst>
                                          <p:attrName>ppt_x</p:attrName>
                                        </p:attrNameLst>
                                      </p:cBhvr>
                                      <p:tavLst>
                                        <p:tav tm="0">
                                          <p:val>
                                            <p:strVal val="#ppt_x"/>
                                          </p:val>
                                        </p:tav>
                                        <p:tav tm="100000">
                                          <p:val>
                                            <p:strVal val="#ppt_x"/>
                                          </p:val>
                                        </p:tav>
                                      </p:tavLst>
                                    </p:anim>
                                    <p:anim calcmode="lin" valueType="num">
                                      <p:cBhvr additive="base">
                                        <p:cTn id="101" dur="500" fill="hold"/>
                                        <p:tgtEl>
                                          <p:spTgt spid="38"/>
                                        </p:tgtEl>
                                        <p:attrNameLst>
                                          <p:attrName>ppt_y</p:attrName>
                                        </p:attrNameLst>
                                      </p:cBhvr>
                                      <p:tavLst>
                                        <p:tav tm="0">
                                          <p:val>
                                            <p:strVal val="1+#ppt_h/2"/>
                                          </p:val>
                                        </p:tav>
                                        <p:tav tm="100000">
                                          <p:val>
                                            <p:strVal val="#ppt_y"/>
                                          </p:val>
                                        </p:tav>
                                      </p:tavLst>
                                    </p:anim>
                                  </p:childTnLst>
                                </p:cTn>
                              </p:par>
                            </p:childTnLst>
                          </p:cTn>
                        </p:par>
                        <p:par>
                          <p:cTn id="102" fill="hold">
                            <p:stCondLst>
                              <p:cond delay="10200"/>
                            </p:stCondLst>
                            <p:childTnLst>
                              <p:par>
                                <p:cTn id="103" presetID="53" presetClass="entr" presetSubtype="16" fill="hold" grpId="0" nodeType="after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p:cTn id="105" dur="500" fill="hold"/>
                                        <p:tgtEl>
                                          <p:spTgt spid="31"/>
                                        </p:tgtEl>
                                        <p:attrNameLst>
                                          <p:attrName>ppt_w</p:attrName>
                                        </p:attrNameLst>
                                      </p:cBhvr>
                                      <p:tavLst>
                                        <p:tav tm="0">
                                          <p:val>
                                            <p:fltVal val="0"/>
                                          </p:val>
                                        </p:tav>
                                        <p:tav tm="100000">
                                          <p:val>
                                            <p:strVal val="#ppt_w"/>
                                          </p:val>
                                        </p:tav>
                                      </p:tavLst>
                                    </p:anim>
                                    <p:anim calcmode="lin" valueType="num">
                                      <p:cBhvr>
                                        <p:cTn id="106" dur="500" fill="hold"/>
                                        <p:tgtEl>
                                          <p:spTgt spid="31"/>
                                        </p:tgtEl>
                                        <p:attrNameLst>
                                          <p:attrName>ppt_h</p:attrName>
                                        </p:attrNameLst>
                                      </p:cBhvr>
                                      <p:tavLst>
                                        <p:tav tm="0">
                                          <p:val>
                                            <p:fltVal val="0"/>
                                          </p:val>
                                        </p:tav>
                                        <p:tav tm="100000">
                                          <p:val>
                                            <p:strVal val="#ppt_h"/>
                                          </p:val>
                                        </p:tav>
                                      </p:tavLst>
                                    </p:anim>
                                    <p:animEffect transition="in" filter="fade">
                                      <p:cBhvr>
                                        <p:cTn id="107" dur="500"/>
                                        <p:tgtEl>
                                          <p:spTgt spid="31"/>
                                        </p:tgtEl>
                                      </p:cBhvr>
                                    </p:animEffect>
                                  </p:childTnLst>
                                </p:cTn>
                              </p:par>
                            </p:childTnLst>
                          </p:cTn>
                        </p:par>
                        <p:par>
                          <p:cTn id="108" fill="hold">
                            <p:stCondLst>
                              <p:cond delay="10700"/>
                            </p:stCondLst>
                            <p:childTnLst>
                              <p:par>
                                <p:cTn id="109" presetID="10" presetClass="entr" presetSubtype="0" fill="hold" nodeType="after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bldLvl="0" animBg="1"/>
      <p:bldP spid="11" grpId="0" bldLvl="0" animBg="1"/>
      <p:bldP spid="4" grpId="0" bldLvl="0" animBg="1"/>
      <p:bldP spid="21" grpId="0" bldLvl="0" animBg="1"/>
      <p:bldP spid="29" grpId="0" bldLvl="0" animBg="1"/>
      <p:bldP spid="30" grpId="0" bldLvl="0" animBg="1"/>
      <p:bldP spid="31" grpId="0" bldLvl="0" animBg="1"/>
      <p:bldP spid="32" grpId="0"/>
      <p:bldP spid="34" grpId="0"/>
      <p:bldP spid="36" grpId="0"/>
      <p:bldP spid="38" grpId="0"/>
      <p:bldP spid="20" grpId="0"/>
      <p:bldP spid="22" grpId="0" bldLvl="0" animBg="1"/>
      <p:bldP spid="24" grpId="0"/>
      <p:bldP spid="24" grpId="1"/>
      <p:bldP spid="24"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1302258" y="804799"/>
            <a:ext cx="9443085" cy="5073015"/>
          </a:xfrm>
          <a:prstGeom prst="rect">
            <a:avLst/>
          </a:prstGeom>
        </p:spPr>
      </p:pic>
      <p:pic>
        <p:nvPicPr>
          <p:cNvPr id="9" name="图片 8" descr="伞"/>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9288" y="4111424"/>
            <a:ext cx="2674620" cy="2796540"/>
          </a:xfrm>
          <a:prstGeom prst="rect">
            <a:avLst/>
          </a:prstGeom>
        </p:spPr>
      </p:pic>
      <p:sp>
        <p:nvSpPr>
          <p:cNvPr id="12" name="文本框 11"/>
          <p:cNvSpPr txBox="1"/>
          <p:nvPr/>
        </p:nvSpPr>
        <p:spPr>
          <a:xfrm rot="16200000">
            <a:off x="5377469" y="722156"/>
            <a:ext cx="1292662" cy="4749618"/>
          </a:xfrm>
          <a:prstGeom prst="rect">
            <a:avLst/>
          </a:prstGeom>
          <a:noFill/>
        </p:spPr>
        <p:txBody>
          <a:bodyPr vert="eaVert" wrap="square" rtlCol="0">
            <a:spAutoFit/>
          </a:bodyPr>
          <a:lstStyle/>
          <a:p>
            <a:pPr algn="l"/>
            <a:r>
              <a:rPr lang="en-US" altLang="zh-CN" sz="7200" b="1" dirty="0">
                <a:solidFill>
                  <a:srgbClr val="64443D"/>
                </a:solidFill>
                <a:latin typeface="STXingkai" panose="02010800040101010101" pitchFamily="2" charset="-122"/>
                <a:ea typeface="STXingkai" panose="02010800040101010101" pitchFamily="2" charset="-122"/>
              </a:rPr>
              <a:t>3.</a:t>
            </a:r>
            <a:r>
              <a:rPr lang="zh-TW" altLang="en-US" sz="7200" b="1" dirty="0">
                <a:solidFill>
                  <a:srgbClr val="64443D"/>
                </a:solidFill>
                <a:latin typeface="STXingkai" panose="02010800040101010101" pitchFamily="2" charset="-122"/>
                <a:ea typeface="STXingkai" panose="02010800040101010101" pitchFamily="2" charset="-122"/>
              </a:rPr>
              <a:t>眷村簡介</a:t>
            </a:r>
            <a:endParaRPr lang="zh-CN" altLang="en-US" sz="7200" b="1" dirty="0">
              <a:solidFill>
                <a:srgbClr val="64443D"/>
              </a:solidFill>
              <a:latin typeface="STXingkai" panose="02010800040101010101" pitchFamily="2" charset="-122"/>
              <a:ea typeface="STXingkai" panose="02010800040101010101" pitchFamily="2" charset="-122"/>
            </a:endParaRPr>
          </a:p>
        </p:txBody>
      </p:sp>
      <p:pic>
        <p:nvPicPr>
          <p:cNvPr id="2" name="圖片 1">
            <a:extLst>
              <a:ext uri="{FF2B5EF4-FFF2-40B4-BE49-F238E27FC236}">
                <a16:creationId xmlns="" xmlns:a16="http://schemas.microsoft.com/office/drawing/2014/main" id="{80052DAF-6FDD-49FC-9C83-2314FAFBD883}"/>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921" b="89815" l="6833" r="90000">
                        <a14:foregroundMark x1="7667" y1="25132" x2="7667" y2="25132"/>
                        <a14:foregroundMark x1="6833" y1="39286" x2="6833" y2="39286"/>
                        <a14:foregroundMark x1="35667" y1="43915" x2="35667" y2="43915"/>
                      </a14:backgroundRemoval>
                    </a14:imgEffect>
                  </a14:imgLayer>
                </a14:imgProps>
              </a:ext>
              <a:ext uri="{28A0092B-C50C-407E-A947-70E740481C1C}">
                <a14:useLocalDpi xmlns:a14="http://schemas.microsoft.com/office/drawing/2010/main"/>
              </a:ext>
            </a:extLst>
          </a:blip>
          <a:stretch>
            <a:fillRect/>
          </a:stretch>
        </p:blipFill>
        <p:spPr>
          <a:xfrm rot="20580297">
            <a:off x="-789856" y="1105769"/>
            <a:ext cx="5442857" cy="6858000"/>
          </a:xfrm>
          <a:prstGeom prst="rect">
            <a:avLst/>
          </a:prstGeom>
        </p:spPr>
      </p:pic>
    </p:spTree>
    <p:extLst>
      <p:ext uri="{BB962C8B-B14F-4D97-AF65-F5344CB8AC3E}">
        <p14:creationId xmlns:p14="http://schemas.microsoft.com/office/powerpoint/2010/main" val="2816817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梅花"/>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649460" y="-54097"/>
            <a:ext cx="2542540" cy="1362710"/>
          </a:xfrm>
          <a:prstGeom prst="rect">
            <a:avLst/>
          </a:prstGeom>
        </p:spPr>
      </p:pic>
      <p:sp>
        <p:nvSpPr>
          <p:cNvPr id="19" name="椭圆 18"/>
          <p:cNvSpPr/>
          <p:nvPr/>
        </p:nvSpPr>
        <p:spPr>
          <a:xfrm>
            <a:off x="1107309" y="3401286"/>
            <a:ext cx="1001512" cy="844550"/>
          </a:xfrm>
          <a:prstGeom prst="ellipse">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latin typeface="微软雅黑" panose="020B0503020204020204" charset="-122"/>
                <a:ea typeface="微软雅黑" panose="020B0503020204020204" charset="-122"/>
                <a:sym typeface="微软雅黑" panose="020B0503020204020204" charset="-122"/>
              </a:rPr>
              <a:t>1950</a:t>
            </a:r>
            <a:endParaRPr lang="zh-CN" altLang="en-US" sz="1600" b="1"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0" name="虚尾箭头 19"/>
          <p:cNvSpPr/>
          <p:nvPr/>
        </p:nvSpPr>
        <p:spPr>
          <a:xfrm>
            <a:off x="2309645" y="3678908"/>
            <a:ext cx="490855" cy="319405"/>
          </a:xfrm>
          <a:prstGeom prst="stripedRightArrow">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14" name="椭圆 13"/>
          <p:cNvSpPr/>
          <p:nvPr/>
        </p:nvSpPr>
        <p:spPr>
          <a:xfrm>
            <a:off x="2994720" y="3409279"/>
            <a:ext cx="1001512" cy="844550"/>
          </a:xfrm>
          <a:prstGeom prst="ellipse">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latin typeface="微软雅黑" panose="020B0503020204020204" charset="-122"/>
                <a:ea typeface="微软雅黑" panose="020B0503020204020204" charset="-122"/>
                <a:sym typeface="微软雅黑" panose="020B0503020204020204" charset="-122"/>
              </a:rPr>
              <a:t>1960</a:t>
            </a:r>
            <a:endParaRPr lang="zh-CN" altLang="en-US" sz="14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6" name="虚尾箭头 15"/>
          <p:cNvSpPr/>
          <p:nvPr/>
        </p:nvSpPr>
        <p:spPr>
          <a:xfrm>
            <a:off x="4228642" y="3663858"/>
            <a:ext cx="490855" cy="319405"/>
          </a:xfrm>
          <a:prstGeom prst="stripedRightArrow">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17" name="椭圆 16"/>
          <p:cNvSpPr/>
          <p:nvPr/>
        </p:nvSpPr>
        <p:spPr>
          <a:xfrm>
            <a:off x="4882131" y="3395066"/>
            <a:ext cx="1001512" cy="844550"/>
          </a:xfrm>
          <a:prstGeom prst="ellipse">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latin typeface="微软雅黑" panose="020B0503020204020204" charset="-122"/>
                <a:ea typeface="微软雅黑" panose="020B0503020204020204" charset="-122"/>
                <a:sym typeface="微软雅黑" panose="020B0503020204020204" charset="-122"/>
              </a:rPr>
              <a:t>1970</a:t>
            </a:r>
            <a:endParaRPr lang="zh-CN" altLang="en-US" sz="1400"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4" name="虚尾箭头 23"/>
          <p:cNvSpPr/>
          <p:nvPr/>
        </p:nvSpPr>
        <p:spPr>
          <a:xfrm>
            <a:off x="6005594" y="3678908"/>
            <a:ext cx="490855" cy="319405"/>
          </a:xfrm>
          <a:prstGeom prst="stripedRightArrow">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25" name="椭圆 24"/>
          <p:cNvSpPr/>
          <p:nvPr/>
        </p:nvSpPr>
        <p:spPr>
          <a:xfrm>
            <a:off x="6551245" y="3066132"/>
            <a:ext cx="1544955" cy="1544955"/>
          </a:xfrm>
          <a:prstGeom prst="ellipse">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FFFF"/>
                </a:solidFill>
                <a:latin typeface="微软雅黑" panose="020B0503020204020204" charset="-122"/>
                <a:ea typeface="微软雅黑" panose="020B0503020204020204" charset="-122"/>
                <a:sym typeface="微软雅黑" panose="020B0503020204020204" charset="-122"/>
              </a:rPr>
              <a:t>1980</a:t>
            </a:r>
          </a:p>
          <a:p>
            <a:pPr algn="ctr"/>
            <a:r>
              <a:rPr lang="en-US" altLang="zh-CN" sz="2800" b="1" dirty="0">
                <a:solidFill>
                  <a:srgbClr val="FFFFFF"/>
                </a:solidFill>
                <a:latin typeface="微软雅黑" panose="020B0503020204020204" charset="-122"/>
                <a:ea typeface="微软雅黑" panose="020B0503020204020204" charset="-122"/>
                <a:sym typeface="微软雅黑" panose="020B0503020204020204" charset="-122"/>
              </a:rPr>
              <a:t>~</a:t>
            </a:r>
          </a:p>
          <a:p>
            <a:pPr algn="ctr"/>
            <a:r>
              <a:rPr lang="en-US" altLang="zh-CN" sz="2800" b="1" dirty="0">
                <a:solidFill>
                  <a:srgbClr val="FFFFFF"/>
                </a:solidFill>
                <a:latin typeface="微软雅黑" panose="020B0503020204020204" charset="-122"/>
                <a:ea typeface="微软雅黑" panose="020B0503020204020204" charset="-122"/>
                <a:sym typeface="微软雅黑" panose="020B0503020204020204" charset="-122"/>
              </a:rPr>
              <a:t>1990</a:t>
            </a:r>
            <a:endParaRPr lang="zh-CN" altLang="en-US" sz="2800" b="1" dirty="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7" name="虚尾箭头 26"/>
          <p:cNvSpPr/>
          <p:nvPr/>
        </p:nvSpPr>
        <p:spPr>
          <a:xfrm>
            <a:off x="8217437" y="3657638"/>
            <a:ext cx="490855" cy="319405"/>
          </a:xfrm>
          <a:prstGeom prst="stripedRightArrow">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charset="-122"/>
              <a:ea typeface="微软雅黑" panose="020B0503020204020204" charset="-122"/>
              <a:sym typeface="微软雅黑" panose="020B0503020204020204" charset="-122"/>
            </a:endParaRPr>
          </a:p>
        </p:txBody>
      </p:sp>
      <p:sp>
        <p:nvSpPr>
          <p:cNvPr id="29" name="椭圆 28"/>
          <p:cNvSpPr/>
          <p:nvPr/>
        </p:nvSpPr>
        <p:spPr>
          <a:xfrm>
            <a:off x="8754840" y="3301730"/>
            <a:ext cx="1262814" cy="973455"/>
          </a:xfrm>
          <a:prstGeom prst="ellipse">
            <a:avLst/>
          </a:prstGeom>
          <a:solidFill>
            <a:srgbClr val="64443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FFFF"/>
                </a:solidFill>
                <a:latin typeface="微软雅黑" panose="020B0503020204020204" charset="-122"/>
                <a:ea typeface="微软雅黑" panose="020B0503020204020204" charset="-122"/>
                <a:sym typeface="微软雅黑" panose="020B0503020204020204" charset="-122"/>
              </a:rPr>
              <a:t>2000</a:t>
            </a:r>
            <a:r>
              <a:rPr lang="zh-TW" altLang="en-US" sz="1600" b="1" dirty="0">
                <a:solidFill>
                  <a:srgbClr val="FFFFFF"/>
                </a:solidFill>
                <a:latin typeface="微软雅黑" panose="020B0503020204020204" charset="-122"/>
                <a:ea typeface="微软雅黑" panose="020B0503020204020204" charset="-122"/>
                <a:sym typeface="微软雅黑" panose="020B0503020204020204" charset="-122"/>
              </a:rPr>
              <a:t>後</a:t>
            </a:r>
            <a:endParaRPr lang="zh-CN" altLang="en-US" sz="1400" b="1" dirty="0">
              <a:solidFill>
                <a:srgbClr val="FFFFFF"/>
              </a:solidFill>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1550915" y="1743138"/>
            <a:ext cx="114300" cy="1550035"/>
            <a:chOff x="3097" y="2730"/>
            <a:chExt cx="180" cy="2441"/>
          </a:xfrm>
        </p:grpSpPr>
        <p:sp>
          <p:nvSpPr>
            <p:cNvPr id="43" name="椭圆 42"/>
            <p:cNvSpPr/>
            <p:nvPr/>
          </p:nvSpPr>
          <p:spPr>
            <a:xfrm>
              <a:off x="3097" y="4991"/>
              <a:ext cx="180" cy="180"/>
            </a:xfrm>
            <a:prstGeom prst="ellipse">
              <a:avLst/>
            </a:prstGeom>
            <a:solidFill>
              <a:srgbClr val="644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charset="-122"/>
                <a:ea typeface="微软雅黑" panose="020B0503020204020204" charset="-122"/>
                <a:sym typeface="微软雅黑" panose="020B0503020204020204" charset="-122"/>
              </a:endParaRPr>
            </a:p>
          </p:txBody>
        </p:sp>
        <p:cxnSp>
          <p:nvCxnSpPr>
            <p:cNvPr id="44" name="直接连接符 43"/>
            <p:cNvCxnSpPr/>
            <p:nvPr/>
          </p:nvCxnSpPr>
          <p:spPr>
            <a:xfrm flipV="1">
              <a:off x="3164" y="2730"/>
              <a:ext cx="0" cy="2441"/>
            </a:xfrm>
            <a:prstGeom prst="line">
              <a:avLst/>
            </a:prstGeom>
            <a:ln>
              <a:solidFill>
                <a:srgbClr val="64443D"/>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250724" y="1611406"/>
            <a:ext cx="114300" cy="1550035"/>
            <a:chOff x="12132" y="2158"/>
            <a:chExt cx="180" cy="2441"/>
          </a:xfrm>
        </p:grpSpPr>
        <p:sp>
          <p:nvSpPr>
            <p:cNvPr id="53" name="椭圆 52"/>
            <p:cNvSpPr/>
            <p:nvPr/>
          </p:nvSpPr>
          <p:spPr>
            <a:xfrm>
              <a:off x="12132" y="4419"/>
              <a:ext cx="180" cy="180"/>
            </a:xfrm>
            <a:prstGeom prst="ellipse">
              <a:avLst/>
            </a:prstGeom>
            <a:solidFill>
              <a:srgbClr val="644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charset="-122"/>
                <a:ea typeface="微软雅黑" panose="020B0503020204020204" charset="-122"/>
                <a:sym typeface="微软雅黑" panose="020B0503020204020204" charset="-122"/>
              </a:endParaRPr>
            </a:p>
          </p:txBody>
        </p:sp>
        <p:cxnSp>
          <p:nvCxnSpPr>
            <p:cNvPr id="54" name="直接连接符 53"/>
            <p:cNvCxnSpPr/>
            <p:nvPr/>
          </p:nvCxnSpPr>
          <p:spPr>
            <a:xfrm flipV="1">
              <a:off x="12222" y="2158"/>
              <a:ext cx="0" cy="2441"/>
            </a:xfrm>
            <a:prstGeom prst="line">
              <a:avLst/>
            </a:prstGeom>
            <a:ln>
              <a:solidFill>
                <a:srgbClr val="64443D"/>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3466371" y="4374805"/>
            <a:ext cx="114300" cy="1441450"/>
            <a:chOff x="5796760" y="3373545"/>
            <a:chExt cx="83023" cy="1048962"/>
          </a:xfrm>
        </p:grpSpPr>
        <p:sp>
          <p:nvSpPr>
            <p:cNvPr id="28" name="椭圆 27"/>
            <p:cNvSpPr/>
            <p:nvPr/>
          </p:nvSpPr>
          <p:spPr>
            <a:xfrm>
              <a:off x="5796760" y="3373688"/>
              <a:ext cx="83023" cy="83023"/>
            </a:xfrm>
            <a:prstGeom prst="ellipse">
              <a:avLst/>
            </a:prstGeom>
            <a:solidFill>
              <a:srgbClr val="644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charset="-122"/>
                <a:ea typeface="微软雅黑" panose="020B0503020204020204" charset="-122"/>
                <a:sym typeface="微软雅黑" panose="020B0503020204020204" charset="-122"/>
              </a:endParaRPr>
            </a:p>
          </p:txBody>
        </p:sp>
        <p:cxnSp>
          <p:nvCxnSpPr>
            <p:cNvPr id="30" name="直接连接符 29"/>
            <p:cNvCxnSpPr/>
            <p:nvPr/>
          </p:nvCxnSpPr>
          <p:spPr>
            <a:xfrm>
              <a:off x="5838271" y="3373545"/>
              <a:ext cx="0" cy="1048962"/>
            </a:xfrm>
            <a:prstGeom prst="line">
              <a:avLst/>
            </a:prstGeom>
            <a:ln>
              <a:solidFill>
                <a:srgbClr val="64443D"/>
              </a:solidFill>
            </a:ln>
          </p:spPr>
          <p:style>
            <a:lnRef idx="1">
              <a:schemeClr val="accent1"/>
            </a:lnRef>
            <a:fillRef idx="0">
              <a:schemeClr val="accent1"/>
            </a:fillRef>
            <a:effectRef idx="0">
              <a:schemeClr val="accent1"/>
            </a:effectRef>
            <a:fontRef idx="minor">
              <a:schemeClr val="tx1"/>
            </a:fontRef>
          </p:style>
        </p:cxnSp>
      </p:grpSp>
      <p:sp>
        <p:nvSpPr>
          <p:cNvPr id="109" name="矩形 108"/>
          <p:cNvSpPr/>
          <p:nvPr/>
        </p:nvSpPr>
        <p:spPr>
          <a:xfrm>
            <a:off x="5265760" y="1529433"/>
            <a:ext cx="3045460" cy="1526187"/>
          </a:xfrm>
          <a:prstGeom prst="rect">
            <a:avLst/>
          </a:prstGeom>
        </p:spPr>
        <p:txBody>
          <a:bodyPr wrap="square">
            <a:spAutoFit/>
          </a:bodyPr>
          <a:lstStyle/>
          <a:p>
            <a:pPr lvl="0">
              <a:lnSpc>
                <a:spcPct val="150000"/>
              </a:lnSpc>
            </a:pPr>
            <a:r>
              <a:rPr lang="zh-TW" altLang="en-US" sz="1600" b="1" dirty="0">
                <a:solidFill>
                  <a:srgbClr val="64443D"/>
                </a:solidFill>
                <a:latin typeface="汉仪全唐诗简" panose="00020600040101010101" charset="-122"/>
                <a:ea typeface="汉仪全唐诗简" panose="00020600040101010101" charset="-122"/>
                <a:sym typeface="+mn-ea"/>
              </a:rPr>
              <a:t>台灣房地產熱絡並大量新建及改建房舍，但是眷村礙於所有權等因素無法改建，故與當時興建建築形成明顯的差距。</a:t>
            </a:r>
            <a:endParaRPr sz="16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7" name="矩形 36"/>
          <p:cNvSpPr/>
          <p:nvPr/>
        </p:nvSpPr>
        <p:spPr>
          <a:xfrm>
            <a:off x="-5490" y="4374805"/>
            <a:ext cx="3591178" cy="1526187"/>
          </a:xfrm>
          <a:prstGeom prst="rect">
            <a:avLst/>
          </a:prstGeom>
        </p:spPr>
        <p:txBody>
          <a:bodyPr wrap="square">
            <a:spAutoFit/>
          </a:bodyPr>
          <a:lstStyle/>
          <a:p>
            <a:pPr lvl="0">
              <a:lnSpc>
                <a:spcPct val="150000"/>
              </a:lnSpc>
            </a:pPr>
            <a:r>
              <a:rPr lang="zh-TW" altLang="en-US" sz="1600" b="1" dirty="0">
                <a:solidFill>
                  <a:srgbClr val="64443D"/>
                </a:solidFill>
                <a:latin typeface="汉仪全唐诗简" panose="00020600040101010101" charset="-122"/>
                <a:ea typeface="汉仪全唐诗简" panose="00020600040101010101" charset="-122"/>
                <a:sym typeface="+mn-ea"/>
              </a:rPr>
              <a:t>經軍方修建後，大多眷舍主體改為磚造，並具有私人廁所、浴室、廚房，主樑、屋瓦與電線線路等設備，此演變與當時台灣建物大致相同。</a:t>
            </a:r>
            <a:endParaRPr sz="16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9" name="矩形 38"/>
          <p:cNvSpPr/>
          <p:nvPr/>
        </p:nvSpPr>
        <p:spPr>
          <a:xfrm>
            <a:off x="7413078" y="4573328"/>
            <a:ext cx="4266881" cy="1895519"/>
          </a:xfrm>
          <a:prstGeom prst="rect">
            <a:avLst/>
          </a:prstGeom>
        </p:spPr>
        <p:txBody>
          <a:bodyPr wrap="square">
            <a:spAutoFit/>
          </a:bodyPr>
          <a:lstStyle/>
          <a:p>
            <a:pPr lvl="0">
              <a:lnSpc>
                <a:spcPct val="150000"/>
              </a:lnSpc>
            </a:pPr>
            <a:r>
              <a:rPr lang="zh-TW" altLang="en-US" sz="1600" b="1" dirty="0">
                <a:solidFill>
                  <a:srgbClr val="64443D"/>
                </a:solidFill>
                <a:latin typeface="汉仪全唐诗简" panose="00020600040101010101" charset="-122"/>
                <a:ea typeface="汉仪全唐诗简" panose="00020600040101010101" charset="-122"/>
                <a:sym typeface="+mn-ea"/>
              </a:rPr>
              <a:t>政府因眷村已趨老舊、都市更新等問題，著手以國家資源無償改建眷村，並於</a:t>
            </a:r>
            <a:r>
              <a:rPr lang="en-US" altLang="zh-TW" sz="1600" b="1" dirty="0">
                <a:solidFill>
                  <a:srgbClr val="64443D"/>
                </a:solidFill>
                <a:latin typeface="汉仪全唐诗简" panose="00020600040101010101" charset="-122"/>
                <a:ea typeface="汉仪全唐诗简" panose="00020600040101010101" charset="-122"/>
                <a:sym typeface="+mn-ea"/>
              </a:rPr>
              <a:t>1996</a:t>
            </a:r>
            <a:r>
              <a:rPr lang="zh-TW" altLang="en-US" sz="1600" b="1" dirty="0">
                <a:solidFill>
                  <a:srgbClr val="64443D"/>
                </a:solidFill>
                <a:latin typeface="汉仪全唐诗简" panose="00020600040101010101" charset="-122"/>
                <a:ea typeface="汉仪全唐诗简" panose="00020600040101010101" charset="-122"/>
                <a:sym typeface="+mn-ea"/>
              </a:rPr>
              <a:t>年，由立法院通過</a:t>
            </a:r>
            <a:r>
              <a:rPr lang="en-US" altLang="zh-TW" sz="1600" b="1" dirty="0">
                <a:solidFill>
                  <a:srgbClr val="64443D"/>
                </a:solidFill>
                <a:latin typeface="汉仪全唐诗简" panose="00020600040101010101" charset="-122"/>
                <a:ea typeface="汉仪全唐诗简" panose="00020600040101010101" charset="-122"/>
                <a:sym typeface="+mn-ea"/>
              </a:rPr>
              <a:t>《</a:t>
            </a:r>
            <a:r>
              <a:rPr lang="zh-TW" altLang="en-US" sz="1600" b="1" dirty="0">
                <a:solidFill>
                  <a:srgbClr val="64443D"/>
                </a:solidFill>
                <a:latin typeface="汉仪全唐诗简" panose="00020600040101010101" charset="-122"/>
                <a:ea typeface="汉仪全唐诗简" panose="00020600040101010101" charset="-122"/>
                <a:sym typeface="+mn-ea"/>
              </a:rPr>
              <a:t>國軍老舊眷村改建條例</a:t>
            </a:r>
            <a:r>
              <a:rPr lang="en-US" altLang="zh-TW" sz="1600" b="1" dirty="0">
                <a:solidFill>
                  <a:srgbClr val="64443D"/>
                </a:solidFill>
                <a:latin typeface="汉仪全唐诗简" panose="00020600040101010101" charset="-122"/>
                <a:ea typeface="汉仪全唐诗简" panose="00020600040101010101" charset="-122"/>
                <a:sym typeface="+mn-ea"/>
              </a:rPr>
              <a:t>》</a:t>
            </a:r>
            <a:r>
              <a:rPr lang="zh-TW" altLang="en-US" sz="1600" b="1" dirty="0">
                <a:solidFill>
                  <a:srgbClr val="64443D"/>
                </a:solidFill>
                <a:latin typeface="汉仪全唐诗简" panose="00020600040101010101" charset="-122"/>
                <a:ea typeface="汉仪全唐诗简" panose="00020600040101010101" charset="-122"/>
                <a:sym typeface="+mn-ea"/>
              </a:rPr>
              <a:t>。眷村改建多數在原址興建國宅，少部分依各縣市政府規畫而保留。</a:t>
            </a:r>
            <a:endParaRPr sz="1600"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1" name="矩形 30">
            <a:extLst>
              <a:ext uri="{FF2B5EF4-FFF2-40B4-BE49-F238E27FC236}">
                <a16:creationId xmlns="" xmlns:a16="http://schemas.microsoft.com/office/drawing/2014/main" id="{9E431D34-0EEB-411B-9AF0-6698C29FD3BA}"/>
              </a:ext>
            </a:extLst>
          </p:cNvPr>
          <p:cNvSpPr/>
          <p:nvPr/>
        </p:nvSpPr>
        <p:spPr>
          <a:xfrm>
            <a:off x="361400" y="266549"/>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32" name="文本框 1">
            <a:extLst>
              <a:ext uri="{FF2B5EF4-FFF2-40B4-BE49-F238E27FC236}">
                <a16:creationId xmlns="" xmlns:a16="http://schemas.microsoft.com/office/drawing/2014/main" id="{B6187091-5A63-40ED-A484-554E96447418}"/>
              </a:ext>
            </a:extLst>
          </p:cNvPr>
          <p:cNvSpPr txBox="1"/>
          <p:nvPr/>
        </p:nvSpPr>
        <p:spPr>
          <a:xfrm>
            <a:off x="682507" y="187253"/>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眷村簡介</a:t>
            </a:r>
            <a:endParaRPr lang="zh-CN" altLang="en-US" sz="4000" b="1" dirty="0">
              <a:latin typeface="汉仪全唐诗简" panose="00020600040101010101" charset="-122"/>
              <a:ea typeface="汉仪全唐诗简" panose="00020600040101010101" charset="-122"/>
            </a:endParaRPr>
          </a:p>
        </p:txBody>
      </p:sp>
      <p:sp>
        <p:nvSpPr>
          <p:cNvPr id="41" name="矩形 40">
            <a:extLst>
              <a:ext uri="{FF2B5EF4-FFF2-40B4-BE49-F238E27FC236}">
                <a16:creationId xmlns="" xmlns:a16="http://schemas.microsoft.com/office/drawing/2014/main" id="{63F039A5-C3E1-42DB-BD80-A606F5850B73}"/>
              </a:ext>
            </a:extLst>
          </p:cNvPr>
          <p:cNvSpPr/>
          <p:nvPr/>
        </p:nvSpPr>
        <p:spPr>
          <a:xfrm>
            <a:off x="1656694" y="1770962"/>
            <a:ext cx="3329845" cy="1156855"/>
          </a:xfrm>
          <a:prstGeom prst="rect">
            <a:avLst/>
          </a:prstGeom>
        </p:spPr>
        <p:txBody>
          <a:bodyPr wrap="square">
            <a:spAutoFit/>
          </a:bodyPr>
          <a:lstStyle/>
          <a:p>
            <a:pPr lvl="0">
              <a:lnSpc>
                <a:spcPct val="150000"/>
              </a:lnSpc>
            </a:pPr>
            <a:r>
              <a:rPr lang="zh-TW" altLang="en-US" sz="1600" b="1" dirty="0">
                <a:solidFill>
                  <a:srgbClr val="64443D"/>
                </a:solidFill>
                <a:latin typeface="汉仪全唐诗简" panose="00020600040101010101" charset="-122"/>
                <a:ea typeface="汉仪全唐诗简" panose="00020600040101010101" charset="-122"/>
                <a:sym typeface="+mn-ea"/>
              </a:rPr>
              <a:t>認為台灣只是短暫居住地，故房屋坪數不大，房舍一部份來自舊有建築，但絕大部分為戰後所興建。</a:t>
            </a:r>
            <a:endParaRPr sz="16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nvGrpSpPr>
          <p:cNvPr id="42" name="组合 59">
            <a:extLst>
              <a:ext uri="{FF2B5EF4-FFF2-40B4-BE49-F238E27FC236}">
                <a16:creationId xmlns="" xmlns:a16="http://schemas.microsoft.com/office/drawing/2014/main" id="{B3FD68C6-A28B-47F3-90EE-3F3B74496B9C}"/>
              </a:ext>
            </a:extLst>
          </p:cNvPr>
          <p:cNvGrpSpPr/>
          <p:nvPr/>
        </p:nvGrpSpPr>
        <p:grpSpPr>
          <a:xfrm>
            <a:off x="7266572" y="4676833"/>
            <a:ext cx="114300" cy="1441450"/>
            <a:chOff x="5796760" y="3373545"/>
            <a:chExt cx="83023" cy="1048962"/>
          </a:xfrm>
        </p:grpSpPr>
        <p:sp>
          <p:nvSpPr>
            <p:cNvPr id="45" name="椭圆 27">
              <a:extLst>
                <a:ext uri="{FF2B5EF4-FFF2-40B4-BE49-F238E27FC236}">
                  <a16:creationId xmlns="" xmlns:a16="http://schemas.microsoft.com/office/drawing/2014/main" id="{37F9AE35-939D-4CE0-8859-593D4CED8A8A}"/>
                </a:ext>
              </a:extLst>
            </p:cNvPr>
            <p:cNvSpPr/>
            <p:nvPr/>
          </p:nvSpPr>
          <p:spPr>
            <a:xfrm>
              <a:off x="5796760" y="3373688"/>
              <a:ext cx="83023" cy="83023"/>
            </a:xfrm>
            <a:prstGeom prst="ellipse">
              <a:avLst/>
            </a:prstGeom>
            <a:solidFill>
              <a:srgbClr val="644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charset="-122"/>
                <a:ea typeface="微软雅黑" panose="020B0503020204020204" charset="-122"/>
                <a:sym typeface="微软雅黑" panose="020B0503020204020204" charset="-122"/>
              </a:endParaRPr>
            </a:p>
          </p:txBody>
        </p:sp>
        <p:cxnSp>
          <p:nvCxnSpPr>
            <p:cNvPr id="46" name="直接连接符 29">
              <a:extLst>
                <a:ext uri="{FF2B5EF4-FFF2-40B4-BE49-F238E27FC236}">
                  <a16:creationId xmlns="" xmlns:a16="http://schemas.microsoft.com/office/drawing/2014/main" id="{C8413C23-36D5-41A8-ACD1-649D3C793052}"/>
                </a:ext>
              </a:extLst>
            </p:cNvPr>
            <p:cNvCxnSpPr/>
            <p:nvPr/>
          </p:nvCxnSpPr>
          <p:spPr>
            <a:xfrm>
              <a:off x="5838271" y="3373545"/>
              <a:ext cx="0" cy="1048962"/>
            </a:xfrm>
            <a:prstGeom prst="line">
              <a:avLst/>
            </a:prstGeom>
            <a:ln>
              <a:solidFill>
                <a:srgbClr val="64443D"/>
              </a:solidFill>
            </a:ln>
          </p:spPr>
          <p:style>
            <a:lnRef idx="1">
              <a:schemeClr val="accent1"/>
            </a:lnRef>
            <a:fillRef idx="0">
              <a:schemeClr val="accent1"/>
            </a:fillRef>
            <a:effectRef idx="0">
              <a:schemeClr val="accent1"/>
            </a:effectRef>
            <a:fontRef idx="minor">
              <a:schemeClr val="tx1"/>
            </a:fontRef>
          </p:style>
        </p:cxnSp>
      </p:grpSp>
      <p:sp>
        <p:nvSpPr>
          <p:cNvPr id="50" name="矩形 49">
            <a:extLst>
              <a:ext uri="{FF2B5EF4-FFF2-40B4-BE49-F238E27FC236}">
                <a16:creationId xmlns="" xmlns:a16="http://schemas.microsoft.com/office/drawing/2014/main" id="{7DD1FF18-6745-486A-9F24-06DF834C9D87}"/>
              </a:ext>
            </a:extLst>
          </p:cNvPr>
          <p:cNvSpPr/>
          <p:nvPr/>
        </p:nvSpPr>
        <p:spPr>
          <a:xfrm>
            <a:off x="9282421" y="1406211"/>
            <a:ext cx="2848000" cy="1895519"/>
          </a:xfrm>
          <a:prstGeom prst="rect">
            <a:avLst/>
          </a:prstGeom>
        </p:spPr>
        <p:txBody>
          <a:bodyPr wrap="square">
            <a:spAutoFit/>
          </a:bodyPr>
          <a:lstStyle/>
          <a:p>
            <a:pPr lvl="0">
              <a:lnSpc>
                <a:spcPct val="150000"/>
              </a:lnSpc>
            </a:pPr>
            <a:r>
              <a:rPr lang="zh-TW" altLang="en-US" sz="1600" b="1" dirty="0">
                <a:solidFill>
                  <a:srgbClr val="64443D"/>
                </a:solidFill>
                <a:latin typeface="汉仪全唐诗简" panose="00020600040101010101" charset="-122"/>
                <a:ea typeface="汉仪全唐诗简" panose="00020600040101010101" charset="-122"/>
                <a:sym typeface="+mn-ea"/>
              </a:rPr>
              <a:t>民進黨執政後，加速推動拆除改建政策。目前眷村文化較淡薄。但此時學者呼籲社會多樣性和次文化保存，台灣開始針對較有特色的村落進行保存。</a:t>
            </a:r>
            <a:endParaRPr sz="1600" b="1" dirty="0">
              <a:solidFill>
                <a:schemeClr val="tx1">
                  <a:lumMod val="65000"/>
                  <a:lumOff val="35000"/>
                </a:schemeClr>
              </a:solidFill>
              <a:latin typeface="微软雅黑" panose="020B0503020204020204" charset="-122"/>
              <a:ea typeface="微软雅黑" panose="020B0503020204020204" charset="-122"/>
              <a:sym typeface="+mn-ea"/>
            </a:endParaRPr>
          </a:p>
        </p:txBody>
      </p:sp>
      <p:grpSp>
        <p:nvGrpSpPr>
          <p:cNvPr id="51" name="组合 25">
            <a:extLst>
              <a:ext uri="{FF2B5EF4-FFF2-40B4-BE49-F238E27FC236}">
                <a16:creationId xmlns="" xmlns:a16="http://schemas.microsoft.com/office/drawing/2014/main" id="{7EF98712-21B7-408D-97BF-3B170CEDD395}"/>
              </a:ext>
            </a:extLst>
          </p:cNvPr>
          <p:cNvGrpSpPr/>
          <p:nvPr/>
        </p:nvGrpSpPr>
        <p:grpSpPr>
          <a:xfrm>
            <a:off x="9215097" y="1637028"/>
            <a:ext cx="114300" cy="1550035"/>
            <a:chOff x="12132" y="2158"/>
            <a:chExt cx="180" cy="2441"/>
          </a:xfrm>
        </p:grpSpPr>
        <p:sp>
          <p:nvSpPr>
            <p:cNvPr id="52" name="椭圆 52">
              <a:extLst>
                <a:ext uri="{FF2B5EF4-FFF2-40B4-BE49-F238E27FC236}">
                  <a16:creationId xmlns="" xmlns:a16="http://schemas.microsoft.com/office/drawing/2014/main" id="{33F06475-C43E-4AC8-B2AC-CC6F210A3003}"/>
                </a:ext>
              </a:extLst>
            </p:cNvPr>
            <p:cNvSpPr/>
            <p:nvPr/>
          </p:nvSpPr>
          <p:spPr>
            <a:xfrm>
              <a:off x="12132" y="4419"/>
              <a:ext cx="180" cy="180"/>
            </a:xfrm>
            <a:prstGeom prst="ellipse">
              <a:avLst/>
            </a:prstGeom>
            <a:solidFill>
              <a:srgbClr val="6444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latin typeface="微软雅黑" panose="020B0503020204020204" charset="-122"/>
                <a:ea typeface="微软雅黑" panose="020B0503020204020204" charset="-122"/>
                <a:sym typeface="微软雅黑" panose="020B0503020204020204" charset="-122"/>
              </a:endParaRPr>
            </a:p>
          </p:txBody>
        </p:sp>
        <p:cxnSp>
          <p:nvCxnSpPr>
            <p:cNvPr id="55" name="直接连接符 53">
              <a:extLst>
                <a:ext uri="{FF2B5EF4-FFF2-40B4-BE49-F238E27FC236}">
                  <a16:creationId xmlns="" xmlns:a16="http://schemas.microsoft.com/office/drawing/2014/main" id="{89AEC87A-CC2A-4A24-B37A-FC63892A4105}"/>
                </a:ext>
              </a:extLst>
            </p:cNvPr>
            <p:cNvCxnSpPr/>
            <p:nvPr/>
          </p:nvCxnSpPr>
          <p:spPr>
            <a:xfrm flipV="1">
              <a:off x="12222" y="2158"/>
              <a:ext cx="0" cy="2441"/>
            </a:xfrm>
            <a:prstGeom prst="line">
              <a:avLst/>
            </a:prstGeom>
            <a:ln>
              <a:solidFill>
                <a:srgbClr val="64443D"/>
              </a:solidFill>
            </a:ln>
          </p:spPr>
          <p:style>
            <a:lnRef idx="1">
              <a:schemeClr val="accent1"/>
            </a:lnRef>
            <a:fillRef idx="0">
              <a:schemeClr val="accent1"/>
            </a:fillRef>
            <a:effectRef idx="0">
              <a:schemeClr val="accent1"/>
            </a:effectRef>
            <a:fontRef idx="minor">
              <a:schemeClr val="tx1"/>
            </a:fontRef>
          </p:style>
        </p:cxnSp>
      </p:grpSp>
      <p:sp>
        <p:nvSpPr>
          <p:cNvPr id="56" name="文本框 7">
            <a:extLst>
              <a:ext uri="{FF2B5EF4-FFF2-40B4-BE49-F238E27FC236}">
                <a16:creationId xmlns="" xmlns:a16="http://schemas.microsoft.com/office/drawing/2014/main" id="{6C13A88F-60E3-467F-8021-251923025FEC}"/>
              </a:ext>
            </a:extLst>
          </p:cNvPr>
          <p:cNvSpPr txBox="1"/>
          <p:nvPr/>
        </p:nvSpPr>
        <p:spPr>
          <a:xfrm>
            <a:off x="3928301" y="190134"/>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建築年代表</a:t>
            </a:r>
          </a:p>
        </p:txBody>
      </p:sp>
      <p:pic>
        <p:nvPicPr>
          <p:cNvPr id="57" name="圖片 56">
            <a:extLst>
              <a:ext uri="{FF2B5EF4-FFF2-40B4-BE49-F238E27FC236}">
                <a16:creationId xmlns="" xmlns:a16="http://schemas.microsoft.com/office/drawing/2014/main" id="{45C3B766-1F0C-46C5-B8B5-7A2A00611F3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921" b="89815" l="6833" r="90000">
                        <a14:foregroundMark x1="7667" y1="25132" x2="7667" y2="25132"/>
                        <a14:foregroundMark x1="6833" y1="39286" x2="6833" y2="39286"/>
                        <a14:foregroundMark x1="35667" y1="43915" x2="35667" y2="43915"/>
                      </a14:backgroundRemoval>
                    </a14:imgEffect>
                  </a14:imgLayer>
                </a14:imgProps>
              </a:ext>
              <a:ext uri="{28A0092B-C50C-407E-A947-70E740481C1C}">
                <a14:useLocalDpi xmlns:a14="http://schemas.microsoft.com/office/drawing/2010/main"/>
              </a:ext>
            </a:extLst>
          </a:blip>
          <a:stretch>
            <a:fillRect/>
          </a:stretch>
        </p:blipFill>
        <p:spPr>
          <a:xfrm rot="20580297">
            <a:off x="3133105" y="3546084"/>
            <a:ext cx="5442857" cy="6858000"/>
          </a:xfrm>
          <a:prstGeom prst="rect">
            <a:avLst/>
          </a:prstGeom>
        </p:spPr>
      </p:pic>
    </p:spTree>
    <p:extLst>
      <p:ext uri="{BB962C8B-B14F-4D97-AF65-F5344CB8AC3E}">
        <p14:creationId xmlns:p14="http://schemas.microsoft.com/office/powerpoint/2010/main" val="2492346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ppt_x</p:attrName>
                                        </p:attrNameLst>
                                      </p:cBhvr>
                                      <p:tavLst>
                                        <p:tav tm="0">
                                          <p:val>
                                            <p:strVal val="#ppt_x-.2"/>
                                          </p:val>
                                        </p:tav>
                                        <p:tav tm="100000">
                                          <p:val>
                                            <p:strVal val="#ppt_x"/>
                                          </p:val>
                                        </p:tav>
                                      </p:tavLst>
                                    </p:anim>
                                    <p:anim calcmode="lin" valueType="num">
                                      <p:cBhvr>
                                        <p:cTn id="14" dur="5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5" dur="500"/>
                                        <p:tgtEl>
                                          <p:spTgt spid="32"/>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randombar(horizontal)">
                                      <p:cBhvr>
                                        <p:cTn id="25" dur="500"/>
                                        <p:tgtEl>
                                          <p:spTgt spid="57"/>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3000"/>
                            </p:stCondLst>
                            <p:childTnLst>
                              <p:par>
                                <p:cTn id="37" presetID="2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4500"/>
                            </p:stCondLst>
                            <p:childTnLst>
                              <p:par>
                                <p:cTn id="54" presetID="22" presetClass="entr" presetSubtype="1"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up)">
                                      <p:cBhvr>
                                        <p:cTn id="56" dur="500"/>
                                        <p:tgtEl>
                                          <p:spTgt spid="6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9"/>
                                        </p:tgtEl>
                                        <p:attrNameLst>
                                          <p:attrName>style.visibility</p:attrName>
                                        </p:attrNameLst>
                                      </p:cBhvr>
                                      <p:to>
                                        <p:strVal val="visible"/>
                                      </p:to>
                                    </p:set>
                                    <p:animEffect transition="in" filter="wipe(left)">
                                      <p:cBhvr>
                                        <p:cTn id="76" dur="500"/>
                                        <p:tgtEl>
                                          <p:spTgt spid="109"/>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left)">
                                      <p:cBhvr>
                                        <p:cTn id="80" dur="500"/>
                                        <p:tgtEl>
                                          <p:spTgt spid="2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up)">
                                      <p:cBhvr>
                                        <p:cTn id="90" dur="500"/>
                                        <p:tgtEl>
                                          <p:spTgt spid="4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left)">
                                      <p:cBhvr>
                                        <p:cTn id="93" dur="500"/>
                                        <p:tgtEl>
                                          <p:spTgt spid="39"/>
                                        </p:tgtEl>
                                      </p:cBhvr>
                                    </p:animEffect>
                                  </p:childTnLst>
                                </p:cTn>
                              </p:par>
                            </p:childTnLst>
                          </p:cTn>
                        </p:par>
                        <p:par>
                          <p:cTn id="94" fill="hold">
                            <p:stCondLst>
                              <p:cond delay="8000"/>
                            </p:stCondLst>
                            <p:childTnLst>
                              <p:par>
                                <p:cTn id="95" presetID="22" presetClass="entr" presetSubtype="8"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left)">
                                      <p:cBhvr>
                                        <p:cTn id="97" dur="500"/>
                                        <p:tgtEl>
                                          <p:spTgt spid="2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par>
                          <p:cTn id="104" fill="hold">
                            <p:stCondLst>
                              <p:cond delay="9000"/>
                            </p:stCondLst>
                            <p:childTnLst>
                              <p:par>
                                <p:cTn id="105" presetID="22" presetClass="entr" presetSubtype="4" fill="hold" nodeType="after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down)">
                                      <p:cBhvr>
                                        <p:cTn id="107" dur="500"/>
                                        <p:tgtEl>
                                          <p:spTgt spid="5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wipe(left)">
                                      <p:cBhvr>
                                        <p:cTn id="1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14" grpId="0" bldLvl="0" animBg="1"/>
      <p:bldP spid="16" grpId="0" bldLvl="0" animBg="1"/>
      <p:bldP spid="17" grpId="0" bldLvl="0" animBg="1"/>
      <p:bldP spid="24" grpId="0" bldLvl="0" animBg="1"/>
      <p:bldP spid="25" grpId="0" bldLvl="0" animBg="1"/>
      <p:bldP spid="27" grpId="0" bldLvl="0" animBg="1"/>
      <p:bldP spid="29" grpId="0" bldLvl="0" animBg="1"/>
      <p:bldP spid="109" grpId="0"/>
      <p:bldP spid="37" grpId="0"/>
      <p:bldP spid="39" grpId="0"/>
      <p:bldP spid="31" grpId="0" bldLvl="0" animBg="1"/>
      <p:bldP spid="32" grpId="0"/>
      <p:bldP spid="41" grpId="0"/>
      <p:bldP spid="50" grpId="0"/>
      <p:bldP spid="56" grpId="0"/>
      <p:bldP spid="56" grpId="1"/>
      <p:bldP spid="56"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519" y="1092756"/>
            <a:ext cx="8371205" cy="5041714"/>
          </a:xfrm>
          <a:prstGeom prst="rect">
            <a:avLst/>
          </a:prstGeom>
        </p:spPr>
      </p:pic>
      <p:pic>
        <p:nvPicPr>
          <p:cNvPr id="6" name="图片 5" descr="伞"/>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9414" y="4285288"/>
            <a:ext cx="2674620" cy="2796540"/>
          </a:xfrm>
          <a:prstGeom prst="rect">
            <a:avLst/>
          </a:prstGeom>
        </p:spPr>
      </p:pic>
      <p:sp>
        <p:nvSpPr>
          <p:cNvPr id="8" name="文本框 7"/>
          <p:cNvSpPr txBox="1"/>
          <p:nvPr/>
        </p:nvSpPr>
        <p:spPr>
          <a:xfrm>
            <a:off x="4488943" y="9619"/>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眷村文化</a:t>
            </a:r>
          </a:p>
        </p:txBody>
      </p:sp>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眷村簡介</a:t>
            </a:r>
            <a:endParaRPr lang="zh-CN" altLang="en-US" sz="4000" b="1" dirty="0">
              <a:latin typeface="汉仪全唐诗简" panose="00020600040101010101" charset="-122"/>
              <a:ea typeface="汉仪全唐诗简" panose="00020600040101010101" charset="-122"/>
            </a:endParaRPr>
          </a:p>
        </p:txBody>
      </p:sp>
      <p:pic>
        <p:nvPicPr>
          <p:cNvPr id="2" name="圖片 1">
            <a:extLst>
              <a:ext uri="{FF2B5EF4-FFF2-40B4-BE49-F238E27FC236}">
                <a16:creationId xmlns="" xmlns:a16="http://schemas.microsoft.com/office/drawing/2014/main" id="{0DD7FA6D-3A21-4D1F-9F24-EB264AAA99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081" y="937074"/>
            <a:ext cx="6068664" cy="6858000"/>
          </a:xfrm>
          <a:prstGeom prst="rect">
            <a:avLst/>
          </a:prstGeom>
        </p:spPr>
      </p:pic>
      <p:sp>
        <p:nvSpPr>
          <p:cNvPr id="3" name="文字方塊 2">
            <a:extLst>
              <a:ext uri="{FF2B5EF4-FFF2-40B4-BE49-F238E27FC236}">
                <a16:creationId xmlns="" xmlns:a16="http://schemas.microsoft.com/office/drawing/2014/main" id="{F410F0DB-E8A9-4BCB-8215-08473B33DDD9}"/>
              </a:ext>
            </a:extLst>
          </p:cNvPr>
          <p:cNvSpPr txBox="1"/>
          <p:nvPr/>
        </p:nvSpPr>
        <p:spPr>
          <a:xfrm>
            <a:off x="4151427" y="1240929"/>
            <a:ext cx="5915850" cy="4524315"/>
          </a:xfrm>
          <a:prstGeom prst="rect">
            <a:avLst/>
          </a:prstGeom>
          <a:noFill/>
        </p:spPr>
        <p:txBody>
          <a:bodyPr wrap="square" rtlCol="0">
            <a:spAutoFit/>
          </a:bodyPr>
          <a:lstStyle/>
          <a:p>
            <a:r>
              <a:rPr lang="zh-TW" altLang="en-US" sz="3200" dirty="0">
                <a:latin typeface="標楷體" panose="03000509000000000000" pitchFamily="65" charset="-120"/>
                <a:ea typeface="標楷體" panose="03000509000000000000" pitchFamily="65" charset="-120"/>
              </a:rPr>
              <a:t>來台初期，語言、習慣、文化鮮少受眷村以外的環境影響，故在生活環境、社區意識、國家認同上的感受，與其他台灣人有較大不同。不過隨著在台落地生根，眷村與村外的互動往來也日益頻繁，台灣本土文化進入眷村而眷村外省文化也向外傳播，形成新的融合。</a:t>
            </a:r>
          </a:p>
        </p:txBody>
      </p:sp>
    </p:spTree>
    <p:extLst>
      <p:ext uri="{BB962C8B-B14F-4D97-AF65-F5344CB8AC3E}">
        <p14:creationId xmlns:p14="http://schemas.microsoft.com/office/powerpoint/2010/main" val="1121485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7" presetClass="entr" presetSubtype="1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bldLvl="0" animBg="1"/>
      <p:bldP spid="10"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3">
            <a:extLst>
              <a:ext uri="{FF2B5EF4-FFF2-40B4-BE49-F238E27FC236}">
                <a16:creationId xmlns="" xmlns:a16="http://schemas.microsoft.com/office/drawing/2014/main" id="{4110D2C1-4E58-443B-87F7-91AC2C18CAC6}"/>
              </a:ext>
            </a:extLst>
          </p:cNvPr>
          <p:cNvSpPr/>
          <p:nvPr/>
        </p:nvSpPr>
        <p:spPr>
          <a:xfrm>
            <a:off x="9209978" y="1499058"/>
            <a:ext cx="1857376" cy="1800226"/>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solidFill>
                  <a:srgbClr val="8A6453"/>
                </a:solidFill>
                <a:latin typeface="標楷體" panose="03000509000000000000" pitchFamily="65" charset="-120"/>
                <a:ea typeface="標楷體" panose="03000509000000000000" pitchFamily="65" charset="-120"/>
              </a:rPr>
              <a:t>化龍一村</a:t>
            </a:r>
          </a:p>
        </p:txBody>
      </p:sp>
      <p:sp>
        <p:nvSpPr>
          <p:cNvPr id="31" name="椭圆 3">
            <a:extLst>
              <a:ext uri="{FF2B5EF4-FFF2-40B4-BE49-F238E27FC236}">
                <a16:creationId xmlns="" xmlns:a16="http://schemas.microsoft.com/office/drawing/2014/main" id="{DF24640B-52AA-4A4C-987E-B28168E8AD36}"/>
              </a:ext>
            </a:extLst>
          </p:cNvPr>
          <p:cNvSpPr/>
          <p:nvPr/>
        </p:nvSpPr>
        <p:spPr>
          <a:xfrm>
            <a:off x="3927761" y="286385"/>
            <a:ext cx="1857376" cy="1800226"/>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solidFill>
                  <a:srgbClr val="8A6453"/>
                </a:solidFill>
                <a:latin typeface="標楷體" panose="03000509000000000000" pitchFamily="65" charset="-120"/>
                <a:ea typeface="標楷體" panose="03000509000000000000" pitchFamily="65" charset="-120"/>
              </a:rPr>
              <a:t>盱江新村</a:t>
            </a:r>
          </a:p>
        </p:txBody>
      </p:sp>
      <p:sp>
        <p:nvSpPr>
          <p:cNvPr id="32" name="椭圆 3">
            <a:extLst>
              <a:ext uri="{FF2B5EF4-FFF2-40B4-BE49-F238E27FC236}">
                <a16:creationId xmlns="" xmlns:a16="http://schemas.microsoft.com/office/drawing/2014/main" id="{07332A49-4602-4E15-8DB8-EEEC7DD42BBA}"/>
              </a:ext>
            </a:extLst>
          </p:cNvPr>
          <p:cNvSpPr/>
          <p:nvPr/>
        </p:nvSpPr>
        <p:spPr>
          <a:xfrm>
            <a:off x="1275126" y="1499058"/>
            <a:ext cx="1857376" cy="1800226"/>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4000" b="1" dirty="0">
                <a:solidFill>
                  <a:srgbClr val="64443D"/>
                </a:solidFill>
                <a:latin typeface="標楷體" panose="03000509000000000000" pitchFamily="65" charset="-120"/>
                <a:ea typeface="標楷體" panose="03000509000000000000" pitchFamily="65" charset="-120"/>
              </a:rPr>
              <a:t>金陵新村</a:t>
            </a:r>
            <a:endParaRPr lang="zh-CN" altLang="en-US" sz="4000" b="1" dirty="0">
              <a:solidFill>
                <a:srgbClr val="64443D"/>
              </a:solidFill>
              <a:latin typeface="標楷體" panose="03000509000000000000" pitchFamily="65" charset="-120"/>
              <a:ea typeface="標楷體" panose="03000509000000000000" pitchFamily="65" charset="-120"/>
            </a:endParaRPr>
          </a:p>
        </p:txBody>
      </p:sp>
      <p:sp>
        <p:nvSpPr>
          <p:cNvPr id="33" name="椭圆 3">
            <a:extLst>
              <a:ext uri="{FF2B5EF4-FFF2-40B4-BE49-F238E27FC236}">
                <a16:creationId xmlns="" xmlns:a16="http://schemas.microsoft.com/office/drawing/2014/main" id="{38656B08-906E-4920-ADDF-E562DB765802}"/>
              </a:ext>
            </a:extLst>
          </p:cNvPr>
          <p:cNvSpPr/>
          <p:nvPr/>
        </p:nvSpPr>
        <p:spPr>
          <a:xfrm>
            <a:off x="9209978" y="3846532"/>
            <a:ext cx="1857376" cy="1800226"/>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4000" b="1" dirty="0">
                <a:solidFill>
                  <a:srgbClr val="64443D"/>
                </a:solidFill>
                <a:latin typeface="標楷體" panose="03000509000000000000" pitchFamily="65" charset="-120"/>
                <a:ea typeface="標楷體" panose="03000509000000000000" pitchFamily="65" charset="-120"/>
              </a:rPr>
              <a:t>化龍二村</a:t>
            </a:r>
            <a:endParaRPr lang="zh-CN" altLang="en-US" sz="4000" b="1" dirty="0">
              <a:solidFill>
                <a:srgbClr val="64443D"/>
              </a:solidFill>
              <a:latin typeface="標楷體" panose="03000509000000000000" pitchFamily="65" charset="-120"/>
              <a:ea typeface="標楷體" panose="03000509000000000000" pitchFamily="65" charset="-120"/>
            </a:endParaRPr>
          </a:p>
        </p:txBody>
      </p:sp>
      <p:sp>
        <p:nvSpPr>
          <p:cNvPr id="34" name="椭圆 3">
            <a:extLst>
              <a:ext uri="{FF2B5EF4-FFF2-40B4-BE49-F238E27FC236}">
                <a16:creationId xmlns="" xmlns:a16="http://schemas.microsoft.com/office/drawing/2014/main" id="{AEB7BCEC-C80E-4C67-9E6B-4AEB5D3A1932}"/>
              </a:ext>
            </a:extLst>
          </p:cNvPr>
          <p:cNvSpPr/>
          <p:nvPr/>
        </p:nvSpPr>
        <p:spPr>
          <a:xfrm>
            <a:off x="6899249" y="5060129"/>
            <a:ext cx="1857376" cy="1800226"/>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4000" b="1" dirty="0">
                <a:solidFill>
                  <a:srgbClr val="8A6453"/>
                </a:solidFill>
                <a:latin typeface="標楷體" panose="03000509000000000000" pitchFamily="65" charset="-120"/>
                <a:ea typeface="標楷體" panose="03000509000000000000" pitchFamily="65" charset="-120"/>
              </a:rPr>
              <a:t>敬業新村</a:t>
            </a:r>
            <a:endParaRPr lang="zh-CN" altLang="en-US" sz="4000" b="1" dirty="0">
              <a:solidFill>
                <a:srgbClr val="8A6453"/>
              </a:solidFill>
              <a:latin typeface="標楷體" panose="03000509000000000000" pitchFamily="65" charset="-120"/>
              <a:ea typeface="標楷體" panose="03000509000000000000" pitchFamily="65" charset="-120"/>
            </a:endParaRPr>
          </a:p>
        </p:txBody>
      </p:sp>
      <p:sp>
        <p:nvSpPr>
          <p:cNvPr id="35" name="椭圆 3">
            <a:extLst>
              <a:ext uri="{FF2B5EF4-FFF2-40B4-BE49-F238E27FC236}">
                <a16:creationId xmlns="" xmlns:a16="http://schemas.microsoft.com/office/drawing/2014/main" id="{9711DA7B-CD5B-4F9A-BACD-15AE4A1C9C99}"/>
              </a:ext>
            </a:extLst>
          </p:cNvPr>
          <p:cNvSpPr/>
          <p:nvPr/>
        </p:nvSpPr>
        <p:spPr>
          <a:xfrm>
            <a:off x="3927761" y="5060129"/>
            <a:ext cx="1857376" cy="1800226"/>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4000" b="1" dirty="0">
                <a:solidFill>
                  <a:srgbClr val="64443D"/>
                </a:solidFill>
                <a:latin typeface="標楷體" panose="03000509000000000000" pitchFamily="65" charset="-120"/>
                <a:ea typeface="標楷體" panose="03000509000000000000" pitchFamily="65" charset="-120"/>
              </a:rPr>
              <a:t>凌雲新村</a:t>
            </a:r>
            <a:endParaRPr lang="zh-CN" altLang="en-US" sz="4000" b="1" dirty="0">
              <a:solidFill>
                <a:srgbClr val="64443D"/>
              </a:solidFill>
              <a:latin typeface="標楷體" panose="03000509000000000000" pitchFamily="65" charset="-120"/>
              <a:ea typeface="標楷體" panose="03000509000000000000" pitchFamily="65" charset="-120"/>
            </a:endParaRPr>
          </a:p>
        </p:txBody>
      </p:sp>
      <p:sp>
        <p:nvSpPr>
          <p:cNvPr id="36" name="椭圆 3">
            <a:extLst>
              <a:ext uri="{FF2B5EF4-FFF2-40B4-BE49-F238E27FC236}">
                <a16:creationId xmlns="" xmlns:a16="http://schemas.microsoft.com/office/drawing/2014/main" id="{52FD780A-40B4-43EA-B5BA-C8C87539BC70}"/>
              </a:ext>
            </a:extLst>
          </p:cNvPr>
          <p:cNvSpPr/>
          <p:nvPr/>
        </p:nvSpPr>
        <p:spPr>
          <a:xfrm>
            <a:off x="5337509" y="2528887"/>
            <a:ext cx="1857376" cy="1800226"/>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4000" b="1" dirty="0">
                <a:latin typeface="標楷體" panose="03000509000000000000" pitchFamily="65" charset="-120"/>
                <a:ea typeface="標楷體" panose="03000509000000000000" pitchFamily="65" charset="-120"/>
              </a:rPr>
              <a:t>篤行三村</a:t>
            </a:r>
            <a:endParaRPr lang="zh-CN" altLang="en-US" sz="4000" b="1" dirty="0">
              <a:latin typeface="標楷體" panose="03000509000000000000" pitchFamily="65" charset="-120"/>
              <a:ea typeface="標楷體" panose="03000509000000000000" pitchFamily="65" charset="-120"/>
            </a:endParaRPr>
          </a:p>
        </p:txBody>
      </p:sp>
      <p:sp>
        <p:nvSpPr>
          <p:cNvPr id="37" name="椭圆 3">
            <a:extLst>
              <a:ext uri="{FF2B5EF4-FFF2-40B4-BE49-F238E27FC236}">
                <a16:creationId xmlns="" xmlns:a16="http://schemas.microsoft.com/office/drawing/2014/main" id="{65B74434-0CDD-4DF5-90D6-9E025A421086}"/>
              </a:ext>
            </a:extLst>
          </p:cNvPr>
          <p:cNvSpPr/>
          <p:nvPr/>
        </p:nvSpPr>
        <p:spPr>
          <a:xfrm>
            <a:off x="1275126" y="3846532"/>
            <a:ext cx="1857376" cy="1800226"/>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4000" b="1" dirty="0">
                <a:solidFill>
                  <a:srgbClr val="8A6453"/>
                </a:solidFill>
                <a:latin typeface="標楷體" panose="03000509000000000000" pitchFamily="65" charset="-120"/>
                <a:ea typeface="標楷體" panose="03000509000000000000" pitchFamily="65" charset="-120"/>
              </a:rPr>
              <a:t>金陵一村</a:t>
            </a:r>
            <a:endParaRPr lang="zh-CN" altLang="en-US" sz="4000" b="1" dirty="0">
              <a:solidFill>
                <a:srgbClr val="8A6453"/>
              </a:solidFill>
              <a:latin typeface="標楷體" panose="03000509000000000000" pitchFamily="65" charset="-120"/>
              <a:ea typeface="標楷體" panose="03000509000000000000" pitchFamily="65" charset="-120"/>
            </a:endParaRPr>
          </a:p>
        </p:txBody>
      </p:sp>
      <p:sp>
        <p:nvSpPr>
          <p:cNvPr id="38" name="椭圆 3">
            <a:extLst>
              <a:ext uri="{FF2B5EF4-FFF2-40B4-BE49-F238E27FC236}">
                <a16:creationId xmlns="" xmlns:a16="http://schemas.microsoft.com/office/drawing/2014/main" id="{34F8FD5C-B232-45C8-8394-9BA87BD012D1}"/>
              </a:ext>
            </a:extLst>
          </p:cNvPr>
          <p:cNvSpPr/>
          <p:nvPr/>
        </p:nvSpPr>
        <p:spPr>
          <a:xfrm>
            <a:off x="6899249" y="286385"/>
            <a:ext cx="1857376" cy="1800226"/>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solidFill>
                  <a:srgbClr val="64443D"/>
                </a:solidFill>
                <a:latin typeface="標楷體" panose="03000509000000000000" pitchFamily="65" charset="-120"/>
                <a:ea typeface="標楷體" panose="03000509000000000000" pitchFamily="65" charset="-120"/>
              </a:rPr>
              <a:t>慈仁七村</a:t>
            </a:r>
          </a:p>
        </p:txBody>
      </p:sp>
      <p:sp>
        <p:nvSpPr>
          <p:cNvPr id="50" name="矩形 49">
            <a:extLst>
              <a:ext uri="{FF2B5EF4-FFF2-40B4-BE49-F238E27FC236}">
                <a16:creationId xmlns="" xmlns:a16="http://schemas.microsoft.com/office/drawing/2014/main" id="{FA8E1F8F-CA26-4E9F-AA97-5C6147FE889B}"/>
              </a:ext>
            </a:extLst>
          </p:cNvPr>
          <p:cNvSpPr/>
          <p:nvPr/>
        </p:nvSpPr>
        <p:spPr>
          <a:xfrm>
            <a:off x="280894" y="199639"/>
            <a:ext cx="177389"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51" name="文本框 1">
            <a:extLst>
              <a:ext uri="{FF2B5EF4-FFF2-40B4-BE49-F238E27FC236}">
                <a16:creationId xmlns="" xmlns:a16="http://schemas.microsoft.com/office/drawing/2014/main" id="{53E2E254-9CC7-4FC8-9197-B876A798C62E}"/>
              </a:ext>
            </a:extLst>
          </p:cNvPr>
          <p:cNvSpPr txBox="1"/>
          <p:nvPr/>
        </p:nvSpPr>
        <p:spPr>
          <a:xfrm>
            <a:off x="618079" y="128378"/>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眷村簡介</a:t>
            </a:r>
            <a:endParaRPr lang="zh-CN" altLang="en-US" sz="4000" b="1" dirty="0">
              <a:latin typeface="汉仪全唐诗简" panose="00020600040101010101" charset="-122"/>
              <a:ea typeface="汉仪全唐诗简" panose="00020600040101010101" charset="-122"/>
            </a:endParaRPr>
          </a:p>
        </p:txBody>
      </p:sp>
      <p:sp>
        <p:nvSpPr>
          <p:cNvPr id="52" name="椭圆 3">
            <a:extLst>
              <a:ext uri="{FF2B5EF4-FFF2-40B4-BE49-F238E27FC236}">
                <a16:creationId xmlns="" xmlns:a16="http://schemas.microsoft.com/office/drawing/2014/main" id="{71B254F1-FC53-4685-8A1A-9262276DBD85}"/>
              </a:ext>
            </a:extLst>
          </p:cNvPr>
          <p:cNvSpPr/>
          <p:nvPr/>
        </p:nvSpPr>
        <p:spPr>
          <a:xfrm>
            <a:off x="4111909" y="1664073"/>
            <a:ext cx="4042539" cy="3672546"/>
          </a:xfrm>
          <a:prstGeom prst="ellipse">
            <a:avLst/>
          </a:prstGeom>
          <a:solidFill>
            <a:srgbClr val="E7D0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sz="7200" b="1" dirty="0">
                <a:solidFill>
                  <a:schemeClr val="tx1"/>
                </a:solidFill>
                <a:latin typeface="標楷體" panose="03000509000000000000" pitchFamily="65" charset="-120"/>
                <a:ea typeface="標楷體" panose="03000509000000000000" pitchFamily="65" charset="-120"/>
              </a:rPr>
              <a:t>中山新邨</a:t>
            </a:r>
            <a:endParaRPr lang="zh-CN" altLang="en-US" sz="16600" b="1" dirty="0">
              <a:solidFill>
                <a:schemeClr val="tx1"/>
              </a:solidFill>
              <a:latin typeface="標楷體" panose="03000509000000000000" pitchFamily="65" charset="-120"/>
              <a:ea typeface="標楷體" panose="03000509000000000000" pitchFamily="65" charset="-120"/>
            </a:endParaRPr>
          </a:p>
        </p:txBody>
      </p:sp>
      <p:sp>
        <p:nvSpPr>
          <p:cNvPr id="55" name="文本框 7">
            <a:extLst>
              <a:ext uri="{FF2B5EF4-FFF2-40B4-BE49-F238E27FC236}">
                <a16:creationId xmlns="" xmlns:a16="http://schemas.microsoft.com/office/drawing/2014/main" id="{E41B10C5-67FF-41FA-AFA8-AE2C9714505B}"/>
              </a:ext>
            </a:extLst>
          </p:cNvPr>
          <p:cNvSpPr txBox="1"/>
          <p:nvPr/>
        </p:nvSpPr>
        <p:spPr>
          <a:xfrm>
            <a:off x="7559770" y="-438"/>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宜蘭眷村</a:t>
            </a:r>
          </a:p>
        </p:txBody>
      </p:sp>
      <p:pic>
        <p:nvPicPr>
          <p:cNvPr id="57" name="圖片 56">
            <a:extLst>
              <a:ext uri="{FF2B5EF4-FFF2-40B4-BE49-F238E27FC236}">
                <a16:creationId xmlns="" xmlns:a16="http://schemas.microsoft.com/office/drawing/2014/main" id="{E159396E-C7DB-44B4-A0E0-945B83DCFB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4167" y="3701407"/>
            <a:ext cx="606866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ppt_x</p:attrName>
                                        </p:attrNameLst>
                                      </p:cBhvr>
                                      <p:tavLst>
                                        <p:tav tm="0">
                                          <p:val>
                                            <p:strVal val="#ppt_x-.2"/>
                                          </p:val>
                                        </p:tav>
                                        <p:tav tm="100000">
                                          <p:val>
                                            <p:strVal val="#ppt_x"/>
                                          </p:val>
                                        </p:tav>
                                      </p:tavLst>
                                    </p:anim>
                                    <p:anim calcmode="lin" valueType="num">
                                      <p:cBhvr>
                                        <p:cTn id="14" dur="5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15" dur="500"/>
                                        <p:tgtEl>
                                          <p:spTgt spid="51"/>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Effect transition="in" filter="fade">
                                      <p:cBhvr>
                                        <p:cTn id="21" dur="500"/>
                                        <p:tgtEl>
                                          <p:spTgt spid="55"/>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randombar(horizontal)">
                                      <p:cBhvr>
                                        <p:cTn id="29" dur="500"/>
                                        <p:tgtEl>
                                          <p:spTgt spid="38"/>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500"/>
                                        <p:tgtEl>
                                          <p:spTgt spid="32"/>
                                        </p:tgtEl>
                                      </p:cBhvr>
                                    </p:animEffect>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randombar(horizontal)">
                                      <p:cBhvr>
                                        <p:cTn id="41" dur="500"/>
                                        <p:tgtEl>
                                          <p:spTgt spid="37"/>
                                        </p:tgtEl>
                                      </p:cBhvr>
                                    </p:animEffect>
                                  </p:childTnLst>
                                </p:cTn>
                              </p:par>
                            </p:childTnLst>
                          </p:cTn>
                        </p:par>
                        <p:par>
                          <p:cTn id="42" fill="hold">
                            <p:stCondLst>
                              <p:cond delay="4000"/>
                            </p:stCondLst>
                            <p:childTnLst>
                              <p:par>
                                <p:cTn id="43" presetID="14" presetClass="entr" presetSubtype="1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randombar(horizontal)">
                                      <p:cBhvr>
                                        <p:cTn id="45" dur="500"/>
                                        <p:tgtEl>
                                          <p:spTgt spid="35"/>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randombar(horizontal)">
                                      <p:cBhvr>
                                        <p:cTn id="49" dur="500"/>
                                        <p:tgtEl>
                                          <p:spTgt spid="34"/>
                                        </p:tgtEl>
                                      </p:cBhvr>
                                    </p:animEffect>
                                  </p:childTnLst>
                                </p:cTn>
                              </p:par>
                            </p:childTnLst>
                          </p:cTn>
                        </p:par>
                        <p:par>
                          <p:cTn id="50" fill="hold">
                            <p:stCondLst>
                              <p:cond delay="5000"/>
                            </p:stCondLst>
                            <p:childTnLst>
                              <p:par>
                                <p:cTn id="51" presetID="14" presetClass="entr" presetSubtype="1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randombar(horizontal)">
                                      <p:cBhvr>
                                        <p:cTn id="53" dur="500"/>
                                        <p:tgtEl>
                                          <p:spTgt spid="33"/>
                                        </p:tgtEl>
                                      </p:cBhvr>
                                    </p:animEffect>
                                  </p:childTnLst>
                                </p:cTn>
                              </p:par>
                            </p:childTnLst>
                          </p:cTn>
                        </p:par>
                        <p:par>
                          <p:cTn id="54" fill="hold">
                            <p:stCondLst>
                              <p:cond delay="5500"/>
                            </p:stCondLst>
                            <p:childTnLst>
                              <p:par>
                                <p:cTn id="55" presetID="14" presetClass="entr" presetSubtype="1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randombar(horizontal)">
                                      <p:cBhvr>
                                        <p:cTn id="57" dur="500"/>
                                        <p:tgtEl>
                                          <p:spTgt spid="36"/>
                                        </p:tgtEl>
                                      </p:cBhvr>
                                    </p:animEffect>
                                  </p:childTnLst>
                                </p:cTn>
                              </p:par>
                            </p:childTnLst>
                          </p:cTn>
                        </p:par>
                        <p:par>
                          <p:cTn id="58" fill="hold">
                            <p:stCondLst>
                              <p:cond delay="6000"/>
                            </p:stCondLst>
                            <p:childTnLst>
                              <p:par>
                                <p:cTn id="59" presetID="14" presetClass="entr" presetSubtype="10"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randombar(horizontal)">
                                      <p:cBhvr>
                                        <p:cTn id="61" dur="500"/>
                                        <p:tgtEl>
                                          <p:spTgt spid="57"/>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xit" presetSubtype="32" fill="hold" grpId="1" nodeType="clickEffect">
                                  <p:stCondLst>
                                    <p:cond delay="0"/>
                                  </p:stCondLst>
                                  <p:childTnLst>
                                    <p:animEffect transition="out" filter="circle(out)">
                                      <p:cBhvr>
                                        <p:cTn id="65" dur="2000"/>
                                        <p:tgtEl>
                                          <p:spTgt spid="36"/>
                                        </p:tgtEl>
                                      </p:cBhvr>
                                    </p:animEffect>
                                    <p:set>
                                      <p:cBhvr>
                                        <p:cTn id="66" dur="1" fill="hold">
                                          <p:stCondLst>
                                            <p:cond delay="1999"/>
                                          </p:stCondLst>
                                        </p:cTn>
                                        <p:tgtEl>
                                          <p:spTgt spid="36"/>
                                        </p:tgtEl>
                                        <p:attrNameLst>
                                          <p:attrName>style.visibility</p:attrName>
                                        </p:attrNameLst>
                                      </p:cBhvr>
                                      <p:to>
                                        <p:strVal val="hidden"/>
                                      </p:to>
                                    </p:set>
                                  </p:childTnLst>
                                </p:cTn>
                              </p:par>
                              <p:par>
                                <p:cTn id="67" presetID="45" presetClass="exit" presetSubtype="0" fill="hold" grpId="1" nodeType="withEffect">
                                  <p:stCondLst>
                                    <p:cond delay="0"/>
                                  </p:stCondLst>
                                  <p:childTnLst>
                                    <p:animEffect transition="out" filter="fade">
                                      <p:cBhvr>
                                        <p:cTn id="68" dur="2000"/>
                                        <p:tgtEl>
                                          <p:spTgt spid="27"/>
                                        </p:tgtEl>
                                      </p:cBhvr>
                                    </p:animEffect>
                                    <p:anim calcmode="lin" valueType="num">
                                      <p:cBhvr>
                                        <p:cTn id="69" dur="20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0" dur="2000"/>
                                        <p:tgtEl>
                                          <p:spTgt spid="27"/>
                                        </p:tgtEl>
                                        <p:attrNameLst>
                                          <p:attrName>ppt_h</p:attrName>
                                        </p:attrNameLst>
                                      </p:cBhvr>
                                      <p:tavLst>
                                        <p:tav tm="0">
                                          <p:val>
                                            <p:strVal val="ppt_h"/>
                                          </p:val>
                                        </p:tav>
                                        <p:tav tm="100000">
                                          <p:val>
                                            <p:strVal val="ppt_h"/>
                                          </p:val>
                                        </p:tav>
                                      </p:tavLst>
                                    </p:anim>
                                    <p:set>
                                      <p:cBhvr>
                                        <p:cTn id="71" dur="1" fill="hold">
                                          <p:stCondLst>
                                            <p:cond delay="1999"/>
                                          </p:stCondLst>
                                        </p:cTn>
                                        <p:tgtEl>
                                          <p:spTgt spid="27"/>
                                        </p:tgtEl>
                                        <p:attrNameLst>
                                          <p:attrName>style.visibility</p:attrName>
                                        </p:attrNameLst>
                                      </p:cBhvr>
                                      <p:to>
                                        <p:strVal val="hidden"/>
                                      </p:to>
                                    </p:set>
                                  </p:childTnLst>
                                </p:cTn>
                              </p:par>
                              <p:par>
                                <p:cTn id="72" presetID="45" presetClass="exit" presetSubtype="0" fill="hold" grpId="1" nodeType="withEffect">
                                  <p:stCondLst>
                                    <p:cond delay="0"/>
                                  </p:stCondLst>
                                  <p:childTnLst>
                                    <p:animEffect transition="out" filter="fade">
                                      <p:cBhvr>
                                        <p:cTn id="73" dur="2000"/>
                                        <p:tgtEl>
                                          <p:spTgt spid="38"/>
                                        </p:tgtEl>
                                      </p:cBhvr>
                                    </p:animEffect>
                                    <p:anim calcmode="lin" valueType="num">
                                      <p:cBhvr>
                                        <p:cTn id="74" dur="2000"/>
                                        <p:tgtEl>
                                          <p:spTgt spid="3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5" dur="2000"/>
                                        <p:tgtEl>
                                          <p:spTgt spid="38"/>
                                        </p:tgtEl>
                                        <p:attrNameLst>
                                          <p:attrName>ppt_h</p:attrName>
                                        </p:attrNameLst>
                                      </p:cBhvr>
                                      <p:tavLst>
                                        <p:tav tm="0">
                                          <p:val>
                                            <p:strVal val="ppt_h"/>
                                          </p:val>
                                        </p:tav>
                                        <p:tav tm="100000">
                                          <p:val>
                                            <p:strVal val="ppt_h"/>
                                          </p:val>
                                        </p:tav>
                                      </p:tavLst>
                                    </p:anim>
                                    <p:set>
                                      <p:cBhvr>
                                        <p:cTn id="76" dur="1" fill="hold">
                                          <p:stCondLst>
                                            <p:cond delay="1999"/>
                                          </p:stCondLst>
                                        </p:cTn>
                                        <p:tgtEl>
                                          <p:spTgt spid="38"/>
                                        </p:tgtEl>
                                        <p:attrNameLst>
                                          <p:attrName>style.visibility</p:attrName>
                                        </p:attrNameLst>
                                      </p:cBhvr>
                                      <p:to>
                                        <p:strVal val="hidden"/>
                                      </p:to>
                                    </p:set>
                                  </p:childTnLst>
                                </p:cTn>
                              </p:par>
                              <p:par>
                                <p:cTn id="77" presetID="45" presetClass="exit" presetSubtype="0" fill="hold" grpId="1" nodeType="withEffect">
                                  <p:stCondLst>
                                    <p:cond delay="0"/>
                                  </p:stCondLst>
                                  <p:childTnLst>
                                    <p:animEffect transition="out" filter="fade">
                                      <p:cBhvr>
                                        <p:cTn id="78" dur="2000"/>
                                        <p:tgtEl>
                                          <p:spTgt spid="31"/>
                                        </p:tgtEl>
                                      </p:cBhvr>
                                    </p:animEffect>
                                    <p:anim calcmode="lin" valueType="num">
                                      <p:cBhvr>
                                        <p:cTn id="79" dur="2000"/>
                                        <p:tgtEl>
                                          <p:spTgt spid="3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0" dur="2000"/>
                                        <p:tgtEl>
                                          <p:spTgt spid="31"/>
                                        </p:tgtEl>
                                        <p:attrNameLst>
                                          <p:attrName>ppt_h</p:attrName>
                                        </p:attrNameLst>
                                      </p:cBhvr>
                                      <p:tavLst>
                                        <p:tav tm="0">
                                          <p:val>
                                            <p:strVal val="ppt_h"/>
                                          </p:val>
                                        </p:tav>
                                        <p:tav tm="100000">
                                          <p:val>
                                            <p:strVal val="ppt_h"/>
                                          </p:val>
                                        </p:tav>
                                      </p:tavLst>
                                    </p:anim>
                                    <p:set>
                                      <p:cBhvr>
                                        <p:cTn id="81" dur="1" fill="hold">
                                          <p:stCondLst>
                                            <p:cond delay="1999"/>
                                          </p:stCondLst>
                                        </p:cTn>
                                        <p:tgtEl>
                                          <p:spTgt spid="31"/>
                                        </p:tgtEl>
                                        <p:attrNameLst>
                                          <p:attrName>style.visibility</p:attrName>
                                        </p:attrNameLst>
                                      </p:cBhvr>
                                      <p:to>
                                        <p:strVal val="hidden"/>
                                      </p:to>
                                    </p:set>
                                  </p:childTnLst>
                                </p:cTn>
                              </p:par>
                              <p:par>
                                <p:cTn id="82" presetID="45" presetClass="exit" presetSubtype="0" fill="hold" grpId="1" nodeType="withEffect">
                                  <p:stCondLst>
                                    <p:cond delay="0"/>
                                  </p:stCondLst>
                                  <p:childTnLst>
                                    <p:animEffect transition="out" filter="fade">
                                      <p:cBhvr>
                                        <p:cTn id="83" dur="2000"/>
                                        <p:tgtEl>
                                          <p:spTgt spid="32"/>
                                        </p:tgtEl>
                                      </p:cBhvr>
                                    </p:animEffect>
                                    <p:anim calcmode="lin" valueType="num">
                                      <p:cBhvr>
                                        <p:cTn id="84" dur="2000"/>
                                        <p:tgtEl>
                                          <p:spTgt spid="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5" dur="2000"/>
                                        <p:tgtEl>
                                          <p:spTgt spid="32"/>
                                        </p:tgtEl>
                                        <p:attrNameLst>
                                          <p:attrName>ppt_h</p:attrName>
                                        </p:attrNameLst>
                                      </p:cBhvr>
                                      <p:tavLst>
                                        <p:tav tm="0">
                                          <p:val>
                                            <p:strVal val="ppt_h"/>
                                          </p:val>
                                        </p:tav>
                                        <p:tav tm="100000">
                                          <p:val>
                                            <p:strVal val="ppt_h"/>
                                          </p:val>
                                        </p:tav>
                                      </p:tavLst>
                                    </p:anim>
                                    <p:set>
                                      <p:cBhvr>
                                        <p:cTn id="86" dur="1" fill="hold">
                                          <p:stCondLst>
                                            <p:cond delay="1999"/>
                                          </p:stCondLst>
                                        </p:cTn>
                                        <p:tgtEl>
                                          <p:spTgt spid="32"/>
                                        </p:tgtEl>
                                        <p:attrNameLst>
                                          <p:attrName>style.visibility</p:attrName>
                                        </p:attrNameLst>
                                      </p:cBhvr>
                                      <p:to>
                                        <p:strVal val="hidden"/>
                                      </p:to>
                                    </p:set>
                                  </p:childTnLst>
                                </p:cTn>
                              </p:par>
                              <p:par>
                                <p:cTn id="87" presetID="45" presetClass="exit" presetSubtype="0" fill="hold" grpId="1" nodeType="withEffect">
                                  <p:stCondLst>
                                    <p:cond delay="0"/>
                                  </p:stCondLst>
                                  <p:childTnLst>
                                    <p:animEffect transition="out" filter="fade">
                                      <p:cBhvr>
                                        <p:cTn id="88" dur="2000"/>
                                        <p:tgtEl>
                                          <p:spTgt spid="37"/>
                                        </p:tgtEl>
                                      </p:cBhvr>
                                    </p:animEffect>
                                    <p:anim calcmode="lin" valueType="num">
                                      <p:cBhvr>
                                        <p:cTn id="89" dur="2000"/>
                                        <p:tgtEl>
                                          <p:spTgt spid="3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0" dur="2000"/>
                                        <p:tgtEl>
                                          <p:spTgt spid="37"/>
                                        </p:tgtEl>
                                        <p:attrNameLst>
                                          <p:attrName>ppt_h</p:attrName>
                                        </p:attrNameLst>
                                      </p:cBhvr>
                                      <p:tavLst>
                                        <p:tav tm="0">
                                          <p:val>
                                            <p:strVal val="ppt_h"/>
                                          </p:val>
                                        </p:tav>
                                        <p:tav tm="100000">
                                          <p:val>
                                            <p:strVal val="ppt_h"/>
                                          </p:val>
                                        </p:tav>
                                      </p:tavLst>
                                    </p:anim>
                                    <p:set>
                                      <p:cBhvr>
                                        <p:cTn id="91" dur="1" fill="hold">
                                          <p:stCondLst>
                                            <p:cond delay="1999"/>
                                          </p:stCondLst>
                                        </p:cTn>
                                        <p:tgtEl>
                                          <p:spTgt spid="37"/>
                                        </p:tgtEl>
                                        <p:attrNameLst>
                                          <p:attrName>style.visibility</p:attrName>
                                        </p:attrNameLst>
                                      </p:cBhvr>
                                      <p:to>
                                        <p:strVal val="hidden"/>
                                      </p:to>
                                    </p:set>
                                  </p:childTnLst>
                                </p:cTn>
                              </p:par>
                              <p:par>
                                <p:cTn id="92" presetID="45" presetClass="exit" presetSubtype="0" fill="hold" grpId="1" nodeType="withEffect">
                                  <p:stCondLst>
                                    <p:cond delay="0"/>
                                  </p:stCondLst>
                                  <p:childTnLst>
                                    <p:animEffect transition="out" filter="fade">
                                      <p:cBhvr>
                                        <p:cTn id="93" dur="2000"/>
                                        <p:tgtEl>
                                          <p:spTgt spid="35"/>
                                        </p:tgtEl>
                                      </p:cBhvr>
                                    </p:animEffect>
                                    <p:anim calcmode="lin" valueType="num">
                                      <p:cBhvr>
                                        <p:cTn id="94" dur="2000"/>
                                        <p:tgtEl>
                                          <p:spTgt spid="3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5" dur="2000"/>
                                        <p:tgtEl>
                                          <p:spTgt spid="35"/>
                                        </p:tgtEl>
                                        <p:attrNameLst>
                                          <p:attrName>ppt_h</p:attrName>
                                        </p:attrNameLst>
                                      </p:cBhvr>
                                      <p:tavLst>
                                        <p:tav tm="0">
                                          <p:val>
                                            <p:strVal val="ppt_h"/>
                                          </p:val>
                                        </p:tav>
                                        <p:tav tm="100000">
                                          <p:val>
                                            <p:strVal val="ppt_h"/>
                                          </p:val>
                                        </p:tav>
                                      </p:tavLst>
                                    </p:anim>
                                    <p:set>
                                      <p:cBhvr>
                                        <p:cTn id="96" dur="1" fill="hold">
                                          <p:stCondLst>
                                            <p:cond delay="1999"/>
                                          </p:stCondLst>
                                        </p:cTn>
                                        <p:tgtEl>
                                          <p:spTgt spid="35"/>
                                        </p:tgtEl>
                                        <p:attrNameLst>
                                          <p:attrName>style.visibility</p:attrName>
                                        </p:attrNameLst>
                                      </p:cBhvr>
                                      <p:to>
                                        <p:strVal val="hidden"/>
                                      </p:to>
                                    </p:set>
                                  </p:childTnLst>
                                </p:cTn>
                              </p:par>
                              <p:par>
                                <p:cTn id="97" presetID="45" presetClass="exit" presetSubtype="0" fill="hold" grpId="1" nodeType="withEffect">
                                  <p:stCondLst>
                                    <p:cond delay="0"/>
                                  </p:stCondLst>
                                  <p:childTnLst>
                                    <p:animEffect transition="out" filter="fade">
                                      <p:cBhvr>
                                        <p:cTn id="98" dur="2000"/>
                                        <p:tgtEl>
                                          <p:spTgt spid="34"/>
                                        </p:tgtEl>
                                      </p:cBhvr>
                                    </p:animEffect>
                                    <p:anim calcmode="lin" valueType="num">
                                      <p:cBhvr>
                                        <p:cTn id="99" dur="2000"/>
                                        <p:tgtEl>
                                          <p:spTgt spid="3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0" dur="2000"/>
                                        <p:tgtEl>
                                          <p:spTgt spid="34"/>
                                        </p:tgtEl>
                                        <p:attrNameLst>
                                          <p:attrName>ppt_h</p:attrName>
                                        </p:attrNameLst>
                                      </p:cBhvr>
                                      <p:tavLst>
                                        <p:tav tm="0">
                                          <p:val>
                                            <p:strVal val="ppt_h"/>
                                          </p:val>
                                        </p:tav>
                                        <p:tav tm="100000">
                                          <p:val>
                                            <p:strVal val="ppt_h"/>
                                          </p:val>
                                        </p:tav>
                                      </p:tavLst>
                                    </p:anim>
                                    <p:set>
                                      <p:cBhvr>
                                        <p:cTn id="101" dur="1" fill="hold">
                                          <p:stCondLst>
                                            <p:cond delay="1999"/>
                                          </p:stCondLst>
                                        </p:cTn>
                                        <p:tgtEl>
                                          <p:spTgt spid="34"/>
                                        </p:tgtEl>
                                        <p:attrNameLst>
                                          <p:attrName>style.visibility</p:attrName>
                                        </p:attrNameLst>
                                      </p:cBhvr>
                                      <p:to>
                                        <p:strVal val="hidden"/>
                                      </p:to>
                                    </p:set>
                                  </p:childTnLst>
                                </p:cTn>
                              </p:par>
                              <p:par>
                                <p:cTn id="102" presetID="45" presetClass="exit" presetSubtype="0" fill="hold" grpId="1" nodeType="withEffect">
                                  <p:stCondLst>
                                    <p:cond delay="0"/>
                                  </p:stCondLst>
                                  <p:childTnLst>
                                    <p:animEffect transition="out" filter="fade">
                                      <p:cBhvr>
                                        <p:cTn id="103" dur="2000"/>
                                        <p:tgtEl>
                                          <p:spTgt spid="33"/>
                                        </p:tgtEl>
                                      </p:cBhvr>
                                    </p:animEffect>
                                    <p:anim calcmode="lin" valueType="num">
                                      <p:cBhvr>
                                        <p:cTn id="104" dur="2000"/>
                                        <p:tgtEl>
                                          <p:spTgt spid="3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5" dur="2000"/>
                                        <p:tgtEl>
                                          <p:spTgt spid="33"/>
                                        </p:tgtEl>
                                        <p:attrNameLst>
                                          <p:attrName>ppt_h</p:attrName>
                                        </p:attrNameLst>
                                      </p:cBhvr>
                                      <p:tavLst>
                                        <p:tav tm="0">
                                          <p:val>
                                            <p:strVal val="ppt_h"/>
                                          </p:val>
                                        </p:tav>
                                        <p:tav tm="100000">
                                          <p:val>
                                            <p:strVal val="ppt_h"/>
                                          </p:val>
                                        </p:tav>
                                      </p:tavLst>
                                    </p:anim>
                                    <p:set>
                                      <p:cBhvr>
                                        <p:cTn id="106" dur="1" fill="hold">
                                          <p:stCondLst>
                                            <p:cond delay="1999"/>
                                          </p:stCondLst>
                                        </p:cTn>
                                        <p:tgtEl>
                                          <p:spTgt spid="33"/>
                                        </p:tgtEl>
                                        <p:attrNameLst>
                                          <p:attrName>style.visibility</p:attrName>
                                        </p:attrNameLst>
                                      </p:cBhvr>
                                      <p:to>
                                        <p:strVal val="hidden"/>
                                      </p:to>
                                    </p:set>
                                  </p:childTnLst>
                                </p:cTn>
                              </p:par>
                            </p:childTnLst>
                          </p:cTn>
                        </p:par>
                        <p:par>
                          <p:cTn id="107" fill="hold">
                            <p:stCondLst>
                              <p:cond delay="2000"/>
                            </p:stCondLst>
                            <p:childTnLst>
                              <p:par>
                                <p:cTn id="108" presetID="45"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2000"/>
                                        <p:tgtEl>
                                          <p:spTgt spid="52"/>
                                        </p:tgtEl>
                                      </p:cBhvr>
                                    </p:animEffect>
                                    <p:anim calcmode="lin" valueType="num">
                                      <p:cBhvr>
                                        <p:cTn id="111" dur="2000" fill="hold"/>
                                        <p:tgtEl>
                                          <p:spTgt spid="52"/>
                                        </p:tgtEl>
                                        <p:attrNameLst>
                                          <p:attrName>ppt_w</p:attrName>
                                        </p:attrNameLst>
                                      </p:cBhvr>
                                      <p:tavLst>
                                        <p:tav tm="0" fmla="#ppt_w*sin(2.5*pi*$)">
                                          <p:val>
                                            <p:fltVal val="0"/>
                                          </p:val>
                                        </p:tav>
                                        <p:tav tm="100000">
                                          <p:val>
                                            <p:fltVal val="1"/>
                                          </p:val>
                                        </p:tav>
                                      </p:tavLst>
                                    </p:anim>
                                    <p:anim calcmode="lin" valueType="num">
                                      <p:cBhvr>
                                        <p:cTn id="112" dur="2000" fill="hold"/>
                                        <p:tgtEl>
                                          <p:spTgt spid="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50" grpId="0" bldLvl="0" animBg="1"/>
      <p:bldP spid="51" grpId="0"/>
      <p:bldP spid="52" grpId="0" animBg="1"/>
      <p:bldP spid="55" grpId="0"/>
      <p:bldP spid="55" grpId="1"/>
      <p:bldP spid="55"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伞"/>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9414" y="4285288"/>
            <a:ext cx="2674620" cy="2796540"/>
          </a:xfrm>
          <a:prstGeom prst="rect">
            <a:avLst/>
          </a:prstGeom>
        </p:spPr>
      </p:pic>
      <p:sp>
        <p:nvSpPr>
          <p:cNvPr id="8" name="文本框 7"/>
          <p:cNvSpPr txBox="1"/>
          <p:nvPr/>
        </p:nvSpPr>
        <p:spPr>
          <a:xfrm>
            <a:off x="4488943" y="9619"/>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宜蘭眷村</a:t>
            </a:r>
            <a:r>
              <a:rPr lang="en-US" altLang="zh-TW" sz="6000" b="1" dirty="0">
                <a:solidFill>
                  <a:srgbClr val="64443D"/>
                </a:solidFill>
                <a:latin typeface="標楷體" panose="03000509000000000000" pitchFamily="65" charset="-120"/>
                <a:ea typeface="標楷體" panose="03000509000000000000" pitchFamily="65" charset="-120"/>
              </a:rPr>
              <a:t>-</a:t>
            </a:r>
            <a:r>
              <a:rPr lang="zh-TW" altLang="en-US" sz="6000" b="1" dirty="0">
                <a:solidFill>
                  <a:srgbClr val="64443D"/>
                </a:solidFill>
                <a:latin typeface="標楷體" panose="03000509000000000000" pitchFamily="65" charset="-120"/>
                <a:ea typeface="標楷體" panose="03000509000000000000" pitchFamily="65" charset="-120"/>
              </a:rPr>
              <a:t>照片</a:t>
            </a:r>
          </a:p>
        </p:txBody>
      </p:sp>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眷村簡介</a:t>
            </a:r>
            <a:endParaRPr lang="zh-CN" altLang="en-US" sz="4000" b="1" dirty="0">
              <a:latin typeface="汉仪全唐诗简" panose="00020600040101010101" charset="-122"/>
              <a:ea typeface="汉仪全唐诗简" panose="00020600040101010101" charset="-122"/>
            </a:endParaRPr>
          </a:p>
        </p:txBody>
      </p:sp>
      <p:pic>
        <p:nvPicPr>
          <p:cNvPr id="2" name="圖片 1">
            <a:extLst>
              <a:ext uri="{FF2B5EF4-FFF2-40B4-BE49-F238E27FC236}">
                <a16:creationId xmlns="" xmlns:a16="http://schemas.microsoft.com/office/drawing/2014/main" id="{0DD7FA6D-3A21-4D1F-9F24-EB264AAA99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695" y="419002"/>
            <a:ext cx="6068664" cy="6858000"/>
          </a:xfrm>
          <a:prstGeom prst="rect">
            <a:avLst/>
          </a:prstGeom>
        </p:spPr>
      </p:pic>
      <p:pic>
        <p:nvPicPr>
          <p:cNvPr id="4" name="圖片 3">
            <a:extLst>
              <a:ext uri="{FF2B5EF4-FFF2-40B4-BE49-F238E27FC236}">
                <a16:creationId xmlns="" xmlns:a16="http://schemas.microsoft.com/office/drawing/2014/main" id="{7EF79353-B518-470D-ABA6-1E90ED77B1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97301" y="1016370"/>
            <a:ext cx="8594699" cy="5877473"/>
          </a:xfrm>
          <a:prstGeom prst="rect">
            <a:avLst/>
          </a:prstGeom>
          <a:ln>
            <a:noFill/>
          </a:ln>
          <a:effectLst>
            <a:softEdge rad="112500"/>
          </a:effectLst>
        </p:spPr>
      </p:pic>
      <p:pic>
        <p:nvPicPr>
          <p:cNvPr id="7" name="圖片 6">
            <a:extLst>
              <a:ext uri="{FF2B5EF4-FFF2-40B4-BE49-F238E27FC236}">
                <a16:creationId xmlns="" xmlns:a16="http://schemas.microsoft.com/office/drawing/2014/main" id="{ABA4DA17-4E4C-4A27-839A-88689954EF1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80148" y="1065686"/>
            <a:ext cx="8262203" cy="5828157"/>
          </a:xfrm>
          <a:prstGeom prst="rect">
            <a:avLst/>
          </a:prstGeom>
          <a:ln>
            <a:noFill/>
          </a:ln>
          <a:effectLst>
            <a:softEdge rad="112500"/>
          </a:effectLst>
        </p:spPr>
      </p:pic>
      <p:pic>
        <p:nvPicPr>
          <p:cNvPr id="12" name="圖片 11">
            <a:extLst>
              <a:ext uri="{FF2B5EF4-FFF2-40B4-BE49-F238E27FC236}">
                <a16:creationId xmlns="" xmlns:a16="http://schemas.microsoft.com/office/drawing/2014/main" id="{8A3A181B-0A4A-40BB-AEFC-41E262A5E4F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854972" y="1153641"/>
            <a:ext cx="8262203" cy="5652246"/>
          </a:xfrm>
          <a:prstGeom prst="rect">
            <a:avLst/>
          </a:prstGeom>
          <a:ln>
            <a:noFill/>
          </a:ln>
          <a:effectLst>
            <a:softEdge rad="112500"/>
          </a:effectLst>
        </p:spPr>
      </p:pic>
      <p:pic>
        <p:nvPicPr>
          <p:cNvPr id="14" name="圖片 13">
            <a:extLst>
              <a:ext uri="{FF2B5EF4-FFF2-40B4-BE49-F238E27FC236}">
                <a16:creationId xmlns="" xmlns:a16="http://schemas.microsoft.com/office/drawing/2014/main" id="{99AA21E4-687D-4B6D-8AE6-997A6793167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10800000" flipV="1">
            <a:off x="3704435" y="1065686"/>
            <a:ext cx="8380429" cy="5888757"/>
          </a:xfrm>
          <a:prstGeom prst="rect">
            <a:avLst/>
          </a:prstGeom>
          <a:ln>
            <a:noFill/>
          </a:ln>
          <a:effectLst>
            <a:softEdge rad="112500"/>
          </a:effectLst>
        </p:spPr>
      </p:pic>
      <p:pic>
        <p:nvPicPr>
          <p:cNvPr id="16" name="圖片 15">
            <a:extLst>
              <a:ext uri="{FF2B5EF4-FFF2-40B4-BE49-F238E27FC236}">
                <a16:creationId xmlns="" xmlns:a16="http://schemas.microsoft.com/office/drawing/2014/main" id="{5B31C358-408E-4959-8064-E0F0D186DA3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020621" y="913250"/>
            <a:ext cx="6193413" cy="6234274"/>
          </a:xfrm>
          <a:prstGeom prst="rect">
            <a:avLst/>
          </a:prstGeom>
          <a:ln>
            <a:noFill/>
          </a:ln>
          <a:effectLst>
            <a:softEdge rad="112500"/>
          </a:effectLst>
        </p:spPr>
      </p:pic>
      <p:pic>
        <p:nvPicPr>
          <p:cNvPr id="18" name="圖片 17">
            <a:extLst>
              <a:ext uri="{FF2B5EF4-FFF2-40B4-BE49-F238E27FC236}">
                <a16:creationId xmlns="" xmlns:a16="http://schemas.microsoft.com/office/drawing/2014/main" id="{687209EF-60D3-4E37-ADFF-5A97120914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424754" y="1095788"/>
            <a:ext cx="8785781" cy="5922347"/>
          </a:xfrm>
          <a:prstGeom prst="rect">
            <a:avLst/>
          </a:prstGeom>
          <a:ln>
            <a:noFill/>
          </a:ln>
          <a:effectLst>
            <a:softEdge rad="112500"/>
          </a:effectLst>
        </p:spPr>
      </p:pic>
      <p:pic>
        <p:nvPicPr>
          <p:cNvPr id="19" name="圖片 18">
            <a:extLst>
              <a:ext uri="{FF2B5EF4-FFF2-40B4-BE49-F238E27FC236}">
                <a16:creationId xmlns="" xmlns:a16="http://schemas.microsoft.com/office/drawing/2014/main" id="{1E175A21-9915-47E9-9059-0F9789D14E3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77381" y="96443"/>
            <a:ext cx="51435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251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2000"/>
                            </p:stCondLst>
                            <p:childTnLst>
                              <p:par>
                                <p:cTn id="27" presetID="14" presetClass="entr" presetSubtype="1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randombar(horizont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randombar(horizont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bldLvl="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519" y="1092756"/>
            <a:ext cx="8371205" cy="5041714"/>
          </a:xfrm>
          <a:prstGeom prst="rect">
            <a:avLst/>
          </a:prstGeom>
        </p:spPr>
      </p:pic>
      <p:pic>
        <p:nvPicPr>
          <p:cNvPr id="6" name="图片 5" descr="伞"/>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9414" y="4285288"/>
            <a:ext cx="2674620" cy="2796540"/>
          </a:xfrm>
          <a:prstGeom prst="rect">
            <a:avLst/>
          </a:prstGeom>
        </p:spPr>
      </p:pic>
      <p:sp>
        <p:nvSpPr>
          <p:cNvPr id="8" name="文本框 7"/>
          <p:cNvSpPr txBox="1"/>
          <p:nvPr/>
        </p:nvSpPr>
        <p:spPr>
          <a:xfrm>
            <a:off x="3552302" y="13743"/>
            <a:ext cx="7884394"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宜蘭縣九大眷村故事館</a:t>
            </a:r>
          </a:p>
        </p:txBody>
      </p:sp>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眷村簡介</a:t>
            </a:r>
            <a:endParaRPr lang="zh-CN" altLang="en-US" sz="4000" b="1" dirty="0">
              <a:latin typeface="汉仪全唐诗简" panose="00020600040101010101" charset="-122"/>
              <a:ea typeface="汉仪全唐诗简" panose="00020600040101010101" charset="-122"/>
            </a:endParaRPr>
          </a:p>
        </p:txBody>
      </p:sp>
      <p:pic>
        <p:nvPicPr>
          <p:cNvPr id="2" name="圖片 1">
            <a:extLst>
              <a:ext uri="{FF2B5EF4-FFF2-40B4-BE49-F238E27FC236}">
                <a16:creationId xmlns="" xmlns:a16="http://schemas.microsoft.com/office/drawing/2014/main" id="{0DD7FA6D-3A21-4D1F-9F24-EB264AAA99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081" y="937074"/>
            <a:ext cx="6068664" cy="6858000"/>
          </a:xfrm>
          <a:prstGeom prst="rect">
            <a:avLst/>
          </a:prstGeom>
        </p:spPr>
      </p:pic>
      <p:sp>
        <p:nvSpPr>
          <p:cNvPr id="3" name="文字方塊 2">
            <a:extLst>
              <a:ext uri="{FF2B5EF4-FFF2-40B4-BE49-F238E27FC236}">
                <a16:creationId xmlns="" xmlns:a16="http://schemas.microsoft.com/office/drawing/2014/main" id="{F410F0DB-E8A9-4BCB-8215-08473B33DDD9}"/>
              </a:ext>
            </a:extLst>
          </p:cNvPr>
          <p:cNvSpPr txBox="1"/>
          <p:nvPr/>
        </p:nvSpPr>
        <p:spPr>
          <a:xfrm>
            <a:off x="3996755" y="1511638"/>
            <a:ext cx="5915850" cy="3539430"/>
          </a:xfrm>
          <a:prstGeom prst="rect">
            <a:avLst/>
          </a:prstGeom>
          <a:noFill/>
        </p:spPr>
        <p:txBody>
          <a:bodyPr wrap="square" rtlCol="0">
            <a:spAutoFit/>
          </a:bodyPr>
          <a:lstStyle/>
          <a:p>
            <a:r>
              <a:rPr lang="zh-TW" altLang="en-US" sz="3200" b="1" dirty="0">
                <a:solidFill>
                  <a:srgbClr val="64443D"/>
                </a:solidFill>
                <a:latin typeface="標楷體" panose="03000509000000000000" pitchFamily="65" charset="-120"/>
                <a:ea typeface="標楷體" panose="03000509000000000000" pitchFamily="65" charset="-120"/>
              </a:rPr>
              <a:t>中山新邨社區成立宜蘭縣九大眷村故事館，裡面有眷村居民提供的老眷村照片，以「一張照片，有說不完的故事」為訴求，滿滿都是過往的歷史回憶，也得以讓未居住過眷村的民眾了解其中的故事。</a:t>
            </a:r>
          </a:p>
        </p:txBody>
      </p:sp>
      <p:pic>
        <p:nvPicPr>
          <p:cNvPr id="5" name="圖片 4">
            <a:extLst>
              <a:ext uri="{FF2B5EF4-FFF2-40B4-BE49-F238E27FC236}">
                <a16:creationId xmlns="" xmlns:a16="http://schemas.microsoft.com/office/drawing/2014/main" id="{72C2D1C1-E582-462A-AE3E-BF77084270BB}"/>
              </a:ext>
            </a:extLst>
          </p:cNvPr>
          <p:cNvPicPr>
            <a:picLocks noChangeAspect="1"/>
          </p:cNvPicPr>
          <p:nvPr/>
        </p:nvPicPr>
        <p:blipFill>
          <a:blip r:embed="rId6"/>
          <a:stretch>
            <a:fillRect/>
          </a:stretch>
        </p:blipFill>
        <p:spPr>
          <a:xfrm>
            <a:off x="2723839" y="1029406"/>
            <a:ext cx="8152885" cy="5435256"/>
          </a:xfrm>
          <a:prstGeom prst="rect">
            <a:avLst/>
          </a:prstGeom>
          <a:ln>
            <a:noFill/>
          </a:ln>
          <a:effectLst>
            <a:softEdge rad="112500"/>
          </a:effectLst>
        </p:spPr>
      </p:pic>
      <p:pic>
        <p:nvPicPr>
          <p:cNvPr id="7" name="圖片 6">
            <a:extLst>
              <a:ext uri="{FF2B5EF4-FFF2-40B4-BE49-F238E27FC236}">
                <a16:creationId xmlns="" xmlns:a16="http://schemas.microsoft.com/office/drawing/2014/main" id="{FA61A02E-2268-4795-9810-6345F361C1D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9147"/>
          <a:stretch/>
        </p:blipFill>
        <p:spPr>
          <a:xfrm>
            <a:off x="2556817" y="1121740"/>
            <a:ext cx="8371204" cy="5057681"/>
          </a:xfrm>
          <a:prstGeom prst="rect">
            <a:avLst/>
          </a:prstGeom>
          <a:ln>
            <a:noFill/>
          </a:ln>
          <a:effectLst>
            <a:softEdge rad="112500"/>
          </a:effectLst>
        </p:spPr>
      </p:pic>
    </p:spTree>
    <p:extLst>
      <p:ext uri="{BB962C8B-B14F-4D97-AF65-F5344CB8AC3E}">
        <p14:creationId xmlns:p14="http://schemas.microsoft.com/office/powerpoint/2010/main" val="2828902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7" presetClass="entr" presetSubtype="1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randombar(horizont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randombar(horizont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bldLvl="0" animBg="1"/>
      <p:bldP spid="10"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1302258" y="804799"/>
            <a:ext cx="9443085" cy="5073015"/>
          </a:xfrm>
          <a:prstGeom prst="rect">
            <a:avLst/>
          </a:prstGeom>
        </p:spPr>
      </p:pic>
      <p:pic>
        <p:nvPicPr>
          <p:cNvPr id="9" name="图片 8" descr="伞"/>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9288" y="4111424"/>
            <a:ext cx="2674620" cy="2796540"/>
          </a:xfrm>
          <a:prstGeom prst="rect">
            <a:avLst/>
          </a:prstGeom>
        </p:spPr>
      </p:pic>
      <p:sp>
        <p:nvSpPr>
          <p:cNvPr id="12" name="文本框 11"/>
          <p:cNvSpPr txBox="1"/>
          <p:nvPr/>
        </p:nvSpPr>
        <p:spPr>
          <a:xfrm rot="16200000">
            <a:off x="5377469" y="722156"/>
            <a:ext cx="1292662" cy="4749618"/>
          </a:xfrm>
          <a:prstGeom prst="rect">
            <a:avLst/>
          </a:prstGeom>
          <a:noFill/>
        </p:spPr>
        <p:txBody>
          <a:bodyPr vert="eaVert" wrap="square" rtlCol="0">
            <a:spAutoFit/>
          </a:bodyPr>
          <a:lstStyle/>
          <a:p>
            <a:pPr algn="l"/>
            <a:r>
              <a:rPr lang="en-US" altLang="zh-CN" sz="7200" b="1" dirty="0">
                <a:solidFill>
                  <a:srgbClr val="64443D"/>
                </a:solidFill>
                <a:latin typeface="STXingkai" panose="02010800040101010101" pitchFamily="2" charset="-122"/>
                <a:ea typeface="STXingkai" panose="02010800040101010101" pitchFamily="2" charset="-122"/>
              </a:rPr>
              <a:t>4.</a:t>
            </a:r>
            <a:r>
              <a:rPr lang="zh-TW" altLang="en-US" sz="7200" b="1" dirty="0">
                <a:solidFill>
                  <a:srgbClr val="64443D"/>
                </a:solidFill>
                <a:latin typeface="STXingkai" panose="02010800040101010101" pitchFamily="2" charset="-122"/>
                <a:ea typeface="STXingkai" panose="02010800040101010101" pitchFamily="2" charset="-122"/>
              </a:rPr>
              <a:t>訪談紀錄</a:t>
            </a:r>
            <a:endParaRPr lang="zh-CN" altLang="en-US" sz="7200" b="1" dirty="0">
              <a:solidFill>
                <a:srgbClr val="64443D"/>
              </a:solidFill>
              <a:latin typeface="STXingkai" panose="02010800040101010101" pitchFamily="2" charset="-122"/>
              <a:ea typeface="STXingkai" panose="02010800040101010101" pitchFamily="2" charset="-122"/>
            </a:endParaRPr>
          </a:p>
        </p:txBody>
      </p:sp>
      <p:pic>
        <p:nvPicPr>
          <p:cNvPr id="5" name="圖片 4">
            <a:extLst>
              <a:ext uri="{FF2B5EF4-FFF2-40B4-BE49-F238E27FC236}">
                <a16:creationId xmlns="" xmlns:a16="http://schemas.microsoft.com/office/drawing/2014/main" id="{937BC4E7-CD50-40AC-99C5-986EA465AE7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4800" l="10000" r="90000">
                        <a14:backgroundMark x1="56800" y1="41400" x2="56800" y2="41400"/>
                        <a14:backgroundMark x1="53800" y1="41400" x2="53800" y2="41400"/>
                        <a14:backgroundMark x1="54800" y1="46400" x2="54800" y2="46400"/>
                        <a14:backgroundMark x1="33000" y1="55200" x2="33000" y2="55200"/>
                        <a14:backgroundMark x1="34400" y1="53000" x2="34400" y2="53000"/>
                      </a14:backgroundRemoval>
                    </a14:imgEffect>
                  </a14:imgLayer>
                </a14:imgProps>
              </a:ext>
            </a:extLst>
          </a:blip>
          <a:stretch>
            <a:fillRect/>
          </a:stretch>
        </p:blipFill>
        <p:spPr>
          <a:xfrm rot="7747795">
            <a:off x="-1078996" y="2353031"/>
            <a:ext cx="4762500" cy="4762500"/>
          </a:xfrm>
          <a:prstGeom prst="rect">
            <a:avLst/>
          </a:prstGeom>
        </p:spPr>
      </p:pic>
      <p:pic>
        <p:nvPicPr>
          <p:cNvPr id="6" name="圖片 5">
            <a:extLst>
              <a:ext uri="{FF2B5EF4-FFF2-40B4-BE49-F238E27FC236}">
                <a16:creationId xmlns="" xmlns:a16="http://schemas.microsoft.com/office/drawing/2014/main" id="{4078DD3C-4D63-4F94-A0EB-70925EA81B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910060">
            <a:off x="-1021886" y="370101"/>
            <a:ext cx="6474513" cy="6474513"/>
          </a:xfrm>
          <a:prstGeom prst="rect">
            <a:avLst/>
          </a:prstGeom>
        </p:spPr>
      </p:pic>
    </p:spTree>
    <p:extLst>
      <p:ext uri="{BB962C8B-B14F-4D97-AF65-F5344CB8AC3E}">
        <p14:creationId xmlns:p14="http://schemas.microsoft.com/office/powerpoint/2010/main" val="851946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梅花"/>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662795" y="-17145"/>
            <a:ext cx="2542540" cy="1362710"/>
          </a:xfrm>
          <a:prstGeom prst="rect">
            <a:avLst/>
          </a:prstGeom>
        </p:spPr>
      </p:pic>
      <p:sp>
        <p:nvSpPr>
          <p:cNvPr id="10" name="矩形 9"/>
          <p:cNvSpPr/>
          <p:nvPr/>
        </p:nvSpPr>
        <p:spPr>
          <a:xfrm>
            <a:off x="291592" y="228256"/>
            <a:ext cx="211328" cy="7011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02920" y="163340"/>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訪談紀錄</a:t>
            </a:r>
            <a:endParaRPr lang="zh-CN" altLang="en-US" sz="4800" b="1" dirty="0">
              <a:latin typeface="汉仪全唐诗简" panose="00020600040101010101" charset="-122"/>
              <a:ea typeface="汉仪全唐诗简" panose="00020600040101010101" charset="-122"/>
            </a:endParaRPr>
          </a:p>
        </p:txBody>
      </p:sp>
      <p:sp>
        <p:nvSpPr>
          <p:cNvPr id="109" name="矩形 108"/>
          <p:cNvSpPr/>
          <p:nvPr/>
        </p:nvSpPr>
        <p:spPr>
          <a:xfrm>
            <a:off x="1092324" y="3676191"/>
            <a:ext cx="4096511" cy="1323439"/>
          </a:xfrm>
          <a:prstGeom prst="rect">
            <a:avLst/>
          </a:prstGeom>
        </p:spPr>
        <p:txBody>
          <a:bodyPr wrap="square">
            <a:spAutoFit/>
          </a:bodyPr>
          <a:lstStyle/>
          <a:p>
            <a:r>
              <a:rPr lang="zh-TW" altLang="en-US" sz="2000" b="1" dirty="0">
                <a:solidFill>
                  <a:srgbClr val="64443D"/>
                </a:solidFill>
                <a:latin typeface="標楷體" panose="03000509000000000000" pitchFamily="65" charset="-120"/>
                <a:ea typeface="標楷體" panose="03000509000000000000" pitchFamily="65" charset="-120"/>
              </a:rPr>
              <a:t>姓名</a:t>
            </a:r>
            <a:r>
              <a:rPr lang="en-US" altLang="zh-TW" sz="2000" b="1" dirty="0">
                <a:solidFill>
                  <a:srgbClr val="64443D"/>
                </a:solidFill>
                <a:latin typeface="標楷體" panose="03000509000000000000" pitchFamily="65" charset="-120"/>
                <a:ea typeface="標楷體" panose="03000509000000000000" pitchFamily="65" charset="-120"/>
              </a:rPr>
              <a:t>:</a:t>
            </a:r>
            <a:r>
              <a:rPr lang="zh-TW" altLang="en-US" sz="2000" b="1" dirty="0">
                <a:solidFill>
                  <a:srgbClr val="64443D"/>
                </a:solidFill>
                <a:latin typeface="標楷體" panose="03000509000000000000" pitchFamily="65" charset="-120"/>
                <a:ea typeface="標楷體" panose="03000509000000000000" pitchFamily="65" charset="-120"/>
              </a:rPr>
              <a:t>黃秀英</a:t>
            </a:r>
            <a:endParaRPr lang="en-US" altLang="zh-TW" sz="2000" b="1" dirty="0">
              <a:solidFill>
                <a:srgbClr val="64443D"/>
              </a:solidFill>
              <a:latin typeface="標楷體" panose="03000509000000000000" pitchFamily="65" charset="-120"/>
              <a:ea typeface="標楷體" panose="03000509000000000000" pitchFamily="65" charset="-120"/>
            </a:endParaRPr>
          </a:p>
          <a:p>
            <a:r>
              <a:rPr lang="zh-TW" altLang="en-US" sz="2000" b="1" dirty="0">
                <a:solidFill>
                  <a:srgbClr val="64443D"/>
                </a:solidFill>
                <a:latin typeface="標楷體" panose="03000509000000000000" pitchFamily="65" charset="-120"/>
                <a:ea typeface="標楷體" panose="03000509000000000000" pitchFamily="65" charset="-120"/>
              </a:rPr>
              <a:t>籍貫</a:t>
            </a:r>
            <a:r>
              <a:rPr lang="en-US" altLang="zh-TW" sz="2000" b="1" dirty="0">
                <a:solidFill>
                  <a:srgbClr val="64443D"/>
                </a:solidFill>
                <a:latin typeface="標楷體" panose="03000509000000000000" pitchFamily="65" charset="-120"/>
                <a:ea typeface="標楷體" panose="03000509000000000000" pitchFamily="65" charset="-120"/>
              </a:rPr>
              <a:t>:</a:t>
            </a:r>
            <a:r>
              <a:rPr lang="zh-TW" altLang="en-US" sz="2000" b="1" dirty="0">
                <a:solidFill>
                  <a:srgbClr val="64443D"/>
                </a:solidFill>
                <a:latin typeface="標楷體" panose="03000509000000000000" pitchFamily="65" charset="-120"/>
                <a:ea typeface="標楷體" panose="03000509000000000000" pitchFamily="65" charset="-120"/>
              </a:rPr>
              <a:t>湖北</a:t>
            </a:r>
            <a:endParaRPr lang="en-US" altLang="zh-TW" sz="2000" b="1" dirty="0">
              <a:solidFill>
                <a:srgbClr val="64443D"/>
              </a:solidFill>
              <a:latin typeface="標楷體" panose="03000509000000000000" pitchFamily="65" charset="-120"/>
              <a:ea typeface="標楷體" panose="03000509000000000000" pitchFamily="65" charset="-120"/>
            </a:endParaRPr>
          </a:p>
          <a:p>
            <a:r>
              <a:rPr lang="zh-TW" altLang="en-US" sz="2000" b="1" dirty="0">
                <a:solidFill>
                  <a:srgbClr val="64443D"/>
                </a:solidFill>
                <a:latin typeface="標楷體" panose="03000509000000000000" pitchFamily="65" charset="-120"/>
                <a:ea typeface="標楷體" panose="03000509000000000000" pitchFamily="65" charset="-120"/>
              </a:rPr>
              <a:t>出生日期</a:t>
            </a:r>
            <a:r>
              <a:rPr lang="en-US" altLang="zh-TW" sz="2000" b="1" dirty="0">
                <a:solidFill>
                  <a:srgbClr val="64443D"/>
                </a:solidFill>
                <a:latin typeface="標楷體" panose="03000509000000000000" pitchFamily="65" charset="-120"/>
                <a:ea typeface="標楷體" panose="03000509000000000000" pitchFamily="65" charset="-120"/>
              </a:rPr>
              <a:t>:</a:t>
            </a:r>
            <a:r>
              <a:rPr lang="zh-TW" altLang="en-US" sz="2000" b="1" dirty="0">
                <a:solidFill>
                  <a:srgbClr val="64443D"/>
                </a:solidFill>
                <a:latin typeface="標楷體" panose="03000509000000000000" pitchFamily="65" charset="-120"/>
                <a:ea typeface="標楷體" panose="03000509000000000000" pitchFamily="65" charset="-120"/>
              </a:rPr>
              <a:t>民國</a:t>
            </a:r>
            <a:r>
              <a:rPr lang="en-US" altLang="zh-TW" sz="2000" b="1" dirty="0">
                <a:solidFill>
                  <a:srgbClr val="64443D"/>
                </a:solidFill>
                <a:latin typeface="標楷體" panose="03000509000000000000" pitchFamily="65" charset="-120"/>
                <a:ea typeface="標楷體" panose="03000509000000000000" pitchFamily="65" charset="-120"/>
              </a:rPr>
              <a:t>20</a:t>
            </a:r>
            <a:r>
              <a:rPr lang="zh-TW" altLang="en-US" sz="2000" b="1" dirty="0">
                <a:solidFill>
                  <a:srgbClr val="64443D"/>
                </a:solidFill>
                <a:latin typeface="標楷體" panose="03000509000000000000" pitchFamily="65" charset="-120"/>
                <a:ea typeface="標楷體" panose="03000509000000000000" pitchFamily="65" charset="-120"/>
              </a:rPr>
              <a:t>年</a:t>
            </a:r>
            <a:r>
              <a:rPr lang="en-US" altLang="zh-TW" sz="2000" b="1" dirty="0">
                <a:solidFill>
                  <a:srgbClr val="64443D"/>
                </a:solidFill>
                <a:latin typeface="標楷體" panose="03000509000000000000" pitchFamily="65" charset="-120"/>
                <a:ea typeface="標楷體" panose="03000509000000000000" pitchFamily="65" charset="-120"/>
              </a:rPr>
              <a:t>2</a:t>
            </a:r>
            <a:r>
              <a:rPr lang="zh-TW" altLang="en-US" sz="2000" b="1" dirty="0">
                <a:solidFill>
                  <a:srgbClr val="64443D"/>
                </a:solidFill>
                <a:latin typeface="標楷體" panose="03000509000000000000" pitchFamily="65" charset="-120"/>
                <a:ea typeface="標楷體" panose="03000509000000000000" pitchFamily="65" charset="-120"/>
              </a:rPr>
              <a:t>月</a:t>
            </a:r>
            <a:r>
              <a:rPr lang="en-US" altLang="zh-TW" sz="2000" b="1" dirty="0">
                <a:solidFill>
                  <a:srgbClr val="64443D"/>
                </a:solidFill>
                <a:latin typeface="標楷體" panose="03000509000000000000" pitchFamily="65" charset="-120"/>
                <a:ea typeface="標楷體" panose="03000509000000000000" pitchFamily="65" charset="-120"/>
              </a:rPr>
              <a:t>20</a:t>
            </a:r>
            <a:r>
              <a:rPr lang="zh-TW" altLang="en-US" sz="2000" b="1" dirty="0">
                <a:solidFill>
                  <a:srgbClr val="64443D"/>
                </a:solidFill>
                <a:latin typeface="標楷體" panose="03000509000000000000" pitchFamily="65" charset="-120"/>
                <a:ea typeface="標楷體" panose="03000509000000000000" pitchFamily="65" charset="-120"/>
              </a:rPr>
              <a:t>日</a:t>
            </a:r>
            <a:endParaRPr lang="en-US" altLang="zh-TW" sz="2000" b="1" dirty="0">
              <a:solidFill>
                <a:srgbClr val="64443D"/>
              </a:solidFill>
              <a:latin typeface="標楷體" panose="03000509000000000000" pitchFamily="65" charset="-120"/>
              <a:ea typeface="標楷體" panose="03000509000000000000" pitchFamily="65" charset="-120"/>
            </a:endParaRPr>
          </a:p>
          <a:p>
            <a:r>
              <a:rPr lang="zh-TW" altLang="en-US" sz="2000" b="1" dirty="0">
                <a:solidFill>
                  <a:srgbClr val="64443D"/>
                </a:solidFill>
                <a:latin typeface="標楷體" panose="03000509000000000000" pitchFamily="65" charset="-120"/>
                <a:ea typeface="標楷體" panose="03000509000000000000" pitchFamily="65" charset="-120"/>
              </a:rPr>
              <a:t>來台時間</a:t>
            </a:r>
            <a:r>
              <a:rPr lang="en-US" altLang="zh-TW" sz="2000" b="1" dirty="0">
                <a:solidFill>
                  <a:srgbClr val="64443D"/>
                </a:solidFill>
                <a:latin typeface="標楷體" panose="03000509000000000000" pitchFamily="65" charset="-120"/>
                <a:ea typeface="標楷體" panose="03000509000000000000" pitchFamily="65" charset="-120"/>
              </a:rPr>
              <a:t>:</a:t>
            </a:r>
            <a:r>
              <a:rPr lang="zh-TW" altLang="en-US" sz="2000" b="1" dirty="0">
                <a:solidFill>
                  <a:srgbClr val="64443D"/>
                </a:solidFill>
                <a:latin typeface="標楷體" panose="03000509000000000000" pitchFamily="65" charset="-120"/>
                <a:ea typeface="標楷體" panose="03000509000000000000" pitchFamily="65" charset="-120"/>
              </a:rPr>
              <a:t>民國</a:t>
            </a:r>
            <a:r>
              <a:rPr lang="en-US" altLang="zh-TW" sz="2000" b="1" dirty="0">
                <a:solidFill>
                  <a:srgbClr val="64443D"/>
                </a:solidFill>
                <a:latin typeface="標楷體" panose="03000509000000000000" pitchFamily="65" charset="-120"/>
                <a:ea typeface="標楷體" panose="03000509000000000000" pitchFamily="65" charset="-120"/>
              </a:rPr>
              <a:t>38</a:t>
            </a:r>
            <a:r>
              <a:rPr lang="zh-TW" altLang="en-US" sz="2000" b="1" dirty="0">
                <a:solidFill>
                  <a:srgbClr val="64443D"/>
                </a:solidFill>
                <a:latin typeface="標楷體" panose="03000509000000000000" pitchFamily="65" charset="-120"/>
                <a:ea typeface="標楷體" panose="03000509000000000000" pitchFamily="65" charset="-120"/>
              </a:rPr>
              <a:t>年</a:t>
            </a:r>
            <a:endParaRPr lang="en-US" altLang="zh-TW" sz="2000" b="1" dirty="0">
              <a:solidFill>
                <a:srgbClr val="64443D"/>
              </a:solidFill>
              <a:latin typeface="標楷體" panose="03000509000000000000" pitchFamily="65" charset="-120"/>
              <a:ea typeface="標楷體" panose="03000509000000000000" pitchFamily="65" charset="-120"/>
            </a:endParaRPr>
          </a:p>
        </p:txBody>
      </p:sp>
      <p:sp>
        <p:nvSpPr>
          <p:cNvPr id="4" name="矩形 3"/>
          <p:cNvSpPr/>
          <p:nvPr/>
        </p:nvSpPr>
        <p:spPr>
          <a:xfrm>
            <a:off x="4783874" y="3687201"/>
            <a:ext cx="3274834" cy="1884875"/>
          </a:xfrm>
          <a:prstGeom prst="rect">
            <a:avLst/>
          </a:prstGeom>
        </p:spPr>
        <p:txBody>
          <a:bodyPr wrap="square">
            <a:spAutoFit/>
          </a:bodyPr>
          <a:lstStyle/>
          <a:p>
            <a:pPr lvl="0" algn="ctr" fontAlgn="auto">
              <a:lnSpc>
                <a:spcPct val="150000"/>
              </a:lnSpc>
            </a:pPr>
            <a:r>
              <a:rPr lang="zh-TW" altLang="en-US" sz="2000" b="1" dirty="0">
                <a:solidFill>
                  <a:srgbClr val="64443D"/>
                </a:solidFill>
                <a:latin typeface="標楷體" panose="03000509000000000000" pitchFamily="65" charset="-120"/>
                <a:ea typeface="標楷體" panose="03000509000000000000" pitchFamily="65" charset="-120"/>
                <a:sym typeface="+mn-ea"/>
              </a:rPr>
              <a:t>姓名</a:t>
            </a:r>
            <a:r>
              <a:rPr lang="en-US" altLang="zh-TW" sz="2000" b="1" dirty="0">
                <a:solidFill>
                  <a:srgbClr val="64443D"/>
                </a:solidFill>
                <a:latin typeface="標楷體" panose="03000509000000000000" pitchFamily="65" charset="-120"/>
                <a:ea typeface="標楷體" panose="03000509000000000000" pitchFamily="65" charset="-120"/>
                <a:sym typeface="+mn-ea"/>
              </a:rPr>
              <a:t>:</a:t>
            </a:r>
            <a:r>
              <a:rPr lang="zh-TW" altLang="en-US" sz="2000" b="1" dirty="0">
                <a:solidFill>
                  <a:srgbClr val="64443D"/>
                </a:solidFill>
                <a:latin typeface="標楷體" panose="03000509000000000000" pitchFamily="65" charset="-120"/>
                <a:ea typeface="標楷體" panose="03000509000000000000" pitchFamily="65" charset="-120"/>
                <a:sym typeface="+mn-ea"/>
              </a:rPr>
              <a:t>張承蔚</a:t>
            </a:r>
          </a:p>
          <a:p>
            <a:pPr lvl="0" algn="ctr" fontAlgn="auto">
              <a:lnSpc>
                <a:spcPct val="150000"/>
              </a:lnSpc>
            </a:pPr>
            <a:r>
              <a:rPr lang="zh-TW" altLang="en-US" sz="2000" b="1" dirty="0">
                <a:solidFill>
                  <a:srgbClr val="64443D"/>
                </a:solidFill>
                <a:latin typeface="標楷體" panose="03000509000000000000" pitchFamily="65" charset="-120"/>
                <a:ea typeface="標楷體" panose="03000509000000000000" pitchFamily="65" charset="-120"/>
                <a:sym typeface="+mn-ea"/>
              </a:rPr>
              <a:t>籍貫</a:t>
            </a:r>
            <a:r>
              <a:rPr lang="en-US" altLang="zh-TW" sz="2000" b="1" dirty="0">
                <a:solidFill>
                  <a:srgbClr val="64443D"/>
                </a:solidFill>
                <a:latin typeface="標楷體" panose="03000509000000000000" pitchFamily="65" charset="-120"/>
                <a:ea typeface="標楷體" panose="03000509000000000000" pitchFamily="65" charset="-120"/>
                <a:sym typeface="+mn-ea"/>
              </a:rPr>
              <a:t>:</a:t>
            </a:r>
            <a:r>
              <a:rPr lang="zh-TW" altLang="en-US" sz="2000" b="1" dirty="0">
                <a:solidFill>
                  <a:srgbClr val="64443D"/>
                </a:solidFill>
                <a:latin typeface="標楷體" panose="03000509000000000000" pitchFamily="65" charset="-120"/>
                <a:ea typeface="標楷體" panose="03000509000000000000" pitchFamily="65" charset="-120"/>
                <a:sym typeface="+mn-ea"/>
              </a:rPr>
              <a:t>山東莒縣</a:t>
            </a:r>
          </a:p>
          <a:p>
            <a:pPr lvl="0" algn="ctr" fontAlgn="auto">
              <a:lnSpc>
                <a:spcPct val="150000"/>
              </a:lnSpc>
            </a:pPr>
            <a:r>
              <a:rPr lang="zh-TW" altLang="en-US" sz="2000" b="1" dirty="0">
                <a:solidFill>
                  <a:srgbClr val="64443D"/>
                </a:solidFill>
                <a:latin typeface="標楷體" panose="03000509000000000000" pitchFamily="65" charset="-120"/>
                <a:ea typeface="標楷體" panose="03000509000000000000" pitchFamily="65" charset="-120"/>
                <a:sym typeface="+mn-ea"/>
              </a:rPr>
              <a:t>出生日期</a:t>
            </a:r>
            <a:r>
              <a:rPr lang="en-US" altLang="zh-TW" sz="2000" b="1" dirty="0">
                <a:solidFill>
                  <a:srgbClr val="64443D"/>
                </a:solidFill>
                <a:latin typeface="標楷體" panose="03000509000000000000" pitchFamily="65" charset="-120"/>
                <a:ea typeface="標楷體" panose="03000509000000000000" pitchFamily="65" charset="-120"/>
                <a:sym typeface="+mn-ea"/>
              </a:rPr>
              <a:t>:</a:t>
            </a:r>
            <a:r>
              <a:rPr lang="zh-TW" altLang="en-US" sz="2000" b="1" dirty="0">
                <a:solidFill>
                  <a:srgbClr val="64443D"/>
                </a:solidFill>
                <a:latin typeface="標楷體" panose="03000509000000000000" pitchFamily="65" charset="-120"/>
                <a:ea typeface="標楷體" panose="03000509000000000000" pitchFamily="65" charset="-120"/>
                <a:sym typeface="+mn-ea"/>
              </a:rPr>
              <a:t>民國</a:t>
            </a:r>
            <a:r>
              <a:rPr lang="en-US" altLang="zh-TW" sz="2000" b="1" dirty="0">
                <a:solidFill>
                  <a:srgbClr val="64443D"/>
                </a:solidFill>
                <a:latin typeface="標楷體" panose="03000509000000000000" pitchFamily="65" charset="-120"/>
                <a:ea typeface="標楷體" panose="03000509000000000000" pitchFamily="65" charset="-120"/>
                <a:sym typeface="+mn-ea"/>
              </a:rPr>
              <a:t>22</a:t>
            </a:r>
            <a:r>
              <a:rPr lang="zh-TW" altLang="en-US" sz="2000" b="1" dirty="0">
                <a:solidFill>
                  <a:srgbClr val="64443D"/>
                </a:solidFill>
                <a:latin typeface="標楷體" panose="03000509000000000000" pitchFamily="65" charset="-120"/>
                <a:ea typeface="標楷體" panose="03000509000000000000" pitchFamily="65" charset="-120"/>
                <a:sym typeface="+mn-ea"/>
              </a:rPr>
              <a:t>年</a:t>
            </a:r>
            <a:r>
              <a:rPr lang="en-US" altLang="zh-TW" sz="2000" b="1" dirty="0">
                <a:solidFill>
                  <a:srgbClr val="64443D"/>
                </a:solidFill>
                <a:latin typeface="標楷體" panose="03000509000000000000" pitchFamily="65" charset="-120"/>
                <a:ea typeface="標楷體" panose="03000509000000000000" pitchFamily="65" charset="-120"/>
                <a:sym typeface="+mn-ea"/>
              </a:rPr>
              <a:t>2</a:t>
            </a:r>
            <a:r>
              <a:rPr lang="zh-TW" altLang="en-US" sz="2000" b="1" dirty="0">
                <a:solidFill>
                  <a:srgbClr val="64443D"/>
                </a:solidFill>
                <a:latin typeface="標楷體" panose="03000509000000000000" pitchFamily="65" charset="-120"/>
                <a:ea typeface="標楷體" panose="03000509000000000000" pitchFamily="65" charset="-120"/>
                <a:sym typeface="+mn-ea"/>
              </a:rPr>
              <a:t>月</a:t>
            </a:r>
            <a:r>
              <a:rPr lang="en-US" altLang="zh-TW" sz="2000" b="1" dirty="0">
                <a:solidFill>
                  <a:srgbClr val="64443D"/>
                </a:solidFill>
                <a:latin typeface="標楷體" panose="03000509000000000000" pitchFamily="65" charset="-120"/>
                <a:ea typeface="標楷體" panose="03000509000000000000" pitchFamily="65" charset="-120"/>
                <a:sym typeface="+mn-ea"/>
              </a:rPr>
              <a:t>2</a:t>
            </a:r>
            <a:r>
              <a:rPr lang="zh-TW" altLang="en-US" sz="2000" b="1" dirty="0">
                <a:solidFill>
                  <a:srgbClr val="64443D"/>
                </a:solidFill>
                <a:latin typeface="標楷體" panose="03000509000000000000" pitchFamily="65" charset="-120"/>
                <a:ea typeface="標楷體" panose="03000509000000000000" pitchFamily="65" charset="-120"/>
                <a:sym typeface="+mn-ea"/>
              </a:rPr>
              <a:t>日</a:t>
            </a:r>
          </a:p>
          <a:p>
            <a:pPr lvl="0" algn="ctr" fontAlgn="auto">
              <a:lnSpc>
                <a:spcPct val="150000"/>
              </a:lnSpc>
            </a:pPr>
            <a:r>
              <a:rPr lang="zh-TW" altLang="en-US" sz="2000" b="1" dirty="0">
                <a:solidFill>
                  <a:srgbClr val="64443D"/>
                </a:solidFill>
                <a:latin typeface="標楷體" panose="03000509000000000000" pitchFamily="65" charset="-120"/>
                <a:ea typeface="標楷體" panose="03000509000000000000" pitchFamily="65" charset="-120"/>
                <a:sym typeface="+mn-ea"/>
              </a:rPr>
              <a:t>來台時間</a:t>
            </a:r>
            <a:r>
              <a:rPr lang="en-US" altLang="zh-TW" sz="2000" b="1" dirty="0">
                <a:solidFill>
                  <a:srgbClr val="64443D"/>
                </a:solidFill>
                <a:latin typeface="標楷體" panose="03000509000000000000" pitchFamily="65" charset="-120"/>
                <a:ea typeface="標楷體" panose="03000509000000000000" pitchFamily="65" charset="-120"/>
                <a:sym typeface="+mn-ea"/>
              </a:rPr>
              <a:t>:</a:t>
            </a:r>
            <a:r>
              <a:rPr lang="zh-TW" altLang="en-US" sz="2000" b="1" dirty="0">
                <a:solidFill>
                  <a:srgbClr val="64443D"/>
                </a:solidFill>
                <a:latin typeface="標楷體" panose="03000509000000000000" pitchFamily="65" charset="-120"/>
                <a:ea typeface="標楷體" panose="03000509000000000000" pitchFamily="65" charset="-120"/>
                <a:sym typeface="+mn-ea"/>
              </a:rPr>
              <a:t>民國</a:t>
            </a:r>
            <a:r>
              <a:rPr lang="en-US" altLang="zh-TW" sz="2000" b="1" dirty="0">
                <a:solidFill>
                  <a:srgbClr val="64443D"/>
                </a:solidFill>
                <a:latin typeface="標楷體" panose="03000509000000000000" pitchFamily="65" charset="-120"/>
                <a:ea typeface="標楷體" panose="03000509000000000000" pitchFamily="65" charset="-120"/>
                <a:sym typeface="+mn-ea"/>
              </a:rPr>
              <a:t>38</a:t>
            </a:r>
            <a:r>
              <a:rPr lang="zh-TW" altLang="en-US" sz="2000" b="1" dirty="0">
                <a:solidFill>
                  <a:srgbClr val="64443D"/>
                </a:solidFill>
                <a:latin typeface="標楷體" panose="03000509000000000000" pitchFamily="65" charset="-120"/>
                <a:ea typeface="標楷體" panose="03000509000000000000" pitchFamily="65" charset="-120"/>
                <a:sym typeface="+mn-ea"/>
              </a:rPr>
              <a:t>年</a:t>
            </a:r>
          </a:p>
        </p:txBody>
      </p:sp>
      <p:sp>
        <p:nvSpPr>
          <p:cNvPr id="7" name="矩形 6"/>
          <p:cNvSpPr/>
          <p:nvPr/>
        </p:nvSpPr>
        <p:spPr>
          <a:xfrm>
            <a:off x="7115820" y="3685275"/>
            <a:ext cx="4903687" cy="2346540"/>
          </a:xfrm>
          <a:prstGeom prst="rect">
            <a:avLst/>
          </a:prstGeom>
        </p:spPr>
        <p:txBody>
          <a:bodyPr wrap="square">
            <a:spAutoFit/>
          </a:bodyPr>
          <a:lstStyle/>
          <a:p>
            <a:pPr lvl="0" algn="ctr" fontAlgn="auto">
              <a:lnSpc>
                <a:spcPct val="150000"/>
              </a:lnSpc>
            </a:pPr>
            <a:r>
              <a:rPr lang="zh-TW" altLang="en-US" sz="2000" b="1" dirty="0">
                <a:solidFill>
                  <a:srgbClr val="64443D"/>
                </a:solidFill>
                <a:latin typeface="標楷體" panose="03000509000000000000" pitchFamily="65" charset="-120"/>
                <a:ea typeface="標楷體" panose="03000509000000000000" pitchFamily="65" charset="-120"/>
                <a:sym typeface="+mn-ea"/>
              </a:rPr>
              <a:t>姓名</a:t>
            </a:r>
            <a:r>
              <a:rPr lang="en-US" altLang="zh-TW" sz="2000" b="1" dirty="0">
                <a:solidFill>
                  <a:srgbClr val="64443D"/>
                </a:solidFill>
                <a:latin typeface="標楷體" panose="03000509000000000000" pitchFamily="65" charset="-120"/>
                <a:ea typeface="標楷體" panose="03000509000000000000" pitchFamily="65" charset="-120"/>
                <a:sym typeface="+mn-ea"/>
              </a:rPr>
              <a:t>:</a:t>
            </a:r>
            <a:r>
              <a:rPr lang="zh-TW" altLang="en-US" sz="2000" b="1" dirty="0">
                <a:solidFill>
                  <a:srgbClr val="64443D"/>
                </a:solidFill>
                <a:latin typeface="標楷體" panose="03000509000000000000" pitchFamily="65" charset="-120"/>
                <a:ea typeface="標楷體" panose="03000509000000000000" pitchFamily="65" charset="-120"/>
                <a:sym typeface="+mn-ea"/>
              </a:rPr>
              <a:t>陳月嬌</a:t>
            </a:r>
          </a:p>
          <a:p>
            <a:pPr lvl="0" algn="ctr" fontAlgn="auto">
              <a:lnSpc>
                <a:spcPct val="150000"/>
              </a:lnSpc>
            </a:pPr>
            <a:r>
              <a:rPr lang="zh-TW" altLang="en-US" sz="2000" b="1" dirty="0">
                <a:solidFill>
                  <a:srgbClr val="64443D"/>
                </a:solidFill>
                <a:latin typeface="標楷體" panose="03000509000000000000" pitchFamily="65" charset="-120"/>
                <a:ea typeface="標楷體" panose="03000509000000000000" pitchFamily="65" charset="-120"/>
                <a:sym typeface="+mn-ea"/>
              </a:rPr>
              <a:t>籍貫</a:t>
            </a:r>
            <a:r>
              <a:rPr lang="en-US" altLang="zh-TW" sz="2000" b="1" dirty="0">
                <a:solidFill>
                  <a:srgbClr val="64443D"/>
                </a:solidFill>
                <a:latin typeface="標楷體" panose="03000509000000000000" pitchFamily="65" charset="-120"/>
                <a:ea typeface="標楷體" panose="03000509000000000000" pitchFamily="65" charset="-120"/>
                <a:sym typeface="+mn-ea"/>
              </a:rPr>
              <a:t>:</a:t>
            </a:r>
            <a:r>
              <a:rPr lang="zh-TW" altLang="en-US" sz="2000" b="1" dirty="0">
                <a:solidFill>
                  <a:srgbClr val="64443D"/>
                </a:solidFill>
                <a:latin typeface="標楷體" panose="03000509000000000000" pitchFamily="65" charset="-120"/>
                <a:ea typeface="標楷體" panose="03000509000000000000" pitchFamily="65" charset="-120"/>
                <a:sym typeface="+mn-ea"/>
              </a:rPr>
              <a:t>台灣宜蘭</a:t>
            </a:r>
          </a:p>
          <a:p>
            <a:pPr lvl="0" algn="ctr" fontAlgn="auto">
              <a:lnSpc>
                <a:spcPct val="150000"/>
              </a:lnSpc>
            </a:pPr>
            <a:r>
              <a:rPr lang="zh-TW" altLang="en-US" sz="2000" b="1" dirty="0">
                <a:solidFill>
                  <a:srgbClr val="64443D"/>
                </a:solidFill>
                <a:latin typeface="標楷體" panose="03000509000000000000" pitchFamily="65" charset="-120"/>
                <a:ea typeface="標楷體" panose="03000509000000000000" pitchFamily="65" charset="-120"/>
                <a:sym typeface="+mn-ea"/>
              </a:rPr>
              <a:t>出生日期</a:t>
            </a:r>
            <a:r>
              <a:rPr lang="en-US" altLang="zh-TW" sz="2000" b="1" dirty="0">
                <a:solidFill>
                  <a:srgbClr val="64443D"/>
                </a:solidFill>
                <a:latin typeface="標楷體" panose="03000509000000000000" pitchFamily="65" charset="-120"/>
                <a:ea typeface="標楷體" panose="03000509000000000000" pitchFamily="65" charset="-120"/>
                <a:sym typeface="+mn-ea"/>
              </a:rPr>
              <a:t>:</a:t>
            </a:r>
            <a:r>
              <a:rPr lang="zh-TW" altLang="en-US" sz="2000" b="1" dirty="0">
                <a:solidFill>
                  <a:srgbClr val="64443D"/>
                </a:solidFill>
                <a:latin typeface="標楷體" panose="03000509000000000000" pitchFamily="65" charset="-120"/>
                <a:ea typeface="標楷體" panose="03000509000000000000" pitchFamily="65" charset="-120"/>
                <a:sym typeface="+mn-ea"/>
              </a:rPr>
              <a:t>民國</a:t>
            </a:r>
            <a:r>
              <a:rPr lang="en-US" altLang="zh-TW" sz="2000" b="1" dirty="0">
                <a:solidFill>
                  <a:srgbClr val="64443D"/>
                </a:solidFill>
                <a:latin typeface="標楷體" panose="03000509000000000000" pitchFamily="65" charset="-120"/>
                <a:ea typeface="標楷體" panose="03000509000000000000" pitchFamily="65" charset="-120"/>
                <a:sym typeface="+mn-ea"/>
              </a:rPr>
              <a:t>30</a:t>
            </a:r>
            <a:r>
              <a:rPr lang="zh-TW" altLang="en-US" sz="2000" b="1" dirty="0">
                <a:solidFill>
                  <a:srgbClr val="64443D"/>
                </a:solidFill>
                <a:latin typeface="標楷體" panose="03000509000000000000" pitchFamily="65" charset="-120"/>
                <a:ea typeface="標楷體" panose="03000509000000000000" pitchFamily="65" charset="-120"/>
                <a:sym typeface="+mn-ea"/>
              </a:rPr>
              <a:t>年</a:t>
            </a:r>
            <a:r>
              <a:rPr lang="en-US" altLang="zh-TW" sz="2000" b="1" dirty="0">
                <a:solidFill>
                  <a:srgbClr val="64443D"/>
                </a:solidFill>
                <a:latin typeface="標楷體" panose="03000509000000000000" pitchFamily="65" charset="-120"/>
                <a:ea typeface="標楷體" panose="03000509000000000000" pitchFamily="65" charset="-120"/>
                <a:sym typeface="+mn-ea"/>
              </a:rPr>
              <a:t>12</a:t>
            </a:r>
            <a:r>
              <a:rPr lang="zh-TW" altLang="en-US" sz="2000" b="1" dirty="0">
                <a:solidFill>
                  <a:srgbClr val="64443D"/>
                </a:solidFill>
                <a:latin typeface="標楷體" panose="03000509000000000000" pitchFamily="65" charset="-120"/>
                <a:ea typeface="標楷體" panose="03000509000000000000" pitchFamily="65" charset="-120"/>
                <a:sym typeface="+mn-ea"/>
              </a:rPr>
              <a:t>月</a:t>
            </a:r>
            <a:r>
              <a:rPr lang="en-US" altLang="zh-TW" sz="2000" b="1" dirty="0">
                <a:solidFill>
                  <a:srgbClr val="64443D"/>
                </a:solidFill>
                <a:latin typeface="標楷體" panose="03000509000000000000" pitchFamily="65" charset="-120"/>
                <a:ea typeface="標楷體" panose="03000509000000000000" pitchFamily="65" charset="-120"/>
                <a:sym typeface="+mn-ea"/>
              </a:rPr>
              <a:t>16</a:t>
            </a:r>
            <a:r>
              <a:rPr lang="zh-TW" altLang="en-US" sz="2000" b="1" dirty="0">
                <a:solidFill>
                  <a:srgbClr val="64443D"/>
                </a:solidFill>
                <a:latin typeface="標楷體" panose="03000509000000000000" pitchFamily="65" charset="-120"/>
                <a:ea typeface="標楷體" panose="03000509000000000000" pitchFamily="65" charset="-120"/>
                <a:sym typeface="+mn-ea"/>
              </a:rPr>
              <a:t>日</a:t>
            </a:r>
          </a:p>
          <a:p>
            <a:pPr lvl="0" algn="ctr" fontAlgn="auto">
              <a:lnSpc>
                <a:spcPct val="150000"/>
              </a:lnSpc>
            </a:pPr>
            <a:r>
              <a:rPr lang="zh-TW" altLang="en-US" sz="2000" b="1" dirty="0">
                <a:solidFill>
                  <a:srgbClr val="64443D"/>
                </a:solidFill>
                <a:latin typeface="標楷體" panose="03000509000000000000" pitchFamily="65" charset="-120"/>
                <a:ea typeface="標楷體" panose="03000509000000000000" pitchFamily="65" charset="-120"/>
                <a:sym typeface="+mn-ea"/>
              </a:rPr>
              <a:t>來台時間</a:t>
            </a:r>
            <a:r>
              <a:rPr lang="en-US" altLang="zh-TW" sz="2000" b="1" dirty="0">
                <a:solidFill>
                  <a:srgbClr val="64443D"/>
                </a:solidFill>
                <a:latin typeface="標楷體" panose="03000509000000000000" pitchFamily="65" charset="-120"/>
                <a:ea typeface="標楷體" panose="03000509000000000000" pitchFamily="65" charset="-120"/>
                <a:sym typeface="+mn-ea"/>
              </a:rPr>
              <a:t>:</a:t>
            </a:r>
            <a:r>
              <a:rPr lang="zh-TW" altLang="en-US" sz="2000" b="1" dirty="0">
                <a:solidFill>
                  <a:srgbClr val="64443D"/>
                </a:solidFill>
                <a:latin typeface="標楷體" panose="03000509000000000000" pitchFamily="65" charset="-120"/>
                <a:ea typeface="標楷體" panose="03000509000000000000" pitchFamily="65" charset="-120"/>
                <a:sym typeface="+mn-ea"/>
              </a:rPr>
              <a:t>民國</a:t>
            </a:r>
            <a:r>
              <a:rPr lang="en-US" altLang="zh-TW" sz="2000" b="1" dirty="0">
                <a:solidFill>
                  <a:srgbClr val="64443D"/>
                </a:solidFill>
                <a:latin typeface="標楷體" panose="03000509000000000000" pitchFamily="65" charset="-120"/>
                <a:ea typeface="標楷體" panose="03000509000000000000" pitchFamily="65" charset="-120"/>
                <a:sym typeface="+mn-ea"/>
              </a:rPr>
              <a:t>30</a:t>
            </a:r>
            <a:r>
              <a:rPr lang="zh-TW" altLang="en-US" sz="2000" b="1" dirty="0">
                <a:solidFill>
                  <a:srgbClr val="64443D"/>
                </a:solidFill>
                <a:latin typeface="標楷體" panose="03000509000000000000" pitchFamily="65" charset="-120"/>
                <a:ea typeface="標楷體" panose="03000509000000000000" pitchFamily="65" charset="-120"/>
                <a:sym typeface="+mn-ea"/>
              </a:rPr>
              <a:t>年</a:t>
            </a:r>
            <a:r>
              <a:rPr lang="en-US" altLang="zh-TW" sz="2000" b="1" dirty="0">
                <a:solidFill>
                  <a:srgbClr val="64443D"/>
                </a:solidFill>
                <a:latin typeface="標楷體" panose="03000509000000000000" pitchFamily="65" charset="-120"/>
                <a:ea typeface="標楷體" panose="03000509000000000000" pitchFamily="65" charset="-120"/>
                <a:sym typeface="+mn-ea"/>
              </a:rPr>
              <a:t>12</a:t>
            </a:r>
            <a:r>
              <a:rPr lang="zh-TW" altLang="en-US" sz="2000" b="1" dirty="0">
                <a:solidFill>
                  <a:srgbClr val="64443D"/>
                </a:solidFill>
                <a:latin typeface="標楷體" panose="03000509000000000000" pitchFamily="65" charset="-120"/>
                <a:ea typeface="標楷體" panose="03000509000000000000" pitchFamily="65" charset="-120"/>
                <a:sym typeface="+mn-ea"/>
              </a:rPr>
              <a:t>月</a:t>
            </a:r>
            <a:r>
              <a:rPr lang="en-US" altLang="zh-TW" sz="2000" b="1" dirty="0">
                <a:solidFill>
                  <a:srgbClr val="64443D"/>
                </a:solidFill>
                <a:latin typeface="標楷體" panose="03000509000000000000" pitchFamily="65" charset="-120"/>
                <a:ea typeface="標楷體" panose="03000509000000000000" pitchFamily="65" charset="-120"/>
                <a:sym typeface="+mn-ea"/>
              </a:rPr>
              <a:t>16</a:t>
            </a:r>
            <a:r>
              <a:rPr lang="zh-TW" altLang="en-US" sz="2000" b="1" dirty="0">
                <a:solidFill>
                  <a:srgbClr val="64443D"/>
                </a:solidFill>
                <a:latin typeface="標楷體" panose="03000509000000000000" pitchFamily="65" charset="-120"/>
                <a:ea typeface="標楷體" panose="03000509000000000000" pitchFamily="65" charset="-120"/>
                <a:sym typeface="+mn-ea"/>
              </a:rPr>
              <a:t>日</a:t>
            </a:r>
          </a:p>
          <a:p>
            <a:pPr lvl="0" algn="ctr" fontAlgn="auto">
              <a:lnSpc>
                <a:spcPct val="150000"/>
              </a:lnSpc>
            </a:pPr>
            <a:endParaRPr lang="zh-TW" altLang="en-US" sz="2000" b="1" dirty="0">
              <a:solidFill>
                <a:srgbClr val="64443D"/>
              </a:solidFill>
              <a:latin typeface="標楷體" panose="03000509000000000000" pitchFamily="65" charset="-120"/>
              <a:ea typeface="標楷體" panose="03000509000000000000" pitchFamily="65" charset="-120"/>
              <a:sym typeface="+mn-ea"/>
            </a:endParaRPr>
          </a:p>
        </p:txBody>
      </p:sp>
      <p:pic>
        <p:nvPicPr>
          <p:cNvPr id="14" name="圖片 13">
            <a:extLst>
              <a:ext uri="{FF2B5EF4-FFF2-40B4-BE49-F238E27FC236}">
                <a16:creationId xmlns="" xmlns:a16="http://schemas.microsoft.com/office/drawing/2014/main" id="{DE511D60-9009-457F-99F8-FE704A4F8A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95956" y="1234816"/>
            <a:ext cx="3525503" cy="2561208"/>
          </a:xfrm>
          <a:prstGeom prst="rect">
            <a:avLst/>
          </a:prstGeom>
        </p:spPr>
      </p:pic>
      <p:pic>
        <p:nvPicPr>
          <p:cNvPr id="16" name="圖片 15">
            <a:extLst>
              <a:ext uri="{FF2B5EF4-FFF2-40B4-BE49-F238E27FC236}">
                <a16:creationId xmlns="" xmlns:a16="http://schemas.microsoft.com/office/drawing/2014/main" id="{DEB3252C-206E-4795-85E0-0442B3FA448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93990" y="1214881"/>
            <a:ext cx="2622030" cy="2396767"/>
          </a:xfrm>
          <a:prstGeom prst="rect">
            <a:avLst/>
          </a:prstGeom>
        </p:spPr>
      </p:pic>
      <p:pic>
        <p:nvPicPr>
          <p:cNvPr id="23" name="圖片 22">
            <a:extLst>
              <a:ext uri="{FF2B5EF4-FFF2-40B4-BE49-F238E27FC236}">
                <a16:creationId xmlns="" xmlns:a16="http://schemas.microsoft.com/office/drawing/2014/main" id="{6DC0086D-98FA-4F5E-B0B1-F8B19DE566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910060">
            <a:off x="-2143266" y="3745636"/>
            <a:ext cx="6474513" cy="6474513"/>
          </a:xfrm>
          <a:prstGeom prst="rect">
            <a:avLst/>
          </a:prstGeom>
        </p:spPr>
      </p:pic>
      <p:pic>
        <p:nvPicPr>
          <p:cNvPr id="17" name="圖片 16">
            <a:extLst>
              <a:ext uri="{FF2B5EF4-FFF2-40B4-BE49-F238E27FC236}">
                <a16:creationId xmlns="" xmlns:a16="http://schemas.microsoft.com/office/drawing/2014/main" id="{45D7E5D2-8746-4847-8644-D5CBB58195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24064" y="3364992"/>
            <a:ext cx="6853431" cy="6858000"/>
          </a:xfrm>
          <a:prstGeom prst="rect">
            <a:avLst/>
          </a:prstGeom>
        </p:spPr>
      </p:pic>
      <p:sp>
        <p:nvSpPr>
          <p:cNvPr id="25" name="文本框 7">
            <a:extLst>
              <a:ext uri="{FF2B5EF4-FFF2-40B4-BE49-F238E27FC236}">
                <a16:creationId xmlns="" xmlns:a16="http://schemas.microsoft.com/office/drawing/2014/main" id="{A73EAD55-34C9-4457-89CB-4E300436454B}"/>
              </a:ext>
            </a:extLst>
          </p:cNvPr>
          <p:cNvSpPr txBox="1"/>
          <p:nvPr/>
        </p:nvSpPr>
        <p:spPr>
          <a:xfrm>
            <a:off x="4488943" y="9619"/>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訪談人物介紹</a:t>
            </a:r>
          </a:p>
        </p:txBody>
      </p:sp>
    </p:spTree>
    <p:extLst>
      <p:ext uri="{BB962C8B-B14F-4D97-AF65-F5344CB8AC3E}">
        <p14:creationId xmlns:p14="http://schemas.microsoft.com/office/powerpoint/2010/main" val="2430183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500"/>
                                        <p:tgtEl>
                                          <p:spTgt spid="2"/>
                                        </p:tgtEl>
                                      </p:cBhvr>
                                    </p:animEffect>
                                  </p:childTnLst>
                                </p:cTn>
                              </p:par>
                            </p:childTnLst>
                          </p:cTn>
                        </p:par>
                        <p:par>
                          <p:cTn id="16" fill="hold">
                            <p:stCondLst>
                              <p:cond delay="1500"/>
                            </p:stCondLst>
                            <p:childTnLst>
                              <p:par>
                                <p:cTn id="17" presetID="53" presetClass="entr" presetSubtype="16" fill="hold" grpId="2"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500"/>
                                        <p:tgtEl>
                                          <p:spTgt spid="109"/>
                                        </p:tgtEl>
                                        <p:attrNameLst>
                                          <p:attrName>ppt_y</p:attrName>
                                        </p:attrNameLst>
                                      </p:cBhvr>
                                      <p:tavLst>
                                        <p:tav tm="0">
                                          <p:val>
                                            <p:strVal val="#ppt_y+#ppt_h*1.125000"/>
                                          </p:val>
                                        </p:tav>
                                        <p:tav tm="100000">
                                          <p:val>
                                            <p:strVal val="#ppt_y"/>
                                          </p:val>
                                        </p:tav>
                                      </p:tavLst>
                                    </p:anim>
                                    <p:animEffect transition="in" filter="wipe(up)">
                                      <p:cBhvr>
                                        <p:cTn id="37" dur="500"/>
                                        <p:tgtEl>
                                          <p:spTgt spid="109"/>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p:tgtEl>
                                          <p:spTgt spid="4"/>
                                        </p:tgtEl>
                                        <p:attrNameLst>
                                          <p:attrName>ppt_y</p:attrName>
                                        </p:attrNameLst>
                                      </p:cBhvr>
                                      <p:tavLst>
                                        <p:tav tm="0">
                                          <p:val>
                                            <p:strVal val="#ppt_y+#ppt_h*1.125000"/>
                                          </p:val>
                                        </p:tav>
                                        <p:tav tm="100000">
                                          <p:val>
                                            <p:strVal val="#ppt_y"/>
                                          </p:val>
                                        </p:tav>
                                      </p:tavLst>
                                    </p:anim>
                                    <p:animEffect transition="in" filter="wipe(up)">
                                      <p:cBhvr>
                                        <p:cTn id="42" dur="500"/>
                                        <p:tgtEl>
                                          <p:spTgt spid="4"/>
                                        </p:tgtEl>
                                      </p:cBhvr>
                                    </p:animEffect>
                                  </p:childTnLst>
                                </p:cTn>
                              </p:par>
                            </p:childTnLst>
                          </p:cTn>
                        </p:par>
                        <p:par>
                          <p:cTn id="43" fill="hold">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p:tgtEl>
                                          <p:spTgt spid="7"/>
                                        </p:tgtEl>
                                        <p:attrNameLst>
                                          <p:attrName>ppt_y</p:attrName>
                                        </p:attrNameLst>
                                      </p:cBhvr>
                                      <p:tavLst>
                                        <p:tav tm="0">
                                          <p:val>
                                            <p:strVal val="#ppt_y+#ppt_h*1.125000"/>
                                          </p:val>
                                        </p:tav>
                                        <p:tav tm="100000">
                                          <p:val>
                                            <p:strVal val="#ppt_y"/>
                                          </p:val>
                                        </p:tav>
                                      </p:tavLst>
                                    </p:anim>
                                    <p:animEffect transition="in" filter="wipe(up)">
                                      <p:cBhvr>
                                        <p:cTn id="47" dur="500"/>
                                        <p:tgtEl>
                                          <p:spTgt spid="7"/>
                                        </p:tgtEl>
                                      </p:cBhvr>
                                    </p:animEffect>
                                  </p:childTnLst>
                                </p:cTn>
                              </p:par>
                            </p:childTnLst>
                          </p:cTn>
                        </p:par>
                        <p:par>
                          <p:cTn id="48" fill="hold">
                            <p:stCondLst>
                              <p:cond delay="4000"/>
                            </p:stCondLst>
                            <p:childTnLst>
                              <p:par>
                                <p:cTn id="49" presetID="22" presetClass="entr" presetSubtype="2"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right)">
                                      <p:cBhvr>
                                        <p:cTn id="51" dur="500"/>
                                        <p:tgtEl>
                                          <p:spTgt spid="5"/>
                                        </p:tgtEl>
                                      </p:cBhvr>
                                    </p:animEffect>
                                  </p:childTnLst>
                                </p:cTn>
                              </p:par>
                            </p:childTnLst>
                          </p:cTn>
                        </p:par>
                        <p:par>
                          <p:cTn id="52" fill="hold">
                            <p:stCondLst>
                              <p:cond delay="4500"/>
                            </p:stCondLst>
                            <p:childTnLst>
                              <p:par>
                                <p:cTn id="53" presetID="14" presetClass="entr" presetSubtype="1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randombar(horizontal)">
                                      <p:cBhvr>
                                        <p:cTn id="55" dur="500"/>
                                        <p:tgtEl>
                                          <p:spTgt spid="17"/>
                                        </p:tgtEl>
                                      </p:cBhvr>
                                    </p:animEffect>
                                  </p:childTnLst>
                                </p:cTn>
                              </p:par>
                            </p:childTnLst>
                          </p:cTn>
                        </p:par>
                        <p:par>
                          <p:cTn id="56" fill="hold">
                            <p:stCondLst>
                              <p:cond delay="5000"/>
                            </p:stCondLst>
                            <p:childTnLst>
                              <p:par>
                                <p:cTn id="57" presetID="14" presetClass="entr" presetSubtype="1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randombar(horizontal)">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p:bldP spid="109" grpId="0"/>
      <p:bldP spid="4" grpId="0"/>
      <p:bldP spid="7" grpId="0"/>
      <p:bldP spid="25" grpId="0"/>
      <p:bldP spid="25" grpId="1"/>
      <p:bldP spid="25"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519" y="1092756"/>
            <a:ext cx="8371205" cy="5041714"/>
          </a:xfrm>
          <a:prstGeom prst="rect">
            <a:avLst/>
          </a:prstGeom>
        </p:spPr>
      </p:pic>
      <p:pic>
        <p:nvPicPr>
          <p:cNvPr id="6" name="图片 5" descr="伞"/>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9414" y="4285288"/>
            <a:ext cx="2674620" cy="2796540"/>
          </a:xfrm>
          <a:prstGeom prst="rect">
            <a:avLst/>
          </a:prstGeom>
        </p:spPr>
      </p:pic>
      <p:sp>
        <p:nvSpPr>
          <p:cNvPr id="8" name="文本框 7"/>
          <p:cNvSpPr txBox="1"/>
          <p:nvPr/>
        </p:nvSpPr>
        <p:spPr>
          <a:xfrm>
            <a:off x="4488943" y="9619"/>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片段欣賞</a:t>
            </a:r>
          </a:p>
        </p:txBody>
      </p:sp>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訪談紀錄</a:t>
            </a:r>
            <a:endParaRPr lang="zh-CN" altLang="en-US" sz="4000" b="1" dirty="0">
              <a:latin typeface="汉仪全唐诗简" panose="00020600040101010101" charset="-122"/>
              <a:ea typeface="汉仪全唐诗简" panose="00020600040101010101" charset="-122"/>
            </a:endParaRPr>
          </a:p>
        </p:txBody>
      </p:sp>
      <p:pic>
        <p:nvPicPr>
          <p:cNvPr id="11" name="圖片 10">
            <a:extLst>
              <a:ext uri="{FF2B5EF4-FFF2-40B4-BE49-F238E27FC236}">
                <a16:creationId xmlns="" xmlns:a16="http://schemas.microsoft.com/office/drawing/2014/main" id="{0591F196-BC56-420B-8318-3EBE6D05D2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532537">
            <a:off x="337305" y="376357"/>
            <a:ext cx="6474513" cy="6474513"/>
          </a:xfrm>
          <a:prstGeom prst="rect">
            <a:avLst/>
          </a:prstGeom>
        </p:spPr>
      </p:pic>
      <p:pic>
        <p:nvPicPr>
          <p:cNvPr id="12" name="圖片 11">
            <a:hlinkClick r:id="rId6" action="ppaction://hlinkfile"/>
            <a:extLst>
              <a:ext uri="{FF2B5EF4-FFF2-40B4-BE49-F238E27FC236}">
                <a16:creationId xmlns="" xmlns:a16="http://schemas.microsoft.com/office/drawing/2014/main" id="{DA09EB94-AD5D-4C53-A088-6E2D387CD6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687100">
            <a:off x="-283736" y="1778128"/>
            <a:ext cx="6474513" cy="6474513"/>
          </a:xfrm>
          <a:prstGeom prst="rect">
            <a:avLst/>
          </a:prstGeom>
        </p:spPr>
      </p:pic>
    </p:spTree>
    <p:extLst>
      <p:ext uri="{BB962C8B-B14F-4D97-AF65-F5344CB8AC3E}">
        <p14:creationId xmlns:p14="http://schemas.microsoft.com/office/powerpoint/2010/main" val="96030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2500"/>
                            </p:stCondLst>
                            <p:childTnLst>
                              <p:par>
                                <p:cTn id="32" presetID="14" presetClass="entr" presetSubtype="1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par>
                                <p:cTn id="35" presetID="14"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bldLvl="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56651" y="166263"/>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tx1"/>
              </a:solidFill>
            </a:endParaRPr>
          </a:p>
        </p:txBody>
      </p:sp>
      <p:sp>
        <p:nvSpPr>
          <p:cNvPr id="2" name="文本框 1"/>
          <p:cNvSpPr txBox="1"/>
          <p:nvPr/>
        </p:nvSpPr>
        <p:spPr>
          <a:xfrm>
            <a:off x="568808" y="78896"/>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目錄</a:t>
            </a:r>
            <a:endParaRPr lang="zh-CN" altLang="en-US" sz="4000" b="1" dirty="0">
              <a:latin typeface="汉仪全唐诗简" panose="00020600040101010101" charset="-122"/>
              <a:ea typeface="汉仪全唐诗简" panose="00020600040101010101" charset="-122"/>
            </a:endParaRPr>
          </a:p>
        </p:txBody>
      </p:sp>
      <p:grpSp>
        <p:nvGrpSpPr>
          <p:cNvPr id="528" name="Group 528"/>
          <p:cNvGrpSpPr/>
          <p:nvPr/>
        </p:nvGrpSpPr>
        <p:grpSpPr>
          <a:xfrm rot="10800000">
            <a:off x="1157967" y="3849735"/>
            <a:ext cx="2189083" cy="2267047"/>
            <a:chOff x="-1" y="2039842"/>
            <a:chExt cx="2138591" cy="2456516"/>
          </a:xfrm>
        </p:grpSpPr>
        <p:grpSp>
          <p:nvGrpSpPr>
            <p:cNvPr id="520" name="Group 520"/>
            <p:cNvGrpSpPr/>
            <p:nvPr/>
          </p:nvGrpSpPr>
          <p:grpSpPr>
            <a:xfrm>
              <a:off x="-1" y="2039842"/>
              <a:ext cx="2138591" cy="2456516"/>
              <a:chOff x="0" y="2039841"/>
              <a:chExt cx="2138589" cy="2456515"/>
            </a:xfrm>
          </p:grpSpPr>
          <p:grpSp>
            <p:nvGrpSpPr>
              <p:cNvPr id="510" name="Group 510"/>
              <p:cNvGrpSpPr/>
              <p:nvPr/>
            </p:nvGrpSpPr>
            <p:grpSpPr>
              <a:xfrm>
                <a:off x="0" y="2039841"/>
                <a:ext cx="1103300" cy="1422269"/>
                <a:chOff x="0" y="0"/>
                <a:chExt cx="1103299" cy="1422267"/>
              </a:xfrm>
            </p:grpSpPr>
            <p:sp>
              <p:nvSpPr>
                <p:cNvPr id="508" name="Shape 508"/>
                <p:cNvSpPr/>
                <p:nvPr/>
              </p:nvSpPr>
              <p:spPr>
                <a:xfrm flipH="1">
                  <a:off x="0"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solidFill>
                  <a:srgbClr val="64443D">
                    <a:alpha val="70000"/>
                  </a:srgbClr>
                </a:solidFill>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charset="-122"/>
                    <a:ea typeface="微软雅黑" panose="020B0503020204020204" charset="-122"/>
                    <a:sym typeface="微软雅黑" panose="020B0503020204020204" charset="-122"/>
                  </a:endParaRPr>
                </a:p>
              </p:txBody>
            </p:sp>
            <p:sp>
              <p:nvSpPr>
                <p:cNvPr id="509" name="Shape 509"/>
                <p:cNvSpPr/>
                <p:nvPr/>
              </p:nvSpPr>
              <p:spPr>
                <a:xfrm rot="10800000">
                  <a:off x="0" y="759817"/>
                  <a:ext cx="1103300"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solidFill>
                  <a:srgbClr val="64443D">
                    <a:alpha val="70000"/>
                  </a:srgbClr>
                </a:solidFill>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513" name="Group 513"/>
              <p:cNvGrpSpPr/>
              <p:nvPr/>
            </p:nvGrpSpPr>
            <p:grpSpPr>
              <a:xfrm>
                <a:off x="1035288" y="3074087"/>
                <a:ext cx="1103301" cy="1422269"/>
                <a:chOff x="0" y="0"/>
                <a:chExt cx="1103299" cy="1422267"/>
              </a:xfrm>
            </p:grpSpPr>
            <p:sp>
              <p:nvSpPr>
                <p:cNvPr id="511" name="Shape 511"/>
                <p:cNvSpPr/>
                <p:nvPr/>
              </p:nvSpPr>
              <p:spPr>
                <a:xfrm>
                  <a:off x="91282" y="-1"/>
                  <a:ext cx="1012018" cy="662544"/>
                </a:xfrm>
                <a:custGeom>
                  <a:avLst/>
                  <a:gdLst/>
                  <a:ahLst/>
                  <a:cxnLst>
                    <a:cxn ang="0">
                      <a:pos x="wd2" y="hd2"/>
                    </a:cxn>
                    <a:cxn ang="5400000">
                      <a:pos x="wd2" y="hd2"/>
                    </a:cxn>
                    <a:cxn ang="10800000">
                      <a:pos x="wd2" y="hd2"/>
                    </a:cxn>
                    <a:cxn ang="16200000">
                      <a:pos x="wd2" y="hd2"/>
                    </a:cxn>
                  </a:cxnLst>
                  <a:rect l="0" t="0" r="r" b="b"/>
                  <a:pathLst>
                    <a:path w="21600" h="18945" extrusionOk="0">
                      <a:moveTo>
                        <a:pt x="0" y="2105"/>
                      </a:moveTo>
                      <a:lnTo>
                        <a:pt x="0" y="2105"/>
                      </a:lnTo>
                      <a:cubicBezTo>
                        <a:pt x="7253" y="-2655"/>
                        <a:pt x="16181" y="930"/>
                        <a:pt x="19940" y="10112"/>
                      </a:cubicBezTo>
                      <a:cubicBezTo>
                        <a:pt x="21031" y="12775"/>
                        <a:pt x="21600" y="15731"/>
                        <a:pt x="21600" y="18731"/>
                      </a:cubicBezTo>
                      <a:lnTo>
                        <a:pt x="18787" y="18945"/>
                      </a:lnTo>
                      <a:cubicBezTo>
                        <a:pt x="18787" y="10683"/>
                        <a:pt x="13423" y="3985"/>
                        <a:pt x="6806" y="3985"/>
                      </a:cubicBezTo>
                      <a:cubicBezTo>
                        <a:pt x="4910" y="3985"/>
                        <a:pt x="3041" y="4547"/>
                        <a:pt x="1352" y="5625"/>
                      </a:cubicBezTo>
                      <a:close/>
                    </a:path>
                  </a:pathLst>
                </a:custGeom>
                <a:solidFill>
                  <a:srgbClr val="64443D">
                    <a:alpha val="70000"/>
                  </a:srgb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charset="-122"/>
                    <a:ea typeface="微软雅黑" panose="020B0503020204020204" charset="-122"/>
                    <a:sym typeface="微软雅黑" panose="020B0503020204020204" charset="-122"/>
                  </a:endParaRPr>
                </a:p>
              </p:txBody>
            </p:sp>
            <p:sp>
              <p:nvSpPr>
                <p:cNvPr id="512" name="Shape 512"/>
                <p:cNvSpPr/>
                <p:nvPr/>
              </p:nvSpPr>
              <p:spPr>
                <a:xfrm rot="10800000" flipH="1">
                  <a:off x="0" y="759817"/>
                  <a:ext cx="1103299" cy="662451"/>
                </a:xfrm>
                <a:custGeom>
                  <a:avLst/>
                  <a:gdLst/>
                  <a:ahLst/>
                  <a:cxnLst>
                    <a:cxn ang="0">
                      <a:pos x="wd2" y="hd2"/>
                    </a:cxn>
                    <a:cxn ang="5400000">
                      <a:pos x="wd2" y="hd2"/>
                    </a:cxn>
                    <a:cxn ang="10800000">
                      <a:pos x="wd2" y="hd2"/>
                    </a:cxn>
                    <a:cxn ang="16200000">
                      <a:pos x="wd2" y="hd2"/>
                    </a:cxn>
                  </a:cxnLst>
                  <a:rect l="0" t="0" r="r" b="b"/>
                  <a:pathLst>
                    <a:path w="21600" h="19093" extrusionOk="0">
                      <a:moveTo>
                        <a:pt x="0" y="3664"/>
                      </a:moveTo>
                      <a:lnTo>
                        <a:pt x="0" y="3664"/>
                      </a:lnTo>
                      <a:cubicBezTo>
                        <a:pt x="6040" y="-2507"/>
                        <a:pt x="14532" y="-698"/>
                        <a:pt x="18968" y="7704"/>
                      </a:cubicBezTo>
                      <a:cubicBezTo>
                        <a:pt x="20678" y="10944"/>
                        <a:pt x="21600" y="14858"/>
                        <a:pt x="21600" y="18877"/>
                      </a:cubicBezTo>
                      <a:lnTo>
                        <a:pt x="19020" y="19093"/>
                      </a:lnTo>
                      <a:cubicBezTo>
                        <a:pt x="19020" y="10765"/>
                        <a:pt x="14100" y="4014"/>
                        <a:pt x="8030" y="4014"/>
                      </a:cubicBezTo>
                      <a:cubicBezTo>
                        <a:pt x="5715" y="4014"/>
                        <a:pt x="3459" y="5018"/>
                        <a:pt x="1584" y="6881"/>
                      </a:cubicBezTo>
                      <a:close/>
                    </a:path>
                  </a:pathLst>
                </a:custGeom>
                <a:solidFill>
                  <a:srgbClr val="64443D">
                    <a:alpha val="70000"/>
                  </a:srgb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a:solidFill>
                      <a:schemeClr val="bg1">
                        <a:lumMod val="75000"/>
                      </a:schemeClr>
                    </a:solidFill>
                    <a:latin typeface="微软雅黑" panose="020B0503020204020204" charset="-122"/>
                    <a:ea typeface="微软雅黑" panose="020B0503020204020204" charset="-122"/>
                    <a:sym typeface="微软雅黑" panose="020B0503020204020204" charset="-122"/>
                  </a:endParaRPr>
                </a:p>
              </p:txBody>
            </p:sp>
          </p:grpSp>
        </p:grpSp>
        <p:sp>
          <p:nvSpPr>
            <p:cNvPr id="522" name="Shape 522"/>
            <p:cNvSpPr/>
            <p:nvPr/>
          </p:nvSpPr>
          <p:spPr>
            <a:xfrm rot="10800000">
              <a:off x="1227102" y="3464297"/>
              <a:ext cx="585067" cy="633646"/>
            </a:xfrm>
            <a:prstGeom prst="rect">
              <a:avLst/>
            </a:prstGeom>
            <a:noFill/>
            <a:ln w="12700" cap="flat">
              <a:noFill/>
              <a:miter lim="400000"/>
            </a:ln>
            <a:effectLst/>
          </p:spPr>
          <p:txBody>
            <a:bodyPr wrap="none" lIns="45719" tIns="45719" rIns="45719" bIns="45719" numCol="1" anchor="t">
              <a:spAutoFit/>
            </a:bodyPr>
            <a:lstStyle>
              <a:lvl1pPr>
                <a:defRPr sz="3600" b="1">
                  <a:solidFill>
                    <a:srgbClr val="F79A00"/>
                  </a:solidFill>
                  <a:latin typeface="+mj-lt"/>
                  <a:ea typeface="+mj-ea"/>
                  <a:cs typeface="+mj-cs"/>
                  <a:sym typeface="Source Sans Pro"/>
                </a:defRPr>
              </a:lvl1pPr>
            </a:lstStyle>
            <a:p>
              <a:pPr lvl="0" algn="l">
                <a:defRPr sz="1800" b="0">
                  <a:solidFill>
                    <a:srgbClr val="000000"/>
                  </a:solidFill>
                </a:defRPr>
              </a:pPr>
              <a:r>
                <a:rPr lang="en-US" altLang="zh-TW" sz="3200" b="1" dirty="0">
                  <a:solidFill>
                    <a:srgbClr val="64443D"/>
                  </a:solidFill>
                  <a:latin typeface="微软雅黑" panose="020B0503020204020204" charset="-122"/>
                  <a:ea typeface="微软雅黑" panose="020B0503020204020204" charset="-122"/>
                  <a:sym typeface="微软雅黑" panose="020B0503020204020204" charset="-122"/>
                </a:rPr>
                <a:t>04</a:t>
              </a:r>
              <a:endParaRPr lang="en-US" sz="3200" b="1" dirty="0">
                <a:solidFill>
                  <a:srgbClr val="64443D"/>
                </a:solidFill>
                <a:latin typeface="微软雅黑" panose="020B0503020204020204" charset="-122"/>
                <a:ea typeface="微软雅黑" panose="020B0503020204020204" charset="-122"/>
                <a:sym typeface="微软雅黑" panose="020B0503020204020204" charset="-122"/>
              </a:endParaRPr>
            </a:p>
          </p:txBody>
        </p:sp>
        <p:sp>
          <p:nvSpPr>
            <p:cNvPr id="525" name="Shape 525"/>
            <p:cNvSpPr/>
            <p:nvPr/>
          </p:nvSpPr>
          <p:spPr>
            <a:xfrm rot="10800000">
              <a:off x="361398" y="2432727"/>
              <a:ext cx="585067" cy="633646"/>
            </a:xfrm>
            <a:prstGeom prst="rect">
              <a:avLst/>
            </a:prstGeom>
            <a:noFill/>
            <a:ln w="12700" cap="flat">
              <a:noFill/>
              <a:miter lim="400000"/>
            </a:ln>
            <a:effectLst/>
          </p:spPr>
          <p:txBody>
            <a:bodyPr wrap="none" lIns="45719" tIns="45719" rIns="45719" bIns="45719" numCol="1" anchor="t">
              <a:spAutoFit/>
            </a:bodyPr>
            <a:lstStyle>
              <a:lvl1pPr>
                <a:defRPr sz="3600" b="1">
                  <a:solidFill>
                    <a:srgbClr val="619405"/>
                  </a:solidFill>
                  <a:latin typeface="+mj-lt"/>
                  <a:ea typeface="+mj-ea"/>
                  <a:cs typeface="+mj-cs"/>
                  <a:sym typeface="Source Sans Pro"/>
                </a:defRPr>
              </a:lvl1pPr>
            </a:lstStyle>
            <a:p>
              <a:pPr lvl="0" algn="l">
                <a:defRPr sz="1800" b="0">
                  <a:solidFill>
                    <a:srgbClr val="000000"/>
                  </a:solidFill>
                </a:defRPr>
              </a:pPr>
              <a:r>
                <a:rPr sz="3200" b="1" dirty="0">
                  <a:solidFill>
                    <a:srgbClr val="64443D"/>
                  </a:solidFill>
                  <a:latin typeface="微软雅黑" panose="020B0503020204020204" charset="-122"/>
                  <a:ea typeface="微软雅黑" panose="020B0503020204020204" charset="-122"/>
                  <a:sym typeface="微软雅黑" panose="020B0503020204020204" charset="-122"/>
                </a:rPr>
                <a:t>0</a:t>
              </a:r>
              <a:r>
                <a:rPr lang="en-US" altLang="zh-TW" sz="3200" b="1" dirty="0">
                  <a:solidFill>
                    <a:srgbClr val="64443D"/>
                  </a:solidFill>
                  <a:latin typeface="微软雅黑" panose="020B0503020204020204" charset="-122"/>
                  <a:ea typeface="微软雅黑" panose="020B0503020204020204" charset="-122"/>
                  <a:sym typeface="微软雅黑" panose="020B0503020204020204" charset="-122"/>
                </a:rPr>
                <a:t>5</a:t>
              </a:r>
              <a:endParaRPr lang="en-US" sz="3200" b="1" dirty="0">
                <a:solidFill>
                  <a:srgbClr val="64443D"/>
                </a:solidFill>
                <a:latin typeface="微软雅黑" panose="020B0503020204020204" charset="-122"/>
                <a:ea typeface="微软雅黑" panose="020B0503020204020204" charset="-122"/>
                <a:sym typeface="微软雅黑" panose="020B0503020204020204" charset="-122"/>
              </a:endParaRPr>
            </a:p>
          </p:txBody>
        </p:sp>
        <p:sp>
          <p:nvSpPr>
            <p:cNvPr id="527" name="Shape 527"/>
            <p:cNvSpPr/>
            <p:nvPr/>
          </p:nvSpPr>
          <p:spPr>
            <a:xfrm>
              <a:off x="529212" y="3597490"/>
              <a:ext cx="251050" cy="257511"/>
            </a:xfrm>
            <a:prstGeom prst="chevron">
              <a:avLst>
                <a:gd name="adj" fmla="val 0"/>
              </a:avLst>
            </a:prstGeom>
            <a:solidFill>
              <a:srgbClr val="64443D">
                <a:alpha val="80000"/>
              </a:srgbClr>
            </a:solidFill>
            <a:ln>
              <a:noFill/>
            </a:ln>
          </p:spPr>
          <p:style>
            <a:lnRef idx="3">
              <a:schemeClr val="lt1"/>
            </a:lnRef>
            <a:fillRef idx="1">
              <a:schemeClr val="accent4"/>
            </a:fillRef>
            <a:effectRef idx="1">
              <a:schemeClr val="accent4"/>
            </a:effectRef>
            <a:fontRef idx="minor">
              <a:schemeClr val="lt1"/>
            </a:fontRef>
          </p:style>
          <p:txBody>
            <a:bodyPr wrap="square" lIns="0" tIns="0" rIns="0" bIns="0" numCol="1" anchor="ctr">
              <a:noAutofit/>
            </a:bodyPr>
            <a:lstStyle/>
            <a:p>
              <a:pPr lvl="0" algn="ctr"/>
              <a:endParaRPr dirty="0">
                <a:solidFill>
                  <a:schemeClr val="bg1">
                    <a:lumMod val="75000"/>
                  </a:schemeClr>
                </a:solidFill>
                <a:latin typeface="微软雅黑" panose="020B0503020204020204" charset="-122"/>
                <a:ea typeface="微软雅黑" panose="020B0503020204020204" charset="-122"/>
                <a:sym typeface="微软雅黑" panose="020B0503020204020204" charset="-122"/>
              </a:endParaRPr>
            </a:p>
          </p:txBody>
        </p:sp>
      </p:grpSp>
      <p:grpSp>
        <p:nvGrpSpPr>
          <p:cNvPr id="533" name="Group 533"/>
          <p:cNvGrpSpPr/>
          <p:nvPr/>
        </p:nvGrpSpPr>
        <p:grpSpPr>
          <a:xfrm>
            <a:off x="3677715" y="1401712"/>
            <a:ext cx="2019095" cy="461662"/>
            <a:chOff x="-1" y="-40678"/>
            <a:chExt cx="2019357" cy="461661"/>
          </a:xfrm>
        </p:grpSpPr>
        <p:sp>
          <p:nvSpPr>
            <p:cNvPr id="529" name="Shape 529"/>
            <p:cNvSpPr/>
            <p:nvPr/>
          </p:nvSpPr>
          <p:spPr>
            <a:xfrm>
              <a:off x="-1" y="89152"/>
              <a:ext cx="228611" cy="216025"/>
            </a:xfrm>
            <a:prstGeom prst="chevron">
              <a:avLst>
                <a:gd name="adj" fmla="val 0"/>
              </a:avLst>
            </a:prstGeom>
            <a:solidFill>
              <a:srgbClr val="64443D">
                <a:alpha val="80000"/>
              </a:srgbClr>
            </a:solidFill>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530" name="Shape 530"/>
            <p:cNvSpPr/>
            <p:nvPr/>
          </p:nvSpPr>
          <p:spPr>
            <a:xfrm>
              <a:off x="302743" y="-40678"/>
              <a:ext cx="1716613" cy="461661"/>
            </a:xfrm>
            <a:prstGeom prst="rect">
              <a:avLst/>
            </a:prstGeom>
            <a:noFill/>
            <a:ln w="12700" cap="flat">
              <a:noFill/>
              <a:miter lim="400000"/>
            </a:ln>
            <a:effectLst/>
          </p:spPr>
          <p:txBody>
            <a:bodyPr wrap="square" lIns="45719" tIns="45719" rIns="45719" bIns="45719" numCol="1" anchor="t">
              <a:spAutoFit/>
            </a:bodyPr>
            <a:lstStyle>
              <a:lvl1pPr>
                <a:defRPr>
                  <a:solidFill>
                    <a:srgbClr val="F79A00"/>
                  </a:solidFill>
                  <a:latin typeface="+mj-lt"/>
                  <a:ea typeface="+mj-ea"/>
                  <a:cs typeface="+mj-cs"/>
                  <a:sym typeface="Source Sans Pro"/>
                </a:defRPr>
              </a:lvl1pPr>
            </a:lstStyle>
            <a:p>
              <a:pPr lvl="0" algn="l">
                <a:defRPr>
                  <a:solidFill>
                    <a:srgbClr val="000000"/>
                  </a:solidFill>
                </a:defRPr>
              </a:pPr>
              <a:r>
                <a:rPr lang="zh-TW" altLang="en-US" sz="2400" b="1" dirty="0">
                  <a:solidFill>
                    <a:srgbClr val="64443D"/>
                  </a:solidFill>
                  <a:latin typeface="標楷體" panose="03000509000000000000" pitchFamily="65" charset="-120"/>
                  <a:ea typeface="標楷體" panose="03000509000000000000" pitchFamily="65" charset="-120"/>
                  <a:cs typeface="+mn-cs"/>
                  <a:sym typeface="+mn-ea"/>
                </a:rPr>
                <a:t>前言</a:t>
              </a:r>
              <a:endParaRPr lang="zh-CN" altLang="en-US" sz="2400" b="1" dirty="0">
                <a:solidFill>
                  <a:srgbClr val="64443D"/>
                </a:solidFill>
                <a:latin typeface="標楷體" panose="03000509000000000000" pitchFamily="65" charset="-120"/>
                <a:ea typeface="標楷體" panose="03000509000000000000" pitchFamily="65" charset="-120"/>
                <a:cs typeface="+mn-cs"/>
                <a:sym typeface="+mn-ea"/>
              </a:endParaRPr>
            </a:p>
          </p:txBody>
        </p:sp>
      </p:grpSp>
      <p:sp>
        <p:nvSpPr>
          <p:cNvPr id="534" name="Shape 534"/>
          <p:cNvSpPr/>
          <p:nvPr/>
        </p:nvSpPr>
        <p:spPr>
          <a:xfrm>
            <a:off x="2946378" y="2403438"/>
            <a:ext cx="1323437" cy="461663"/>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lgn="l">
              <a:defRPr>
                <a:solidFill>
                  <a:srgbClr val="000000"/>
                </a:solidFill>
              </a:defRPr>
            </a:pPr>
            <a:r>
              <a:rPr lang="zh-TW" altLang="en-US" sz="2400" b="1" dirty="0">
                <a:solidFill>
                  <a:srgbClr val="64443D"/>
                </a:solidFill>
                <a:latin typeface="標楷體" panose="03000509000000000000" pitchFamily="65" charset="-120"/>
                <a:ea typeface="標楷體" panose="03000509000000000000" pitchFamily="65" charset="-120"/>
                <a:cs typeface="+mn-cs"/>
                <a:sym typeface="+mn-ea"/>
              </a:rPr>
              <a:t>歷史背景</a:t>
            </a:r>
            <a:endParaRPr lang="zh-CN" altLang="en-US" sz="2400" b="1" dirty="0">
              <a:solidFill>
                <a:srgbClr val="64443D"/>
              </a:solidFill>
              <a:latin typeface="標楷體" panose="03000509000000000000" pitchFamily="65" charset="-120"/>
              <a:ea typeface="標楷體" panose="03000509000000000000" pitchFamily="65" charset="-120"/>
              <a:cs typeface="+mn-cs"/>
              <a:sym typeface="+mn-ea"/>
            </a:endParaRPr>
          </a:p>
        </p:txBody>
      </p:sp>
      <p:grpSp>
        <p:nvGrpSpPr>
          <p:cNvPr id="541" name="Group 541"/>
          <p:cNvGrpSpPr/>
          <p:nvPr/>
        </p:nvGrpSpPr>
        <p:grpSpPr>
          <a:xfrm>
            <a:off x="3677715" y="3388071"/>
            <a:ext cx="1648195" cy="461662"/>
            <a:chOff x="-1" y="-24383"/>
            <a:chExt cx="1648409" cy="461662"/>
          </a:xfrm>
        </p:grpSpPr>
        <p:sp>
          <p:nvSpPr>
            <p:cNvPr id="537" name="Shape 537"/>
            <p:cNvSpPr/>
            <p:nvPr/>
          </p:nvSpPr>
          <p:spPr>
            <a:xfrm>
              <a:off x="-1" y="101250"/>
              <a:ext cx="228611" cy="216025"/>
            </a:xfrm>
            <a:prstGeom prst="chevron">
              <a:avLst>
                <a:gd name="adj" fmla="val 0"/>
              </a:avLst>
            </a:prstGeom>
            <a:solidFill>
              <a:srgbClr val="64443D">
                <a:alpha val="80000"/>
              </a:srgbClr>
            </a:solidFill>
            <a:ln>
              <a:noFill/>
            </a:ln>
          </p:spPr>
          <p:style>
            <a:lnRef idx="3">
              <a:schemeClr val="lt1"/>
            </a:lnRef>
            <a:fillRef idx="1">
              <a:schemeClr val="accent2"/>
            </a:fillRef>
            <a:effectRef idx="1">
              <a:schemeClr val="accent2"/>
            </a:effectRef>
            <a:fontRef idx="minor">
              <a:schemeClr val="lt1"/>
            </a:fontRef>
          </p:style>
          <p:txBody>
            <a:bodyPr wrap="square" lIns="0" tIns="0" rIns="0" bIns="0" numCol="1" anchor="ctr">
              <a:noAutofit/>
            </a:bodyPr>
            <a:lstStyle/>
            <a:p>
              <a:pPr lvl="0" algn="ctr"/>
              <a:endParaRPr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538" name="Shape 538"/>
            <p:cNvSpPr/>
            <p:nvPr/>
          </p:nvSpPr>
          <p:spPr>
            <a:xfrm>
              <a:off x="324799" y="-24383"/>
              <a:ext cx="1323609" cy="461662"/>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lgn="l">
                <a:defRPr>
                  <a:solidFill>
                    <a:srgbClr val="000000"/>
                  </a:solidFill>
                </a:defRPr>
              </a:pPr>
              <a:r>
                <a:rPr lang="zh-TW" altLang="en-US" sz="2400" b="1" dirty="0">
                  <a:solidFill>
                    <a:srgbClr val="64443D"/>
                  </a:solidFill>
                  <a:latin typeface="標楷體" panose="03000509000000000000" pitchFamily="65" charset="-120"/>
                  <a:ea typeface="標楷體" panose="03000509000000000000" pitchFamily="65" charset="-120"/>
                  <a:cs typeface="+mn-cs"/>
                  <a:sym typeface="+mn-ea"/>
                </a:rPr>
                <a:t>眷村簡介</a:t>
              </a:r>
              <a:endParaRPr lang="zh-CN" altLang="en-US" sz="2400" b="1" dirty="0">
                <a:solidFill>
                  <a:srgbClr val="64443D"/>
                </a:solidFill>
                <a:latin typeface="標楷體" panose="03000509000000000000" pitchFamily="65" charset="-120"/>
                <a:ea typeface="標楷體" panose="03000509000000000000" pitchFamily="65" charset="-120"/>
                <a:cs typeface="+mn-cs"/>
                <a:sym typeface="+mn-ea"/>
              </a:endParaRPr>
            </a:p>
          </p:txBody>
        </p:sp>
      </p:grpSp>
      <p:pic>
        <p:nvPicPr>
          <p:cNvPr id="3" name="圖片 2">
            <a:extLst>
              <a:ext uri="{FF2B5EF4-FFF2-40B4-BE49-F238E27FC236}">
                <a16:creationId xmlns="" xmlns:a16="http://schemas.microsoft.com/office/drawing/2014/main" id="{AECA6F53-C98B-42DF-B9C6-BDCE20B5A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3514" y="927192"/>
            <a:ext cx="2188654" cy="3353025"/>
          </a:xfrm>
          <a:prstGeom prst="rect">
            <a:avLst/>
          </a:prstGeom>
        </p:spPr>
      </p:pic>
      <p:grpSp>
        <p:nvGrpSpPr>
          <p:cNvPr id="35" name="Group 533">
            <a:extLst>
              <a:ext uri="{FF2B5EF4-FFF2-40B4-BE49-F238E27FC236}">
                <a16:creationId xmlns="" xmlns:a16="http://schemas.microsoft.com/office/drawing/2014/main" id="{E5535F72-B806-4E8B-86E5-3F8F370AF483}"/>
              </a:ext>
            </a:extLst>
          </p:cNvPr>
          <p:cNvGrpSpPr/>
          <p:nvPr/>
        </p:nvGrpSpPr>
        <p:grpSpPr>
          <a:xfrm>
            <a:off x="3530448" y="5270826"/>
            <a:ext cx="1003745" cy="461662"/>
            <a:chOff x="-1" y="-47553"/>
            <a:chExt cx="1003875" cy="461662"/>
          </a:xfrm>
        </p:grpSpPr>
        <p:sp>
          <p:nvSpPr>
            <p:cNvPr id="36" name="Shape 529">
              <a:extLst>
                <a:ext uri="{FF2B5EF4-FFF2-40B4-BE49-F238E27FC236}">
                  <a16:creationId xmlns="" xmlns:a16="http://schemas.microsoft.com/office/drawing/2014/main" id="{9B696182-2B4F-400B-B22D-6D85C7F68B5C}"/>
                </a:ext>
              </a:extLst>
            </p:cNvPr>
            <p:cNvSpPr/>
            <p:nvPr/>
          </p:nvSpPr>
          <p:spPr>
            <a:xfrm>
              <a:off x="-1" y="89152"/>
              <a:ext cx="228611" cy="216025"/>
            </a:xfrm>
            <a:prstGeom prst="chevron">
              <a:avLst>
                <a:gd name="adj" fmla="val 0"/>
              </a:avLst>
            </a:prstGeom>
            <a:solidFill>
              <a:srgbClr val="64443D">
                <a:alpha val="80000"/>
              </a:srgbClr>
            </a:solidFill>
            <a:ln>
              <a:noFill/>
            </a:ln>
          </p:spPr>
          <p:style>
            <a:lnRef idx="3">
              <a:schemeClr val="lt1"/>
            </a:lnRef>
            <a:fillRef idx="1">
              <a:schemeClr val="accent3"/>
            </a:fillRef>
            <a:effectRef idx="1">
              <a:schemeClr val="accent3"/>
            </a:effectRef>
            <a:fontRef idx="minor">
              <a:schemeClr val="lt1"/>
            </a:fontRef>
          </p:style>
          <p:txBody>
            <a:bodyPr wrap="square" lIns="0" tIns="0" rIns="0" bIns="0" numCol="1" anchor="ctr">
              <a:noAutofit/>
            </a:bodyPr>
            <a:lstStyle/>
            <a:p>
              <a:pPr lvl="0" algn="ctr"/>
              <a:endParaRPr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sp>
          <p:nvSpPr>
            <p:cNvPr id="38" name="Shape 530">
              <a:extLst>
                <a:ext uri="{FF2B5EF4-FFF2-40B4-BE49-F238E27FC236}">
                  <a16:creationId xmlns="" xmlns:a16="http://schemas.microsoft.com/office/drawing/2014/main" id="{A1E11F4D-0237-4155-AB90-D13ACEB5C6D2}"/>
                </a:ext>
              </a:extLst>
            </p:cNvPr>
            <p:cNvSpPr/>
            <p:nvPr/>
          </p:nvSpPr>
          <p:spPr>
            <a:xfrm>
              <a:off x="295898" y="-47553"/>
              <a:ext cx="707976" cy="461662"/>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lgn="l">
                <a:defRPr>
                  <a:solidFill>
                    <a:srgbClr val="000000"/>
                  </a:solidFill>
                </a:defRPr>
              </a:pPr>
              <a:r>
                <a:rPr lang="zh-TW" altLang="en-US" sz="2400" b="1" dirty="0">
                  <a:solidFill>
                    <a:srgbClr val="64443D"/>
                  </a:solidFill>
                  <a:latin typeface="標楷體" panose="03000509000000000000" pitchFamily="65" charset="-120"/>
                  <a:ea typeface="標楷體" panose="03000509000000000000" pitchFamily="65" charset="-120"/>
                  <a:cs typeface="+mn-cs"/>
                  <a:sym typeface="+mn-ea"/>
                </a:rPr>
                <a:t>結語</a:t>
              </a:r>
              <a:endParaRPr lang="zh-CN" altLang="en-US" sz="2400" b="1" dirty="0">
                <a:solidFill>
                  <a:srgbClr val="64443D"/>
                </a:solidFill>
                <a:latin typeface="標楷體" panose="03000509000000000000" pitchFamily="65" charset="-120"/>
                <a:ea typeface="標楷體" panose="03000509000000000000" pitchFamily="65" charset="-120"/>
                <a:cs typeface="+mn-cs"/>
                <a:sym typeface="+mn-ea"/>
              </a:endParaRPr>
            </a:p>
          </p:txBody>
        </p:sp>
      </p:grpSp>
      <p:sp>
        <p:nvSpPr>
          <p:cNvPr id="44" name="Shape 534">
            <a:extLst>
              <a:ext uri="{FF2B5EF4-FFF2-40B4-BE49-F238E27FC236}">
                <a16:creationId xmlns="" xmlns:a16="http://schemas.microsoft.com/office/drawing/2014/main" id="{086E6484-57FA-4F21-A442-8A914D7D0CD8}"/>
              </a:ext>
            </a:extLst>
          </p:cNvPr>
          <p:cNvSpPr/>
          <p:nvPr/>
        </p:nvSpPr>
        <p:spPr>
          <a:xfrm>
            <a:off x="2903929" y="4298959"/>
            <a:ext cx="1323437" cy="461663"/>
          </a:xfrm>
          <a:prstGeom prst="rect">
            <a:avLst/>
          </a:prstGeom>
          <a:noFill/>
          <a:ln w="12700" cap="flat">
            <a:noFill/>
            <a:miter lim="400000"/>
          </a:ln>
          <a:effectLst/>
        </p:spPr>
        <p:txBody>
          <a:bodyPr wrap="none" lIns="45719" tIns="45719" rIns="45719" bIns="45719" numCol="1" anchor="t">
            <a:spAutoFit/>
          </a:bodyPr>
          <a:lstStyle>
            <a:lvl1pPr>
              <a:defRPr>
                <a:solidFill>
                  <a:srgbClr val="F79A00"/>
                </a:solidFill>
                <a:latin typeface="+mj-lt"/>
                <a:ea typeface="+mj-ea"/>
                <a:cs typeface="+mj-cs"/>
                <a:sym typeface="Source Sans Pro"/>
              </a:defRPr>
            </a:lvl1pPr>
          </a:lstStyle>
          <a:p>
            <a:pPr lvl="0" algn="l">
              <a:defRPr>
                <a:solidFill>
                  <a:srgbClr val="000000"/>
                </a:solidFill>
              </a:defRPr>
            </a:pPr>
            <a:r>
              <a:rPr lang="zh-TW" altLang="en-US" sz="2400" b="1" dirty="0">
                <a:solidFill>
                  <a:srgbClr val="64443D"/>
                </a:solidFill>
                <a:latin typeface="標楷體" panose="03000509000000000000" pitchFamily="65" charset="-120"/>
                <a:ea typeface="標楷體" panose="03000509000000000000" pitchFamily="65" charset="-120"/>
                <a:cs typeface="+mn-cs"/>
                <a:sym typeface="+mn-ea"/>
              </a:rPr>
              <a:t>訪談紀錄</a:t>
            </a:r>
            <a:endParaRPr lang="zh-CN" altLang="en-US" sz="2400" b="1" dirty="0">
              <a:solidFill>
                <a:srgbClr val="64443D"/>
              </a:solidFill>
              <a:latin typeface="標楷體" panose="03000509000000000000" pitchFamily="65" charset="-120"/>
              <a:ea typeface="標楷體" panose="03000509000000000000" pitchFamily="65" charset="-120"/>
              <a:cs typeface="+mn-cs"/>
              <a:sym typeface="+mn-ea"/>
            </a:endParaRPr>
          </a:p>
        </p:txBody>
      </p:sp>
      <p:pic>
        <p:nvPicPr>
          <p:cNvPr id="1030" name="Picture 6" descr="ãè¶ç´ æãçåçæå°çµæ">
            <a:extLst>
              <a:ext uri="{FF2B5EF4-FFF2-40B4-BE49-F238E27FC236}">
                <a16:creationId xmlns="" xmlns:a16="http://schemas.microsoft.com/office/drawing/2014/main" id="{8D508F49-40F3-4D05-A026-1E2369AE0A4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4156" y1="53125" x2="44156" y2="53125"/>
                        <a14:foregroundMark x1="48485" y1="35938" x2="48485" y2="35938"/>
                        <a14:foregroundMark x1="35281" y1="43125" x2="35281" y2="43125"/>
                        <a14:foregroundMark x1="34632" y1="45938" x2="34632" y2="45938"/>
                        <a14:foregroundMark x1="28139" y1="45000" x2="28139" y2="45000"/>
                        <a14:foregroundMark x1="29654" y1="32813" x2="29654" y2="32813"/>
                        <a14:foregroundMark x1="21645" y1="31875" x2="21645" y2="31875"/>
                        <a14:foregroundMark x1="11255" y1="38438" x2="11255" y2="38438"/>
                        <a14:foregroundMark x1="45887" y1="67188" x2="45887" y2="67188"/>
                        <a14:foregroundMark x1="66450" y1="35625" x2="66450" y2="35625"/>
                        <a14:foregroundMark x1="75758" y1="30938" x2="75541" y2="31875"/>
                        <a14:foregroundMark x1="83117" y1="37500" x2="83117" y2="37500"/>
                        <a14:foregroundMark x1="64719" y1="67188" x2="64719" y2="67188"/>
                        <a14:foregroundMark x1="46537" y1="68750" x2="46537" y2="68750"/>
                        <a14:foregroundMark x1="46320" y1="29063" x2="46320" y2="29063"/>
                        <a14:backgroundMark x1="54762" y1="64688" x2="54762" y2="64688"/>
                        <a14:backgroundMark x1="58225" y1="68125" x2="58225" y2="68125"/>
                        <a14:backgroundMark x1="76623" y1="72188" x2="76623" y2="72188"/>
                        <a14:backgroundMark x1="72078" y1="69688" x2="72078" y2="69688"/>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570037" y="2850805"/>
            <a:ext cx="7654335" cy="530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04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500"/>
                                        <p:tgtEl>
                                          <p:spTgt spid="2"/>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34"/>
                                        </p:tgtEl>
                                        <p:attrNameLst>
                                          <p:attrName>style.visibility</p:attrName>
                                        </p:attrNameLst>
                                      </p:cBhvr>
                                      <p:to>
                                        <p:strVal val="visible"/>
                                      </p:to>
                                    </p:set>
                                    <p:anim calcmode="lin" valueType="num">
                                      <p:cBhvr additive="base">
                                        <p:cTn id="23" dur="500" fill="hold"/>
                                        <p:tgtEl>
                                          <p:spTgt spid="534"/>
                                        </p:tgtEl>
                                        <p:attrNameLst>
                                          <p:attrName>ppt_x</p:attrName>
                                        </p:attrNameLst>
                                      </p:cBhvr>
                                      <p:tavLst>
                                        <p:tav tm="0">
                                          <p:val>
                                            <p:strVal val="#ppt_x"/>
                                          </p:val>
                                        </p:tav>
                                        <p:tav tm="100000">
                                          <p:val>
                                            <p:strVal val="#ppt_x"/>
                                          </p:val>
                                        </p:tav>
                                      </p:tavLst>
                                    </p:anim>
                                    <p:anim calcmode="lin" valueType="num">
                                      <p:cBhvr additive="base">
                                        <p:cTn id="24" dur="500" fill="hold"/>
                                        <p:tgtEl>
                                          <p:spTgt spid="534"/>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528"/>
                                        </p:tgtEl>
                                        <p:attrNameLst>
                                          <p:attrName>style.visibility</p:attrName>
                                        </p:attrNameLst>
                                      </p:cBhvr>
                                      <p:to>
                                        <p:strVal val="visible"/>
                                      </p:to>
                                    </p:set>
                                    <p:anim calcmode="lin" valueType="num">
                                      <p:cBhvr additive="base">
                                        <p:cTn id="28" dur="500" fill="hold"/>
                                        <p:tgtEl>
                                          <p:spTgt spid="528"/>
                                        </p:tgtEl>
                                        <p:attrNameLst>
                                          <p:attrName>ppt_x</p:attrName>
                                        </p:attrNameLst>
                                      </p:cBhvr>
                                      <p:tavLst>
                                        <p:tav tm="0">
                                          <p:val>
                                            <p:strVal val="#ppt_x"/>
                                          </p:val>
                                        </p:tav>
                                        <p:tav tm="100000">
                                          <p:val>
                                            <p:strVal val="#ppt_x"/>
                                          </p:val>
                                        </p:tav>
                                      </p:tavLst>
                                    </p:anim>
                                    <p:anim calcmode="lin" valueType="num">
                                      <p:cBhvr additive="base">
                                        <p:cTn id="29" dur="500" fill="hold"/>
                                        <p:tgtEl>
                                          <p:spTgt spid="5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300" fill="hold"/>
                                        <p:tgtEl>
                                          <p:spTgt spid="533"/>
                                        </p:tgtEl>
                                        <p:attrNameLst>
                                          <p:attrName>style.visibility</p:attrName>
                                        </p:attrNameLst>
                                      </p:cBhvr>
                                      <p:to>
                                        <p:strVal val="visible"/>
                                      </p:to>
                                    </p:set>
                                    <p:anim calcmode="lin" valueType="num">
                                      <p:cBhvr>
                                        <p:cTn id="37" dur="300" fill="hold"/>
                                        <p:tgtEl>
                                          <p:spTgt spid="533"/>
                                        </p:tgtEl>
                                        <p:attrNameLst>
                                          <p:attrName>ppt_x</p:attrName>
                                        </p:attrNameLst>
                                      </p:cBhvr>
                                      <p:tavLst>
                                        <p:tav tm="0">
                                          <p:val>
                                            <p:strVal val="1+#ppt_w/2"/>
                                          </p:val>
                                        </p:tav>
                                        <p:tav tm="100000">
                                          <p:val>
                                            <p:strVal val="#ppt_x"/>
                                          </p:val>
                                        </p:tav>
                                      </p:tavLst>
                                    </p:anim>
                                    <p:anim calcmode="lin" valueType="num">
                                      <p:cBhvr>
                                        <p:cTn id="38" dur="300" fill="hold"/>
                                        <p:tgtEl>
                                          <p:spTgt spid="533"/>
                                        </p:tgtEl>
                                        <p:attrNameLst>
                                          <p:attrName>ppt_y</p:attrName>
                                        </p:attrNameLst>
                                      </p:cBhvr>
                                      <p:tavLst>
                                        <p:tav tm="0">
                                          <p:val>
                                            <p:strVal val="#ppt_y"/>
                                          </p:val>
                                        </p:tav>
                                        <p:tav tm="100000">
                                          <p:val>
                                            <p:strVal val="#ppt_y"/>
                                          </p:val>
                                        </p:tav>
                                      </p:tavLst>
                                    </p:anim>
                                  </p:childTnLst>
                                </p:cTn>
                              </p:par>
                            </p:childTnLst>
                          </p:cTn>
                        </p:par>
                        <p:par>
                          <p:cTn id="39" fill="hold">
                            <p:stCondLst>
                              <p:cond delay="2300"/>
                            </p:stCondLst>
                            <p:childTnLst>
                              <p:par>
                                <p:cTn id="40" presetID="2" presetClass="entr" presetSubtype="2" fill="hold" grpId="0" nodeType="afterEffect">
                                  <p:stCondLst>
                                    <p:cond delay="0"/>
                                  </p:stCondLst>
                                  <p:childTnLst>
                                    <p:set>
                                      <p:cBhvr>
                                        <p:cTn id="41" dur="indefinite" fill="hold"/>
                                        <p:tgtEl>
                                          <p:spTgt spid="541"/>
                                        </p:tgtEl>
                                        <p:attrNameLst>
                                          <p:attrName>style.visibility</p:attrName>
                                        </p:attrNameLst>
                                      </p:cBhvr>
                                      <p:to>
                                        <p:strVal val="visible"/>
                                      </p:to>
                                    </p:set>
                                    <p:anim calcmode="lin" valueType="num">
                                      <p:cBhvr>
                                        <p:cTn id="42" dur="500" fill="hold"/>
                                        <p:tgtEl>
                                          <p:spTgt spid="541"/>
                                        </p:tgtEl>
                                        <p:attrNameLst>
                                          <p:attrName>ppt_x</p:attrName>
                                        </p:attrNameLst>
                                      </p:cBhvr>
                                      <p:tavLst>
                                        <p:tav tm="0">
                                          <p:val>
                                            <p:strVal val="1+#ppt_w/2"/>
                                          </p:val>
                                        </p:tav>
                                        <p:tav tm="100000">
                                          <p:val>
                                            <p:strVal val="#ppt_x"/>
                                          </p:val>
                                        </p:tav>
                                      </p:tavLst>
                                    </p:anim>
                                    <p:anim calcmode="lin" valueType="num">
                                      <p:cBhvr>
                                        <p:cTn id="43" dur="500" fill="hold"/>
                                        <p:tgtEl>
                                          <p:spTgt spid="541"/>
                                        </p:tgtEl>
                                        <p:attrNameLst>
                                          <p:attrName>ppt_y</p:attrName>
                                        </p:attrNameLst>
                                      </p:cBhvr>
                                      <p:tavLst>
                                        <p:tav tm="0">
                                          <p:val>
                                            <p:strVal val="#ppt_y"/>
                                          </p:val>
                                        </p:tav>
                                        <p:tav tm="100000">
                                          <p:val>
                                            <p:strVal val="#ppt_y"/>
                                          </p:val>
                                        </p:tav>
                                      </p:tavLst>
                                    </p:anim>
                                  </p:childTnLst>
                                </p:cTn>
                              </p:par>
                            </p:childTnLst>
                          </p:cTn>
                        </p:par>
                        <p:par>
                          <p:cTn id="44" fill="hold">
                            <p:stCondLst>
                              <p:cond delay="2300"/>
                            </p:stCondLst>
                            <p:childTnLst>
                              <p:par>
                                <p:cTn id="45" presetID="2" presetClass="entr" presetSubtype="2" fill="hold" grpId="0" nodeType="afterEffect">
                                  <p:stCondLst>
                                    <p:cond delay="400"/>
                                  </p:stCondLst>
                                  <p:childTnLst>
                                    <p:set>
                                      <p:cBhvr>
                                        <p:cTn id="46" dur="indefinite" fill="hold"/>
                                        <p:tgtEl>
                                          <p:spTgt spid="35"/>
                                        </p:tgtEl>
                                        <p:attrNameLst>
                                          <p:attrName>style.visibility</p:attrName>
                                        </p:attrNameLst>
                                      </p:cBhvr>
                                      <p:to>
                                        <p:strVal val="visible"/>
                                      </p:to>
                                    </p:set>
                                    <p:anim calcmode="lin" valueType="num">
                                      <p:cBhvr>
                                        <p:cTn id="47" dur="500" fill="hold"/>
                                        <p:tgtEl>
                                          <p:spTgt spid="35"/>
                                        </p:tgtEl>
                                        <p:attrNameLst>
                                          <p:attrName>ppt_x</p:attrName>
                                        </p:attrNameLst>
                                      </p:cBhvr>
                                      <p:tavLst>
                                        <p:tav tm="0">
                                          <p:val>
                                            <p:strVal val="1+#ppt_w/2"/>
                                          </p:val>
                                        </p:tav>
                                        <p:tav tm="100000">
                                          <p:val>
                                            <p:strVal val="#ppt_x"/>
                                          </p:val>
                                        </p:tav>
                                      </p:tavLst>
                                    </p:anim>
                                    <p:anim calcmode="lin" valueType="num">
                                      <p:cBhvr>
                                        <p:cTn id="48" dur="500" fill="hold"/>
                                        <p:tgtEl>
                                          <p:spTgt spid="35"/>
                                        </p:tgtEl>
                                        <p:attrNameLst>
                                          <p:attrName>ppt_y</p:attrName>
                                        </p:attrNameLst>
                                      </p:cBhvr>
                                      <p:tavLst>
                                        <p:tav tm="0">
                                          <p:val>
                                            <p:strVal val="#ppt_y"/>
                                          </p:val>
                                        </p:tav>
                                        <p:tav tm="100000">
                                          <p:val>
                                            <p:strVal val="#ppt_y"/>
                                          </p:val>
                                        </p:tav>
                                      </p:tavLst>
                                    </p:anim>
                                  </p:childTnLst>
                                </p:cTn>
                              </p:par>
                            </p:childTnLst>
                          </p:cTn>
                        </p:par>
                        <p:par>
                          <p:cTn id="49" fill="hold">
                            <p:stCondLst>
                              <p:cond delay="2700"/>
                            </p:stCondLst>
                            <p:childTnLst>
                              <p:par>
                                <p:cTn id="50" presetID="14" presetClass="entr" presetSubtype="10" fill="hold" nodeType="after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randombar(horizontal)">
                                      <p:cBhvr>
                                        <p:cTn id="5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 grpId="0"/>
      <p:bldP spid="533" grpId="0" bldLvl="0" animBg="1" advAuto="0"/>
      <p:bldP spid="534" grpId="0"/>
      <p:bldP spid="541" grpId="0" bldLvl="0" animBg="1" advAuto="0"/>
      <p:bldP spid="35" grpId="0" bldLvl="0" animBg="1" advAuto="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1302258" y="804799"/>
            <a:ext cx="9443085" cy="5073015"/>
          </a:xfrm>
          <a:prstGeom prst="rect">
            <a:avLst/>
          </a:prstGeom>
        </p:spPr>
      </p:pic>
      <p:pic>
        <p:nvPicPr>
          <p:cNvPr id="9" name="图片 8" descr="伞"/>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9288" y="4111424"/>
            <a:ext cx="2674620" cy="2796540"/>
          </a:xfrm>
          <a:prstGeom prst="rect">
            <a:avLst/>
          </a:prstGeom>
        </p:spPr>
      </p:pic>
      <p:sp>
        <p:nvSpPr>
          <p:cNvPr id="12" name="文本框 11"/>
          <p:cNvSpPr txBox="1"/>
          <p:nvPr/>
        </p:nvSpPr>
        <p:spPr>
          <a:xfrm rot="16200000">
            <a:off x="6549321" y="706465"/>
            <a:ext cx="1292662" cy="4749618"/>
          </a:xfrm>
          <a:prstGeom prst="rect">
            <a:avLst/>
          </a:prstGeom>
          <a:noFill/>
        </p:spPr>
        <p:txBody>
          <a:bodyPr vert="eaVert" wrap="square" rtlCol="0">
            <a:spAutoFit/>
          </a:bodyPr>
          <a:lstStyle/>
          <a:p>
            <a:pPr algn="l"/>
            <a:r>
              <a:rPr lang="en-US" altLang="zh-CN" sz="7200" b="1" dirty="0">
                <a:solidFill>
                  <a:srgbClr val="64443D"/>
                </a:solidFill>
                <a:latin typeface="STXingkai" panose="02010800040101010101" pitchFamily="2" charset="-122"/>
                <a:ea typeface="STXingkai" panose="02010800040101010101" pitchFamily="2" charset="-122"/>
              </a:rPr>
              <a:t>5.</a:t>
            </a:r>
            <a:r>
              <a:rPr lang="zh-TW" altLang="en-US" sz="7200" b="1" dirty="0">
                <a:solidFill>
                  <a:srgbClr val="64443D"/>
                </a:solidFill>
                <a:latin typeface="STXingkai" panose="02010800040101010101" pitchFamily="2" charset="-122"/>
                <a:ea typeface="STXingkai" panose="02010800040101010101" pitchFamily="2" charset="-122"/>
              </a:rPr>
              <a:t>結語</a:t>
            </a:r>
            <a:endParaRPr lang="zh-CN" altLang="en-US" sz="7200" b="1" dirty="0">
              <a:solidFill>
                <a:srgbClr val="64443D"/>
              </a:solidFill>
              <a:latin typeface="STXingkai" panose="02010800040101010101" pitchFamily="2" charset="-122"/>
              <a:ea typeface="STXingkai" panose="02010800040101010101" pitchFamily="2" charset="-122"/>
            </a:endParaRPr>
          </a:p>
        </p:txBody>
      </p:sp>
      <p:pic>
        <p:nvPicPr>
          <p:cNvPr id="3074" name="Picture 2" descr="ãç¹¡çè±ç´ æãçåçæå°çµæ">
            <a:extLst>
              <a:ext uri="{FF2B5EF4-FFF2-40B4-BE49-F238E27FC236}">
                <a16:creationId xmlns="" xmlns:a16="http://schemas.microsoft.com/office/drawing/2014/main" id="{3EDE6B6F-BAC5-4326-8437-FDDA35E99EB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9448134">
            <a:off x="98067" y="843431"/>
            <a:ext cx="3977623" cy="397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9253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519" y="1092756"/>
            <a:ext cx="8371205" cy="5041714"/>
          </a:xfrm>
          <a:prstGeom prst="rect">
            <a:avLst/>
          </a:prstGeom>
        </p:spPr>
      </p:pic>
      <p:pic>
        <p:nvPicPr>
          <p:cNvPr id="6" name="图片 5" descr="伞"/>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9414" y="4285288"/>
            <a:ext cx="2674620" cy="2796540"/>
          </a:xfrm>
          <a:prstGeom prst="rect">
            <a:avLst/>
          </a:prstGeom>
        </p:spPr>
      </p:pic>
      <p:sp>
        <p:nvSpPr>
          <p:cNvPr id="8" name="文本框 7"/>
          <p:cNvSpPr txBox="1"/>
          <p:nvPr/>
        </p:nvSpPr>
        <p:spPr>
          <a:xfrm>
            <a:off x="4488943" y="9619"/>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心得</a:t>
            </a:r>
          </a:p>
        </p:txBody>
      </p:sp>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結語</a:t>
            </a:r>
            <a:endParaRPr lang="zh-CN" altLang="en-US" sz="4000" b="1" dirty="0">
              <a:latin typeface="汉仪全唐诗简" panose="00020600040101010101" charset="-122"/>
              <a:ea typeface="汉仪全唐诗简" panose="00020600040101010101" charset="-122"/>
            </a:endParaRPr>
          </a:p>
        </p:txBody>
      </p:sp>
      <p:pic>
        <p:nvPicPr>
          <p:cNvPr id="11" name="Picture 2" descr="ãç¹¡çè±ç´ æãçåçæå°çµæ">
            <a:extLst>
              <a:ext uri="{FF2B5EF4-FFF2-40B4-BE49-F238E27FC236}">
                <a16:creationId xmlns="" xmlns:a16="http://schemas.microsoft.com/office/drawing/2014/main" id="{126F486D-F863-4383-9D52-F39AB53A0A1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9448134">
            <a:off x="730887" y="1333809"/>
            <a:ext cx="3977623" cy="3977623"/>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a:extLst>
              <a:ext uri="{FF2B5EF4-FFF2-40B4-BE49-F238E27FC236}">
                <a16:creationId xmlns="" xmlns:a16="http://schemas.microsoft.com/office/drawing/2014/main" id="{0F09F531-4A66-4D31-A071-A36E21ACF28D}"/>
              </a:ext>
            </a:extLst>
          </p:cNvPr>
          <p:cNvSpPr txBox="1"/>
          <p:nvPr/>
        </p:nvSpPr>
        <p:spPr>
          <a:xfrm>
            <a:off x="4204856" y="1351455"/>
            <a:ext cx="6004464" cy="4524315"/>
          </a:xfrm>
          <a:prstGeom prst="rect">
            <a:avLst/>
          </a:prstGeom>
          <a:noFill/>
        </p:spPr>
        <p:txBody>
          <a:bodyPr wrap="square" rtlCol="0">
            <a:spAutoFit/>
          </a:bodyPr>
          <a:lstStyle/>
          <a:p>
            <a:pPr marL="285750" indent="-285750">
              <a:buFont typeface="Arial" panose="020B0604020202020204" pitchFamily="34" charset="0"/>
              <a:buChar char="•"/>
            </a:pPr>
            <a:r>
              <a:rPr lang="zh-TW" altLang="en-US" sz="3200" dirty="0">
                <a:solidFill>
                  <a:srgbClr val="64443D"/>
                </a:solidFill>
                <a:latin typeface="標楷體" panose="03000509000000000000" pitchFamily="65" charset="-120"/>
                <a:ea typeface="標楷體" panose="03000509000000000000" pitchFamily="65" charset="-120"/>
              </a:rPr>
              <a:t>體會到歷史課本所寫不出的真實感</a:t>
            </a:r>
            <a:endParaRPr lang="en-US" altLang="zh-TW" sz="3200" dirty="0">
              <a:solidFill>
                <a:srgbClr val="64443D"/>
              </a:solidFill>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3200" dirty="0">
                <a:solidFill>
                  <a:srgbClr val="64443D"/>
                </a:solidFill>
                <a:latin typeface="標楷體" panose="03000509000000000000" pitchFamily="65" charset="-120"/>
                <a:ea typeface="標楷體" panose="03000509000000000000" pitchFamily="65" charset="-120"/>
              </a:rPr>
              <a:t>了解到我們現在的生活非常幸福</a:t>
            </a:r>
            <a:endParaRPr lang="en-US" altLang="zh-TW" sz="3200" dirty="0">
              <a:solidFill>
                <a:srgbClr val="64443D"/>
              </a:solidFill>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3200" dirty="0">
                <a:solidFill>
                  <a:srgbClr val="64443D"/>
                </a:solidFill>
                <a:latin typeface="標楷體" panose="03000509000000000000" pitchFamily="65" charset="-120"/>
                <a:ea typeface="標楷體" panose="03000509000000000000" pitchFamily="65" charset="-120"/>
              </a:rPr>
              <a:t>得以一窺國民政府時期的生活</a:t>
            </a:r>
            <a:endParaRPr lang="en-US" altLang="zh-TW" sz="3200" dirty="0">
              <a:solidFill>
                <a:srgbClr val="64443D"/>
              </a:solidFill>
              <a:latin typeface="標楷體" panose="03000509000000000000" pitchFamily="65" charset="-120"/>
              <a:ea typeface="標楷體" panose="03000509000000000000" pitchFamily="65" charset="-120"/>
            </a:endParaRPr>
          </a:p>
          <a:p>
            <a:endParaRPr lang="en-US" altLang="zh-TW" sz="3200" dirty="0">
              <a:solidFill>
                <a:srgbClr val="64443D"/>
              </a:solidFill>
              <a:latin typeface="標楷體" panose="03000509000000000000" pitchFamily="65" charset="-120"/>
              <a:ea typeface="標楷體" panose="03000509000000000000" pitchFamily="65" charset="-120"/>
            </a:endParaRPr>
          </a:p>
          <a:p>
            <a:r>
              <a:rPr lang="zh-TW" altLang="en-US" sz="3200" dirty="0">
                <a:solidFill>
                  <a:srgbClr val="64443D"/>
                </a:solidFill>
                <a:latin typeface="標楷體" panose="03000509000000000000" pitchFamily="65" charset="-120"/>
                <a:ea typeface="標楷體" panose="03000509000000000000" pitchFamily="65" charset="-120"/>
              </a:rPr>
              <a:t>我們感謝每一個同意我們採訪的爺爺奶奶，也感謝學校給了我們這次機會去更了解眷村。</a:t>
            </a:r>
          </a:p>
        </p:txBody>
      </p:sp>
    </p:spTree>
    <p:extLst>
      <p:ext uri="{BB962C8B-B14F-4D97-AF65-F5344CB8AC3E}">
        <p14:creationId xmlns:p14="http://schemas.microsoft.com/office/powerpoint/2010/main" val="4021249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3000"/>
                            </p:stCondLst>
                            <p:childTnLst>
                              <p:par>
                                <p:cTn id="27" presetID="17" presetClass="entr" presetSubtype="1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strVal val="#ppt_h"/>
                                          </p:val>
                                        </p:tav>
                                        <p:tav tm="100000">
                                          <p:val>
                                            <p:strVal val="#ppt_h"/>
                                          </p:val>
                                        </p:tav>
                                      </p:tavLst>
                                    </p:anim>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4000"/>
                            </p:stCondLst>
                            <p:childTnLst>
                              <p:par>
                                <p:cTn id="36" presetID="25"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41" dur="1000" fill="hold"/>
                                        <p:tgtEl>
                                          <p:spTgt spid="2"/>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bldLvl="0" animBg="1"/>
      <p:bldP spid="1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伞"/>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7380" y="4090732"/>
            <a:ext cx="2674620" cy="2796540"/>
          </a:xfrm>
          <a:prstGeom prst="rect">
            <a:avLst/>
          </a:prstGeom>
        </p:spPr>
      </p:pic>
      <p:sp>
        <p:nvSpPr>
          <p:cNvPr id="8" name="文本框 7"/>
          <p:cNvSpPr txBox="1"/>
          <p:nvPr/>
        </p:nvSpPr>
        <p:spPr>
          <a:xfrm>
            <a:off x="4488943" y="9619"/>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組員蹤影紀錄</a:t>
            </a:r>
          </a:p>
        </p:txBody>
      </p:sp>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結語</a:t>
            </a:r>
            <a:endParaRPr lang="zh-CN" altLang="en-US" sz="4000" b="1" dirty="0">
              <a:latin typeface="汉仪全唐诗简" panose="00020600040101010101" charset="-122"/>
              <a:ea typeface="汉仪全唐诗简" panose="00020600040101010101" charset="-122"/>
            </a:endParaRPr>
          </a:p>
        </p:txBody>
      </p:sp>
      <p:pic>
        <p:nvPicPr>
          <p:cNvPr id="11" name="Picture 2" descr="ãç¹¡çè±ç´ æãçåçæå°çµæ">
            <a:extLst>
              <a:ext uri="{FF2B5EF4-FFF2-40B4-BE49-F238E27FC236}">
                <a16:creationId xmlns="" xmlns:a16="http://schemas.microsoft.com/office/drawing/2014/main" id="{126F486D-F863-4383-9D52-F39AB53A0A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822706" y="3570982"/>
            <a:ext cx="3977623" cy="3977623"/>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a:extLst>
              <a:ext uri="{FF2B5EF4-FFF2-40B4-BE49-F238E27FC236}">
                <a16:creationId xmlns="" xmlns:a16="http://schemas.microsoft.com/office/drawing/2014/main" id="{C59EB37B-6F3F-414B-9A15-4594C58860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54358" y="1568725"/>
            <a:ext cx="9144001" cy="3856265"/>
          </a:xfrm>
          <a:prstGeom prst="rect">
            <a:avLst/>
          </a:prstGeom>
        </p:spPr>
      </p:pic>
      <p:pic>
        <p:nvPicPr>
          <p:cNvPr id="7" name="圖片 6">
            <a:extLst>
              <a:ext uri="{FF2B5EF4-FFF2-40B4-BE49-F238E27FC236}">
                <a16:creationId xmlns="" xmlns:a16="http://schemas.microsoft.com/office/drawing/2014/main" id="{9932D4E6-2A02-483C-A32B-71EF4B36256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636"/>
          <a:stretch/>
        </p:blipFill>
        <p:spPr>
          <a:xfrm>
            <a:off x="1454358" y="1568724"/>
            <a:ext cx="9144000" cy="3856265"/>
          </a:xfrm>
          <a:prstGeom prst="rect">
            <a:avLst/>
          </a:prstGeom>
        </p:spPr>
      </p:pic>
    </p:spTree>
    <p:extLst>
      <p:ext uri="{BB962C8B-B14F-4D97-AF65-F5344CB8AC3E}">
        <p14:creationId xmlns:p14="http://schemas.microsoft.com/office/powerpoint/2010/main" val="4654429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500"/>
                            </p:stCondLst>
                            <p:childTnLst>
                              <p:par>
                                <p:cTn id="23" presetID="14" presetClass="entr" presetSubtype="1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3500"/>
                            </p:stCondLst>
                            <p:childTnLst>
                              <p:par>
                                <p:cTn id="31" presetID="6" presetClass="entr" presetSubtype="1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bldLvl="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488943" y="9619"/>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工作分配表</a:t>
            </a:r>
          </a:p>
        </p:txBody>
      </p:sp>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結語</a:t>
            </a:r>
            <a:endParaRPr lang="zh-CN" altLang="en-US" sz="4000" b="1" dirty="0">
              <a:latin typeface="汉仪全唐诗简" panose="00020600040101010101" charset="-122"/>
              <a:ea typeface="汉仪全唐诗简" panose="00020600040101010101" charset="-122"/>
            </a:endParaRPr>
          </a:p>
        </p:txBody>
      </p:sp>
      <p:graphicFrame>
        <p:nvGraphicFramePr>
          <p:cNvPr id="12" name="內容版面配置區 3">
            <a:extLst>
              <a:ext uri="{FF2B5EF4-FFF2-40B4-BE49-F238E27FC236}">
                <a16:creationId xmlns="" xmlns:a16="http://schemas.microsoft.com/office/drawing/2014/main" id="{B5590839-3E1F-41DB-8517-7BAE61996EC5}"/>
              </a:ext>
            </a:extLst>
          </p:cNvPr>
          <p:cNvGraphicFramePr>
            <a:graphicFrameLocks/>
          </p:cNvGraphicFramePr>
          <p:nvPr>
            <p:extLst>
              <p:ext uri="{D42A27DB-BD31-4B8C-83A1-F6EECF244321}">
                <p14:modId xmlns:p14="http://schemas.microsoft.com/office/powerpoint/2010/main" val="2548673281"/>
              </p:ext>
            </p:extLst>
          </p:nvPr>
        </p:nvGraphicFramePr>
        <p:xfrm>
          <a:off x="671024" y="1325224"/>
          <a:ext cx="10979552" cy="3004296"/>
        </p:xfrm>
        <a:graphic>
          <a:graphicData uri="http://schemas.openxmlformats.org/drawingml/2006/table">
            <a:tbl>
              <a:tblPr firstRow="1" bandRow="1"/>
              <a:tblGrid>
                <a:gridCol w="1562659">
                  <a:extLst>
                    <a:ext uri="{9D8B030D-6E8A-4147-A177-3AD203B41FA5}">
                      <a16:colId xmlns="" xmlns:a16="http://schemas.microsoft.com/office/drawing/2014/main" val="861732699"/>
                    </a:ext>
                  </a:extLst>
                </a:gridCol>
                <a:gridCol w="1297710">
                  <a:extLst>
                    <a:ext uri="{9D8B030D-6E8A-4147-A177-3AD203B41FA5}">
                      <a16:colId xmlns="" xmlns:a16="http://schemas.microsoft.com/office/drawing/2014/main" val="1538409949"/>
                    </a:ext>
                  </a:extLst>
                </a:gridCol>
                <a:gridCol w="8119183">
                  <a:extLst>
                    <a:ext uri="{9D8B030D-6E8A-4147-A177-3AD203B41FA5}">
                      <a16:colId xmlns="" xmlns:a16="http://schemas.microsoft.com/office/drawing/2014/main" val="848790288"/>
                    </a:ext>
                  </a:extLst>
                </a:gridCol>
              </a:tblGrid>
              <a:tr h="878378">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zh-TW" altLang="en-US" sz="2800" b="0" dirty="0">
                          <a:ln>
                            <a:solidFill>
                              <a:sysClr val="windowText" lastClr="000000"/>
                            </a:solidFill>
                          </a:ln>
                          <a:solidFill>
                            <a:sysClr val="windowText" lastClr="000000"/>
                          </a:solidFill>
                          <a:latin typeface="標楷體" panose="03000509000000000000" pitchFamily="65" charset="-120"/>
                          <a:ea typeface="標楷體" panose="03000509000000000000" pitchFamily="65" charset="-120"/>
                        </a:rPr>
                        <a:t>姓名</a:t>
                      </a: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zh-TW" altLang="en-US" sz="2800" b="1" dirty="0">
                          <a:latin typeface="標楷體" panose="03000509000000000000" pitchFamily="65" charset="-120"/>
                          <a:ea typeface="標楷體" panose="03000509000000000000" pitchFamily="65" charset="-120"/>
                        </a:rPr>
                        <a:t>比例</a:t>
                      </a: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zh-TW" altLang="en-US" sz="3200" b="1" dirty="0">
                          <a:latin typeface="標楷體" panose="03000509000000000000" pitchFamily="65" charset="-120"/>
                          <a:ea typeface="標楷體" panose="03000509000000000000" pitchFamily="65" charset="-120"/>
                        </a:rPr>
                        <a:t>工作分配</a:t>
                      </a: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358511775"/>
                  </a:ext>
                </a:extLst>
              </a:tr>
              <a:tr h="746747">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zh-TW" altLang="en-US" sz="3200" b="0" dirty="0">
                          <a:ln>
                            <a:solidFill>
                              <a:sysClr val="windowText" lastClr="000000"/>
                            </a:solidFill>
                          </a:ln>
                          <a:latin typeface="標楷體" panose="03000509000000000000" pitchFamily="65" charset="-120"/>
                          <a:ea typeface="標楷體" panose="03000509000000000000" pitchFamily="65" charset="-120"/>
                        </a:rPr>
                        <a:t>林怡昕</a:t>
                      </a:r>
                      <a:endParaRPr lang="zh-TW" altLang="en-US" sz="3200" b="0" dirty="0">
                        <a:ln>
                          <a:solidFill>
                            <a:sysClr val="windowText" lastClr="000000"/>
                          </a:solidFill>
                        </a:ln>
                        <a:solidFill>
                          <a:sysClr val="windowText" lastClr="000000"/>
                        </a:solidFill>
                        <a:latin typeface="標楷體" panose="03000509000000000000" pitchFamily="65" charset="-120"/>
                        <a:ea typeface="標楷體" panose="03000509000000000000" pitchFamily="65" charset="-120"/>
                      </a:endParaRP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US" altLang="zh-TW" sz="2800" b="1" dirty="0">
                          <a:latin typeface="標楷體" panose="03000509000000000000" pitchFamily="65" charset="-120"/>
                          <a:ea typeface="標楷體" panose="03000509000000000000" pitchFamily="65" charset="-120"/>
                        </a:rPr>
                        <a:t>33％</a:t>
                      </a:r>
                      <a:endParaRPr lang="zh-TW" altLang="en-US" sz="2800" b="1" dirty="0">
                        <a:latin typeface="標楷體" panose="03000509000000000000" pitchFamily="65" charset="-120"/>
                        <a:ea typeface="標楷體" panose="03000509000000000000" pitchFamily="65" charset="-120"/>
                      </a:endParaRP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zh-TW" altLang="en-US" sz="3200" b="1" dirty="0">
                          <a:latin typeface="標楷體" panose="03000509000000000000" pitchFamily="65" charset="-120"/>
                          <a:ea typeface="標楷體" panose="03000509000000000000" pitchFamily="65" charset="-120"/>
                        </a:rPr>
                        <a:t>資料搜尋、</a:t>
                      </a:r>
                      <a:r>
                        <a:rPr lang="en-US" altLang="zh-TW" sz="3200" b="1" dirty="0">
                          <a:latin typeface="標楷體" panose="03000509000000000000" pitchFamily="65" charset="-120"/>
                          <a:ea typeface="標楷體" panose="03000509000000000000" pitchFamily="65" charset="-120"/>
                        </a:rPr>
                        <a:t>PPT</a:t>
                      </a:r>
                      <a:r>
                        <a:rPr lang="zh-TW" altLang="en-US" sz="3200" b="1" dirty="0">
                          <a:latin typeface="標楷體" panose="03000509000000000000" pitchFamily="65" charset="-120"/>
                          <a:ea typeface="標楷體" panose="03000509000000000000" pitchFamily="65" charset="-120"/>
                        </a:rPr>
                        <a:t>校正、</a:t>
                      </a:r>
                      <a:r>
                        <a:rPr lang="en-US" altLang="zh-TW" sz="3200" b="1" dirty="0">
                          <a:latin typeface="標楷體" panose="03000509000000000000" pitchFamily="65" charset="-120"/>
                          <a:ea typeface="標楷體" panose="03000509000000000000" pitchFamily="65" charset="-120"/>
                        </a:rPr>
                        <a:t>word</a:t>
                      </a:r>
                      <a:r>
                        <a:rPr lang="zh-TW" altLang="en-US" sz="3200" b="1" dirty="0">
                          <a:latin typeface="標楷體" panose="03000509000000000000" pitchFamily="65" charset="-120"/>
                          <a:ea typeface="標楷體" panose="03000509000000000000" pitchFamily="65" charset="-120"/>
                        </a:rPr>
                        <a:t>檔校正、口頭採訪</a:t>
                      </a:r>
                      <a:endParaRPr lang="en-US" altLang="zh-TW" sz="3200" b="1" dirty="0">
                        <a:latin typeface="標楷體" panose="03000509000000000000" pitchFamily="65" charset="-120"/>
                        <a:ea typeface="標楷體" panose="03000509000000000000" pitchFamily="65" charset="-120"/>
                      </a:endParaRP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223868747"/>
                  </a:ext>
                </a:extLst>
              </a:tr>
              <a:tr h="671569">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zh-TW" altLang="en-US" sz="3200" b="1" dirty="0">
                          <a:latin typeface="標楷體" panose="03000509000000000000" pitchFamily="65" charset="-120"/>
                          <a:ea typeface="標楷體" panose="03000509000000000000" pitchFamily="65" charset="-120"/>
                        </a:rPr>
                        <a:t>林奕昕</a:t>
                      </a: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US" altLang="zh-TW" sz="2800" b="1" dirty="0">
                          <a:latin typeface="標楷體" panose="03000509000000000000" pitchFamily="65" charset="-120"/>
                          <a:ea typeface="標楷體" panose="03000509000000000000" pitchFamily="65" charset="-120"/>
                        </a:rPr>
                        <a:t>34％</a:t>
                      </a:r>
                      <a:endParaRPr lang="zh-TW" altLang="en-US" sz="2800" b="1" dirty="0">
                        <a:latin typeface="標楷體" panose="03000509000000000000" pitchFamily="65" charset="-120"/>
                        <a:ea typeface="標楷體" panose="03000509000000000000" pitchFamily="65" charset="-120"/>
                      </a:endParaRP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US" altLang="zh-TW" sz="3200" b="1" dirty="0">
                          <a:latin typeface="標楷體" panose="03000509000000000000" pitchFamily="65" charset="-120"/>
                          <a:ea typeface="標楷體" panose="03000509000000000000" pitchFamily="65" charset="-120"/>
                        </a:rPr>
                        <a:t>PPT</a:t>
                      </a:r>
                      <a:r>
                        <a:rPr lang="zh-TW" altLang="en-US" sz="3200" b="1" dirty="0">
                          <a:latin typeface="標楷體" panose="03000509000000000000" pitchFamily="65" charset="-120"/>
                          <a:ea typeface="標楷體" panose="03000509000000000000" pitchFamily="65" charset="-120"/>
                        </a:rPr>
                        <a:t>製作、</a:t>
                      </a:r>
                      <a:r>
                        <a:rPr lang="en-US" altLang="zh-TW" sz="3200" b="1" dirty="0">
                          <a:latin typeface="標楷體" panose="03000509000000000000" pitchFamily="65" charset="-120"/>
                          <a:ea typeface="標楷體" panose="03000509000000000000" pitchFamily="65" charset="-120"/>
                        </a:rPr>
                        <a:t>word</a:t>
                      </a:r>
                      <a:r>
                        <a:rPr lang="zh-TW" altLang="en-US" sz="3200" b="1" dirty="0">
                          <a:latin typeface="標楷體" panose="03000509000000000000" pitchFamily="65" charset="-120"/>
                          <a:ea typeface="標楷體" panose="03000509000000000000" pitchFamily="65" charset="-120"/>
                        </a:rPr>
                        <a:t>檔製作、採訪錄影、後續收尾</a:t>
                      </a:r>
                      <a:endParaRPr lang="en-US" altLang="zh-TW" sz="3200" b="1" dirty="0">
                        <a:latin typeface="標楷體" panose="03000509000000000000" pitchFamily="65" charset="-120"/>
                        <a:ea typeface="標楷體" panose="03000509000000000000" pitchFamily="65" charset="-120"/>
                      </a:endParaRP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2624045189"/>
                  </a:ext>
                </a:extLst>
              </a:tr>
              <a:tr h="707602">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zh-TW" altLang="en-US" sz="3200" b="1" dirty="0">
                          <a:latin typeface="標楷體" panose="03000509000000000000" pitchFamily="65" charset="-120"/>
                          <a:ea typeface="標楷體" panose="03000509000000000000" pitchFamily="65" charset="-120"/>
                        </a:rPr>
                        <a:t>黃子馨</a:t>
                      </a: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US" altLang="zh-TW" sz="2800" b="1" dirty="0">
                          <a:latin typeface="標楷體" panose="03000509000000000000" pitchFamily="65" charset="-120"/>
                          <a:ea typeface="標楷體" panose="03000509000000000000" pitchFamily="65" charset="-120"/>
                        </a:rPr>
                        <a:t>33％</a:t>
                      </a:r>
                      <a:endParaRPr lang="zh-TW" altLang="en-US" sz="2800" b="1" dirty="0">
                        <a:latin typeface="標楷體" panose="03000509000000000000" pitchFamily="65" charset="-120"/>
                        <a:ea typeface="標楷體" panose="03000509000000000000" pitchFamily="65" charset="-120"/>
                      </a:endParaRP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zh-TW" altLang="en-US" sz="3200" b="1" dirty="0">
                          <a:latin typeface="標楷體" panose="03000509000000000000" pitchFamily="65" charset="-120"/>
                          <a:ea typeface="標楷體" panose="03000509000000000000" pitchFamily="65" charset="-120"/>
                        </a:rPr>
                        <a:t>資料整理、</a:t>
                      </a:r>
                      <a:r>
                        <a:rPr lang="en-US" altLang="zh-TW" sz="3200" b="1" dirty="0">
                          <a:latin typeface="標楷體" panose="03000509000000000000" pitchFamily="65" charset="-120"/>
                          <a:ea typeface="標楷體" panose="03000509000000000000" pitchFamily="65" charset="-120"/>
                        </a:rPr>
                        <a:t>PPT</a:t>
                      </a:r>
                      <a:r>
                        <a:rPr lang="zh-TW" altLang="en-US" sz="3200" b="1" dirty="0">
                          <a:latin typeface="標楷體" panose="03000509000000000000" pitchFamily="65" charset="-120"/>
                          <a:ea typeface="標楷體" panose="03000509000000000000" pitchFamily="65" charset="-120"/>
                        </a:rPr>
                        <a:t>校正、</a:t>
                      </a:r>
                      <a:r>
                        <a:rPr lang="en-US" altLang="zh-TW" sz="3200" b="1" dirty="0">
                          <a:latin typeface="標楷體" panose="03000509000000000000" pitchFamily="65" charset="-120"/>
                          <a:ea typeface="標楷體" panose="03000509000000000000" pitchFamily="65" charset="-120"/>
                        </a:rPr>
                        <a:t>word</a:t>
                      </a:r>
                      <a:r>
                        <a:rPr lang="zh-TW" altLang="en-US" sz="3200" b="1" dirty="0">
                          <a:latin typeface="標楷體" panose="03000509000000000000" pitchFamily="65" charset="-120"/>
                          <a:ea typeface="標楷體" panose="03000509000000000000" pitchFamily="65" charset="-120"/>
                        </a:rPr>
                        <a:t>檔校正、採訪彙整</a:t>
                      </a:r>
                    </a:p>
                  </a:txBody>
                  <a:tcPr>
                    <a:lnL w="12700" cap="flat" cmpd="sng" algn="ctr">
                      <a:solidFill>
                        <a:srgbClr val="64443D"/>
                      </a:solidFill>
                      <a:prstDash val="solid"/>
                      <a:round/>
                      <a:headEnd type="none" w="med" len="med"/>
                      <a:tailEnd type="none" w="med" len="med"/>
                    </a:lnL>
                    <a:lnR w="12700" cap="flat" cmpd="sng" algn="ctr">
                      <a:solidFill>
                        <a:srgbClr val="64443D"/>
                      </a:solidFill>
                      <a:prstDash val="solid"/>
                      <a:round/>
                      <a:headEnd type="none" w="med" len="med"/>
                      <a:tailEnd type="none" w="med" len="med"/>
                    </a:lnR>
                    <a:lnT w="12700" cap="flat" cmpd="sng" algn="ctr">
                      <a:solidFill>
                        <a:srgbClr val="64443D"/>
                      </a:solidFill>
                      <a:prstDash val="solid"/>
                      <a:round/>
                      <a:headEnd type="none" w="med" len="med"/>
                      <a:tailEnd type="none" w="med" len="med"/>
                    </a:lnT>
                    <a:lnB w="12700" cap="flat" cmpd="sng" algn="ctr">
                      <a:solidFill>
                        <a:srgbClr val="64443D"/>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452717891"/>
                  </a:ext>
                </a:extLst>
              </a:tr>
            </a:tbl>
          </a:graphicData>
        </a:graphic>
      </p:graphicFrame>
      <p:pic>
        <p:nvPicPr>
          <p:cNvPr id="6" name="图片 5" descr="伞"/>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17380" y="4134506"/>
            <a:ext cx="2674620" cy="2796540"/>
          </a:xfrm>
          <a:prstGeom prst="rect">
            <a:avLst/>
          </a:prstGeom>
        </p:spPr>
      </p:pic>
      <p:pic>
        <p:nvPicPr>
          <p:cNvPr id="11" name="Picture 2" descr="ãç¹¡çè±ç´ æãçåçæå°çµæ">
            <a:extLst>
              <a:ext uri="{FF2B5EF4-FFF2-40B4-BE49-F238E27FC236}">
                <a16:creationId xmlns="" xmlns:a16="http://schemas.microsoft.com/office/drawing/2014/main" id="{126F486D-F863-4383-9D52-F39AB53A0A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1227820" y="3543964"/>
            <a:ext cx="3977623" cy="397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89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par>
                          <p:cTn id="26" fill="hold">
                            <p:stCondLst>
                              <p:cond delay="2000"/>
                            </p:stCondLst>
                            <p:childTnLst>
                              <p:par>
                                <p:cTn id="27" presetID="14" presetClass="entr" presetSubtype="1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bldLvl="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0715" y="1037590"/>
            <a:ext cx="8371205" cy="4497070"/>
          </a:xfrm>
          <a:prstGeom prst="rect">
            <a:avLst/>
          </a:prstGeom>
        </p:spPr>
      </p:pic>
      <p:pic>
        <p:nvPicPr>
          <p:cNvPr id="5" name="图片 4" descr="梅花"/>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 y="2009775"/>
            <a:ext cx="4763135" cy="2552700"/>
          </a:xfrm>
          <a:prstGeom prst="rect">
            <a:avLst/>
          </a:prstGeom>
        </p:spPr>
      </p:pic>
      <p:pic>
        <p:nvPicPr>
          <p:cNvPr id="6" name="图片 5" descr="伞"/>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97315" y="3592830"/>
            <a:ext cx="2674620" cy="2796540"/>
          </a:xfrm>
          <a:prstGeom prst="rect">
            <a:avLst/>
          </a:prstGeom>
        </p:spPr>
      </p:pic>
      <p:sp>
        <p:nvSpPr>
          <p:cNvPr id="8" name="文本框 7"/>
          <p:cNvSpPr txBox="1"/>
          <p:nvPr/>
        </p:nvSpPr>
        <p:spPr>
          <a:xfrm>
            <a:off x="2837263" y="2414223"/>
            <a:ext cx="6517473" cy="1107996"/>
          </a:xfrm>
          <a:prstGeom prst="rect">
            <a:avLst/>
          </a:prstGeom>
          <a:noFill/>
        </p:spPr>
        <p:txBody>
          <a:bodyPr wrap="square" rtlCol="0">
            <a:spAutoFit/>
          </a:bodyPr>
          <a:lstStyle/>
          <a:p>
            <a:pPr algn="ctr"/>
            <a:r>
              <a:rPr lang="en-US" altLang="zh-CN" sz="6600" b="1" dirty="0">
                <a:solidFill>
                  <a:srgbClr val="64443D"/>
                </a:solidFill>
                <a:latin typeface="STXingkai" panose="02010800040101010101" pitchFamily="2" charset="-122"/>
                <a:ea typeface="STXingkai" panose="02010800040101010101" pitchFamily="2" charset="-122"/>
              </a:rPr>
              <a:t>Thank you for listening!</a:t>
            </a:r>
            <a:endParaRPr lang="zh-CN" altLang="en-US" sz="6600" b="1" dirty="0">
              <a:solidFill>
                <a:srgbClr val="64443D"/>
              </a:solidFill>
              <a:latin typeface="STXingkai" panose="02010800040101010101" pitchFamily="2" charset="-122"/>
              <a:ea typeface="STXingkai"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56" presetClass="entr" presetSubtype="0" fill="hold" grpId="2"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by="(-#ppt_w*2)" calcmode="lin" valueType="num">
                                      <p:cBhvr rctx="PPT">
                                        <p:cTn id="20" dur="250" autoRev="1" fill="hold">
                                          <p:stCondLst>
                                            <p:cond delay="0"/>
                                          </p:stCondLst>
                                        </p:cTn>
                                        <p:tgtEl>
                                          <p:spTgt spid="8"/>
                                        </p:tgtEl>
                                        <p:attrNameLst>
                                          <p:attrName>ppt_w</p:attrName>
                                        </p:attrNameLst>
                                      </p:cBhvr>
                                    </p:anim>
                                    <p:anim by="(#ppt_w*0.50)" calcmode="lin" valueType="num">
                                      <p:cBhvr>
                                        <p:cTn id="21" dur="250" decel="50000" autoRev="1" fill="hold">
                                          <p:stCondLst>
                                            <p:cond delay="0"/>
                                          </p:stCondLst>
                                        </p:cTn>
                                        <p:tgtEl>
                                          <p:spTgt spid="8"/>
                                        </p:tgtEl>
                                        <p:attrNameLst>
                                          <p:attrName>ppt_x</p:attrName>
                                        </p:attrNameLst>
                                      </p:cBhvr>
                                    </p:anim>
                                    <p:anim from="(-#ppt_h/2)" to="(#ppt_y)" calcmode="lin" valueType="num">
                                      <p:cBhvr>
                                        <p:cTn id="22" dur="500" fill="hold">
                                          <p:stCondLst>
                                            <p:cond delay="0"/>
                                          </p:stCondLst>
                                        </p:cTn>
                                        <p:tgtEl>
                                          <p:spTgt spid="8"/>
                                        </p:tgtEl>
                                        <p:attrNameLst>
                                          <p:attrName>ppt_y</p:attrName>
                                        </p:attrNameLst>
                                      </p:cBhvr>
                                    </p:anim>
                                    <p:animRot by="21600000">
                                      <p:cBhvr>
                                        <p:cTn id="23" dur="5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1375410" y="749935"/>
            <a:ext cx="9443085" cy="5073015"/>
          </a:xfrm>
          <a:prstGeom prst="rect">
            <a:avLst/>
          </a:prstGeom>
        </p:spPr>
      </p:pic>
      <p:pic>
        <p:nvPicPr>
          <p:cNvPr id="9" name="图片 8" descr="伞"/>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79280" y="4061460"/>
            <a:ext cx="2674620" cy="2796540"/>
          </a:xfrm>
          <a:prstGeom prst="rect">
            <a:avLst/>
          </a:prstGeom>
        </p:spPr>
      </p:pic>
      <p:sp>
        <p:nvSpPr>
          <p:cNvPr id="12" name="文本框 11"/>
          <p:cNvSpPr txBox="1"/>
          <p:nvPr/>
        </p:nvSpPr>
        <p:spPr>
          <a:xfrm rot="16200000">
            <a:off x="6223140" y="1471111"/>
            <a:ext cx="1292662" cy="3630662"/>
          </a:xfrm>
          <a:prstGeom prst="rect">
            <a:avLst/>
          </a:prstGeom>
          <a:noFill/>
        </p:spPr>
        <p:txBody>
          <a:bodyPr vert="eaVert" wrap="square" rtlCol="0">
            <a:spAutoFit/>
          </a:bodyPr>
          <a:lstStyle/>
          <a:p>
            <a:pPr algn="l"/>
            <a:r>
              <a:rPr lang="en-US" altLang="zh-CN" sz="7200" b="1" dirty="0">
                <a:solidFill>
                  <a:srgbClr val="64443D"/>
                </a:solidFill>
                <a:latin typeface="STXingkai" panose="02010800040101010101" pitchFamily="2" charset="-122"/>
                <a:ea typeface="STXingkai" panose="02010800040101010101" pitchFamily="2" charset="-122"/>
              </a:rPr>
              <a:t>1. </a:t>
            </a:r>
            <a:r>
              <a:rPr lang="zh-CN" altLang="en-US" sz="7200" b="1" dirty="0">
                <a:solidFill>
                  <a:srgbClr val="64443D"/>
                </a:solidFill>
                <a:latin typeface="STXingkai" panose="02010800040101010101" pitchFamily="2" charset="-122"/>
                <a:ea typeface="STXingkai" panose="02010800040101010101" pitchFamily="2" charset="-122"/>
              </a:rPr>
              <a:t>前  言</a:t>
            </a:r>
          </a:p>
        </p:txBody>
      </p:sp>
      <p:pic>
        <p:nvPicPr>
          <p:cNvPr id="2" name="圖片 1">
            <a:extLst>
              <a:ext uri="{FF2B5EF4-FFF2-40B4-BE49-F238E27FC236}">
                <a16:creationId xmlns="" xmlns:a16="http://schemas.microsoft.com/office/drawing/2014/main" id="{E69E95FD-9451-4749-96AF-1E7D11DD3959}"/>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6313" r="91498">
                        <a14:foregroundMark x1="54209" y1="72692" x2="54209" y2="72692"/>
                        <a14:foregroundMark x1="10859" y1="41154" x2="10859" y2="41154"/>
                        <a14:foregroundMark x1="6397" y1="40769" x2="6397" y2="40769"/>
                        <a14:foregroundMark x1="35185" y1="66923" x2="35185" y2="66923"/>
                        <a14:foregroundMark x1="23401" y1="60256" x2="23401" y2="60256"/>
                        <a14:foregroundMark x1="91498" y1="40256" x2="91498" y2="40256"/>
                        <a14:backgroundMark x1="45539" y1="66795" x2="45539" y2="66795"/>
                        <a14:backgroundMark x1="40236" y1="70641" x2="40236" y2="70641"/>
                      </a14:backgroundRemoval>
                    </a14:imgEffect>
                  </a14:imgLayer>
                </a14:imgProps>
              </a:ext>
              <a:ext uri="{28A0092B-C50C-407E-A947-70E740481C1C}">
                <a14:useLocalDpi xmlns:a14="http://schemas.microsoft.com/office/drawing/2010/main"/>
              </a:ext>
            </a:extLst>
          </a:blip>
          <a:stretch>
            <a:fillRect/>
          </a:stretch>
        </p:blipFill>
        <p:spPr>
          <a:xfrm flipH="1" flipV="1">
            <a:off x="-823712" y="1124909"/>
            <a:ext cx="6146243" cy="4035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519" y="1092756"/>
            <a:ext cx="8371205" cy="5041714"/>
          </a:xfrm>
          <a:prstGeom prst="rect">
            <a:avLst/>
          </a:prstGeom>
        </p:spPr>
      </p:pic>
      <p:pic>
        <p:nvPicPr>
          <p:cNvPr id="6" name="图片 5" descr="伞"/>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39414" y="4285288"/>
            <a:ext cx="2674620" cy="2796540"/>
          </a:xfrm>
          <a:prstGeom prst="rect">
            <a:avLst/>
          </a:prstGeom>
        </p:spPr>
      </p:pic>
      <p:sp>
        <p:nvSpPr>
          <p:cNvPr id="8" name="文本框 7"/>
          <p:cNvSpPr txBox="1"/>
          <p:nvPr/>
        </p:nvSpPr>
        <p:spPr>
          <a:xfrm>
            <a:off x="5634163" y="-748"/>
            <a:ext cx="2113915"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動機</a:t>
            </a:r>
            <a:endParaRPr lang="zh-CN" altLang="en-US" sz="6000" b="1" dirty="0">
              <a:solidFill>
                <a:srgbClr val="64443D"/>
              </a:solidFill>
              <a:latin typeface="標楷體" panose="03000509000000000000" pitchFamily="65" charset="-120"/>
              <a:ea typeface="標楷體" panose="03000509000000000000" pitchFamily="65" charset="-120"/>
            </a:endParaRPr>
          </a:p>
        </p:txBody>
      </p:sp>
      <p:sp>
        <p:nvSpPr>
          <p:cNvPr id="2" name="文本框 1"/>
          <p:cNvSpPr txBox="1"/>
          <p:nvPr/>
        </p:nvSpPr>
        <p:spPr>
          <a:xfrm>
            <a:off x="4159943" y="1586755"/>
            <a:ext cx="6303276" cy="3046988"/>
          </a:xfrm>
          <a:prstGeom prst="rect">
            <a:avLst/>
          </a:prstGeom>
          <a:noFill/>
        </p:spPr>
        <p:txBody>
          <a:bodyPr wrap="square" rtlCol="0">
            <a:spAutoFit/>
          </a:bodyPr>
          <a:lstStyle/>
          <a:p>
            <a:pPr marL="457200" indent="-457200">
              <a:buFont typeface="Arial" panose="020B0604020202020204" pitchFamily="34" charset="0"/>
              <a:buChar char="•"/>
            </a:pPr>
            <a:r>
              <a:rPr lang="zh-TW" altLang="en-US" sz="3200" b="1" dirty="0">
                <a:solidFill>
                  <a:srgbClr val="64443D"/>
                </a:solidFill>
                <a:latin typeface="標楷體" panose="03000509000000000000" pitchFamily="65" charset="-120"/>
                <a:ea typeface="標楷體" panose="03000509000000000000" pitchFamily="65" charset="-120"/>
              </a:rPr>
              <a:t>有組員居住在中山新邨中，資料取得較容易</a:t>
            </a:r>
            <a:endParaRPr lang="en-US" altLang="zh-TW" sz="3200" b="1" dirty="0">
              <a:solidFill>
                <a:srgbClr val="64443D"/>
              </a:solidFill>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b="1" dirty="0">
                <a:solidFill>
                  <a:srgbClr val="64443D"/>
                </a:solidFill>
                <a:latin typeface="標楷體" panose="03000509000000000000" pitchFamily="65" charset="-120"/>
                <a:ea typeface="標楷體" panose="03000509000000000000" pitchFamily="65" charset="-120"/>
              </a:rPr>
              <a:t>想更進一步瞭解來往鄰居的故事</a:t>
            </a:r>
            <a:endParaRPr lang="en-US" altLang="zh-TW" sz="3200" b="1" dirty="0">
              <a:solidFill>
                <a:srgbClr val="64443D"/>
              </a:solidFill>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3200" b="1" dirty="0">
                <a:solidFill>
                  <a:srgbClr val="64443D"/>
                </a:solidFill>
                <a:latin typeface="標楷體" panose="03000509000000000000" pitchFamily="65" charset="-120"/>
                <a:ea typeface="標楷體" panose="03000509000000000000" pitchFamily="65" charset="-120"/>
              </a:rPr>
              <a:t>對於歷史課本未教的故事感到好奇</a:t>
            </a:r>
            <a:endParaRPr lang="zh-CN" altLang="en-US" sz="3200" b="1" dirty="0">
              <a:solidFill>
                <a:srgbClr val="64443D"/>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 xmlns:a16="http://schemas.microsoft.com/office/drawing/2014/main" id="{5FDD0D24-64C5-45AB-B62D-FE091DDA1D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1553" y="1647656"/>
            <a:ext cx="6145301" cy="4035902"/>
          </a:xfrm>
          <a:prstGeom prst="rect">
            <a:avLst/>
          </a:prstGeom>
        </p:spPr>
      </p:pic>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前言</a:t>
            </a:r>
            <a:endParaRPr lang="zh-CN" altLang="en-US" sz="4000" b="1" dirty="0">
              <a:latin typeface="汉仪全唐诗简" panose="00020600040101010101" charset="-122"/>
              <a:ea typeface="汉仪全唐诗简" panose="00020600040101010101" charset="-122"/>
            </a:endParaRPr>
          </a:p>
        </p:txBody>
      </p:sp>
    </p:spTree>
    <p:extLst>
      <p:ext uri="{BB962C8B-B14F-4D97-AF65-F5344CB8AC3E}">
        <p14:creationId xmlns:p14="http://schemas.microsoft.com/office/powerpoint/2010/main" val="1026310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1500"/>
                            </p:stCondLst>
                            <p:childTnLst>
                              <p:par>
                                <p:cTn id="21" presetID="53" presetClass="entr" presetSubtype="16" fill="hold" grpId="2"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17" presetClass="entr" presetSubtype="1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3000"/>
                            </p:stCondLst>
                            <p:childTnLst>
                              <p:par>
                                <p:cTn id="36" presetID="41" presetClass="entr" presetSubtype="0" fill="hold" grpId="2" nodeType="after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
                                        </p:tgtEl>
                                        <p:attrNameLst>
                                          <p:attrName>ppt_y</p:attrName>
                                        </p:attrNameLst>
                                      </p:cBhvr>
                                      <p:tavLst>
                                        <p:tav tm="0">
                                          <p:val>
                                            <p:strVal val="#ppt_y"/>
                                          </p:val>
                                        </p:tav>
                                        <p:tav tm="100000">
                                          <p:val>
                                            <p:strVal val="#ppt_y"/>
                                          </p:val>
                                        </p:tav>
                                      </p:tavLst>
                                    </p:anim>
                                    <p:anim calcmode="lin" valueType="num">
                                      <p:cBhvr>
                                        <p:cTn id="40"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2" grpId="0"/>
      <p:bldP spid="2" grpId="1"/>
      <p:bldP spid="2" grpId="2"/>
      <p:bldP spid="9" grpId="0" bldLvl="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a:stretch>
            <a:fillRect/>
          </a:stretch>
        </p:blipFill>
        <p:spPr>
          <a:xfrm>
            <a:off x="1302258" y="804799"/>
            <a:ext cx="9443085" cy="5073015"/>
          </a:xfrm>
          <a:prstGeom prst="rect">
            <a:avLst/>
          </a:prstGeom>
        </p:spPr>
      </p:pic>
      <p:pic>
        <p:nvPicPr>
          <p:cNvPr id="9" name="图片 8" descr="伞"/>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9288" y="4111424"/>
            <a:ext cx="2674620" cy="2796540"/>
          </a:xfrm>
          <a:prstGeom prst="rect">
            <a:avLst/>
          </a:prstGeom>
        </p:spPr>
      </p:pic>
      <p:sp>
        <p:nvSpPr>
          <p:cNvPr id="12" name="文本框 11"/>
          <p:cNvSpPr txBox="1"/>
          <p:nvPr/>
        </p:nvSpPr>
        <p:spPr>
          <a:xfrm rot="16200000">
            <a:off x="5377469" y="722156"/>
            <a:ext cx="1292662" cy="4749618"/>
          </a:xfrm>
          <a:prstGeom prst="rect">
            <a:avLst/>
          </a:prstGeom>
          <a:noFill/>
        </p:spPr>
        <p:txBody>
          <a:bodyPr vert="eaVert" wrap="square" rtlCol="0">
            <a:spAutoFit/>
          </a:bodyPr>
          <a:lstStyle/>
          <a:p>
            <a:pPr algn="l"/>
            <a:r>
              <a:rPr lang="en-US" altLang="zh-CN" sz="7200" b="1" dirty="0">
                <a:solidFill>
                  <a:srgbClr val="64443D"/>
                </a:solidFill>
                <a:latin typeface="STXingkai" panose="02010800040101010101" pitchFamily="2" charset="-122"/>
                <a:ea typeface="STXingkai" panose="02010800040101010101" pitchFamily="2" charset="-122"/>
              </a:rPr>
              <a:t>2.</a:t>
            </a:r>
            <a:r>
              <a:rPr lang="zh-TW" altLang="en-US" sz="7200" b="1" dirty="0">
                <a:solidFill>
                  <a:srgbClr val="64443D"/>
                </a:solidFill>
                <a:latin typeface="STXingkai" panose="02010800040101010101" pitchFamily="2" charset="-122"/>
                <a:ea typeface="STXingkai" panose="02010800040101010101" pitchFamily="2" charset="-122"/>
              </a:rPr>
              <a:t>歷史背景</a:t>
            </a:r>
            <a:endParaRPr lang="zh-CN" altLang="en-US" sz="7200" b="1" dirty="0">
              <a:solidFill>
                <a:srgbClr val="64443D"/>
              </a:solidFill>
              <a:latin typeface="STXingkai" panose="02010800040101010101" pitchFamily="2" charset="-122"/>
              <a:ea typeface="STXingkai" panose="02010800040101010101" pitchFamily="2" charset="-122"/>
            </a:endParaRPr>
          </a:p>
        </p:txBody>
      </p:sp>
      <p:pic>
        <p:nvPicPr>
          <p:cNvPr id="3" name="圖片 2">
            <a:extLst>
              <a:ext uri="{FF2B5EF4-FFF2-40B4-BE49-F238E27FC236}">
                <a16:creationId xmlns="" xmlns:a16="http://schemas.microsoft.com/office/drawing/2014/main" id="{6531E855-4C27-432E-B85B-7597078A4D23}"/>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1282" l="10000" r="90000">
                        <a14:foregroundMark x1="27821" y1="91282" x2="27821" y2="91282"/>
                        <a14:foregroundMark x1="25128" y1="81538" x2="25128" y2="81538"/>
                        <a14:foregroundMark x1="23205" y1="79359" x2="23205" y2="79359"/>
                      </a14:backgroundRemoval>
                    </a14:imgEffect>
                  </a14:imgLayer>
                </a14:imgProps>
              </a:ext>
              <a:ext uri="{28A0092B-C50C-407E-A947-70E740481C1C}">
                <a14:useLocalDpi xmlns:a14="http://schemas.microsoft.com/office/drawing/2010/main"/>
              </a:ext>
            </a:extLst>
          </a:blip>
          <a:stretch>
            <a:fillRect/>
          </a:stretch>
        </p:blipFill>
        <p:spPr>
          <a:xfrm>
            <a:off x="-1963648" y="-1348306"/>
            <a:ext cx="6858000" cy="6858000"/>
          </a:xfrm>
          <a:prstGeom prst="rect">
            <a:avLst/>
          </a:prstGeom>
        </p:spPr>
      </p:pic>
    </p:spTree>
    <p:extLst>
      <p:ext uri="{BB962C8B-B14F-4D97-AF65-F5344CB8AC3E}">
        <p14:creationId xmlns:p14="http://schemas.microsoft.com/office/powerpoint/2010/main" val="1080710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519" y="1092756"/>
            <a:ext cx="8371205" cy="5041714"/>
          </a:xfrm>
          <a:prstGeom prst="rect">
            <a:avLst/>
          </a:prstGeom>
        </p:spPr>
      </p:pic>
      <p:pic>
        <p:nvPicPr>
          <p:cNvPr id="11" name="圖片 10">
            <a:extLst>
              <a:ext uri="{FF2B5EF4-FFF2-40B4-BE49-F238E27FC236}">
                <a16:creationId xmlns="" xmlns:a16="http://schemas.microsoft.com/office/drawing/2014/main" id="{2161FFF6-7B88-4B0B-933E-0E48836ACB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1282" l="10000" r="90000">
                        <a14:foregroundMark x1="27821" y1="91282" x2="27821" y2="91282"/>
                        <a14:foregroundMark x1="25128" y1="81538" x2="25128" y2="81538"/>
                        <a14:foregroundMark x1="23205" y1="79359" x2="23205" y2="79359"/>
                      </a14:backgroundRemoval>
                    </a14:imgEffect>
                  </a14:imgLayer>
                </a14:imgProps>
              </a:ext>
              <a:ext uri="{28A0092B-C50C-407E-A947-70E740481C1C}">
                <a14:useLocalDpi xmlns:a14="http://schemas.microsoft.com/office/drawing/2010/main"/>
              </a:ext>
            </a:extLst>
          </a:blip>
          <a:stretch>
            <a:fillRect/>
          </a:stretch>
        </p:blipFill>
        <p:spPr>
          <a:xfrm>
            <a:off x="-1588038" y="-808759"/>
            <a:ext cx="6858000" cy="6858000"/>
          </a:xfrm>
          <a:prstGeom prst="rect">
            <a:avLst/>
          </a:prstGeom>
        </p:spPr>
      </p:pic>
      <p:pic>
        <p:nvPicPr>
          <p:cNvPr id="6" name="图片 5" descr="伞"/>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39414" y="4285288"/>
            <a:ext cx="2674620" cy="2796540"/>
          </a:xfrm>
          <a:prstGeom prst="rect">
            <a:avLst/>
          </a:prstGeom>
        </p:spPr>
      </p:pic>
      <p:sp>
        <p:nvSpPr>
          <p:cNvPr id="8" name="文本框 7"/>
          <p:cNvSpPr txBox="1"/>
          <p:nvPr/>
        </p:nvSpPr>
        <p:spPr>
          <a:xfrm>
            <a:off x="4488943" y="9619"/>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第二次國共內戰</a:t>
            </a:r>
          </a:p>
        </p:txBody>
      </p:sp>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歷史背景</a:t>
            </a:r>
            <a:endParaRPr lang="zh-CN" altLang="en-US" sz="4000" b="1" dirty="0">
              <a:latin typeface="汉仪全唐诗简" panose="00020600040101010101" charset="-122"/>
              <a:ea typeface="汉仪全唐诗简" panose="00020600040101010101" charset="-122"/>
            </a:endParaRPr>
          </a:p>
        </p:txBody>
      </p:sp>
      <p:pic>
        <p:nvPicPr>
          <p:cNvPr id="5" name="圖片 4">
            <a:extLst>
              <a:ext uri="{FF2B5EF4-FFF2-40B4-BE49-F238E27FC236}">
                <a16:creationId xmlns="" xmlns:a16="http://schemas.microsoft.com/office/drawing/2014/main" id="{8D55EAC6-6FE2-49B2-8E85-3D59422176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88920" y="1180964"/>
            <a:ext cx="7562118" cy="4762636"/>
          </a:xfrm>
          <a:prstGeom prst="rect">
            <a:avLst/>
          </a:prstGeom>
        </p:spPr>
      </p:pic>
      <p:sp>
        <p:nvSpPr>
          <p:cNvPr id="7" name="乘號 6">
            <a:extLst>
              <a:ext uri="{FF2B5EF4-FFF2-40B4-BE49-F238E27FC236}">
                <a16:creationId xmlns="" xmlns:a16="http://schemas.microsoft.com/office/drawing/2014/main" id="{721F928E-8482-4C72-905D-955722ECBA64}"/>
              </a:ext>
            </a:extLst>
          </p:cNvPr>
          <p:cNvSpPr/>
          <p:nvPr/>
        </p:nvSpPr>
        <p:spPr>
          <a:xfrm>
            <a:off x="6832839" y="564720"/>
            <a:ext cx="3518199" cy="6517108"/>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DA4130"/>
              </a:solidFill>
            </a:endParaRPr>
          </a:p>
        </p:txBody>
      </p:sp>
      <p:sp>
        <p:nvSpPr>
          <p:cNvPr id="12" name="矩形 11">
            <a:extLst>
              <a:ext uri="{FF2B5EF4-FFF2-40B4-BE49-F238E27FC236}">
                <a16:creationId xmlns="" xmlns:a16="http://schemas.microsoft.com/office/drawing/2014/main" id="{0F5AC26F-AC4E-4E17-AEA3-3ACF24C304DD}"/>
              </a:ext>
            </a:extLst>
          </p:cNvPr>
          <p:cNvSpPr/>
          <p:nvPr/>
        </p:nvSpPr>
        <p:spPr>
          <a:xfrm>
            <a:off x="2788920" y="6116715"/>
            <a:ext cx="7084754" cy="707886"/>
          </a:xfrm>
          <a:prstGeom prst="rect">
            <a:avLst/>
          </a:prstGeom>
        </p:spPr>
        <p:txBody>
          <a:bodyPr wrap="square">
            <a:spAutoFit/>
          </a:bodyPr>
          <a:lstStyle/>
          <a:p>
            <a:pPr algn="ctr"/>
            <a:r>
              <a:rPr lang="zh-TW" altLang="en-US" sz="2000" b="1" dirty="0">
                <a:solidFill>
                  <a:srgbClr val="64443D"/>
                </a:solidFill>
                <a:latin typeface="微軟正黑體" panose="020B0604030504040204" pitchFamily="34" charset="-120"/>
                <a:ea typeface="微軟正黑體" panose="020B0604030504040204" pitchFamily="34" charset="-120"/>
              </a:rPr>
              <a:t>中國國民黨所執政的中華民國和中國共產黨後來建立的中華人民共和國</a:t>
            </a:r>
          </a:p>
        </p:txBody>
      </p:sp>
    </p:spTree>
    <p:extLst>
      <p:ext uri="{BB962C8B-B14F-4D97-AF65-F5344CB8AC3E}">
        <p14:creationId xmlns:p14="http://schemas.microsoft.com/office/powerpoint/2010/main" val="3185235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2500"/>
                            </p:stCondLst>
                            <p:childTnLst>
                              <p:par>
                                <p:cTn id="35" presetID="16" presetClass="entr" presetSubtype="21"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bldLvl="0" animBg="1"/>
      <p:bldP spid="10" grpId="0"/>
      <p:bldP spid="7"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 xmlns:a16="http://schemas.microsoft.com/office/drawing/2014/main" id="{6C54587F-01E3-4586-ABCF-3FDF080F860D}"/>
              </a:ext>
            </a:extLst>
          </p:cNvPr>
          <p:cNvPicPr>
            <a:picLocks noChangeAspect="1"/>
          </p:cNvPicPr>
          <p:nvPr/>
        </p:nvPicPr>
        <p:blipFill>
          <a:blip r:embed="rId3"/>
          <a:stretch>
            <a:fillRect/>
          </a:stretch>
        </p:blipFill>
        <p:spPr>
          <a:xfrm>
            <a:off x="2799587" y="1339032"/>
            <a:ext cx="7654367" cy="4311960"/>
          </a:xfrm>
          <a:prstGeom prst="rect">
            <a:avLst/>
          </a:prstGeom>
        </p:spPr>
      </p:pic>
      <p:pic>
        <p:nvPicPr>
          <p:cNvPr id="4" name="图片 3" descr="边框"/>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5519" y="1092756"/>
            <a:ext cx="8371205" cy="5041714"/>
          </a:xfrm>
          <a:prstGeom prst="rect">
            <a:avLst/>
          </a:prstGeom>
        </p:spPr>
      </p:pic>
      <p:pic>
        <p:nvPicPr>
          <p:cNvPr id="11" name="圖片 10">
            <a:extLst>
              <a:ext uri="{FF2B5EF4-FFF2-40B4-BE49-F238E27FC236}">
                <a16:creationId xmlns="" xmlns:a16="http://schemas.microsoft.com/office/drawing/2014/main" id="{2161FFF6-7B88-4B0B-933E-0E48836ACBB2}"/>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1282" l="10000" r="90000">
                        <a14:foregroundMark x1="27821" y1="91282" x2="27821" y2="91282"/>
                        <a14:foregroundMark x1="25128" y1="81538" x2="25128" y2="81538"/>
                        <a14:foregroundMark x1="23205" y1="79359" x2="23205" y2="79359"/>
                      </a14:backgroundRemoval>
                    </a14:imgEffect>
                  </a14:imgLayer>
                </a14:imgProps>
              </a:ext>
              <a:ext uri="{28A0092B-C50C-407E-A947-70E740481C1C}">
                <a14:useLocalDpi xmlns:a14="http://schemas.microsoft.com/office/drawing/2010/main"/>
              </a:ext>
            </a:extLst>
          </a:blip>
          <a:stretch>
            <a:fillRect/>
          </a:stretch>
        </p:blipFill>
        <p:spPr>
          <a:xfrm>
            <a:off x="-1793594" y="-723530"/>
            <a:ext cx="6858000" cy="6858000"/>
          </a:xfrm>
          <a:prstGeom prst="rect">
            <a:avLst/>
          </a:prstGeom>
        </p:spPr>
      </p:pic>
      <p:pic>
        <p:nvPicPr>
          <p:cNvPr id="6" name="图片 5" descr="伞"/>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39414" y="4285288"/>
            <a:ext cx="2674620" cy="2796540"/>
          </a:xfrm>
          <a:prstGeom prst="rect">
            <a:avLst/>
          </a:prstGeom>
        </p:spPr>
      </p:pic>
      <p:sp>
        <p:nvSpPr>
          <p:cNvPr id="8" name="文本框 7"/>
          <p:cNvSpPr txBox="1"/>
          <p:nvPr/>
        </p:nvSpPr>
        <p:spPr>
          <a:xfrm>
            <a:off x="4488943" y="9619"/>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國民政府遷台</a:t>
            </a:r>
          </a:p>
        </p:txBody>
      </p:sp>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歷史背景</a:t>
            </a:r>
            <a:endParaRPr lang="zh-CN" altLang="en-US" sz="4000" b="1" dirty="0">
              <a:latin typeface="汉仪全唐诗简" panose="00020600040101010101" charset="-122"/>
              <a:ea typeface="汉仪全唐诗简" panose="00020600040101010101" charset="-122"/>
            </a:endParaRPr>
          </a:p>
        </p:txBody>
      </p:sp>
      <p:sp>
        <p:nvSpPr>
          <p:cNvPr id="15" name="箭號: 弧形下彎 14">
            <a:extLst>
              <a:ext uri="{FF2B5EF4-FFF2-40B4-BE49-F238E27FC236}">
                <a16:creationId xmlns="" xmlns:a16="http://schemas.microsoft.com/office/drawing/2014/main" id="{253590BF-6956-4EC8-9F16-C5300FCD1899}"/>
              </a:ext>
            </a:extLst>
          </p:cNvPr>
          <p:cNvSpPr/>
          <p:nvPr/>
        </p:nvSpPr>
        <p:spPr>
          <a:xfrm>
            <a:off x="7064192" y="1699440"/>
            <a:ext cx="2328221" cy="2489390"/>
          </a:xfrm>
          <a:prstGeom prst="curvedDownArrow">
            <a:avLst>
              <a:gd name="adj1" fmla="val 25000"/>
              <a:gd name="adj2" fmla="val 50000"/>
              <a:gd name="adj3" fmla="val 5632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340120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2500"/>
                            </p:stCondLst>
                            <p:childTnLst>
                              <p:par>
                                <p:cTn id="35" presetID="6" presetClass="entr" presetSubtype="1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2000"/>
                                        <p:tgtEl>
                                          <p:spTgt spid="3"/>
                                        </p:tgtEl>
                                      </p:cBhvr>
                                    </p:animEffect>
                                  </p:childTnLst>
                                </p:cTn>
                              </p:par>
                            </p:childTnLst>
                          </p:cTn>
                        </p:par>
                        <p:par>
                          <p:cTn id="38" fill="hold">
                            <p:stCondLst>
                              <p:cond delay="4500"/>
                            </p:stCondLst>
                            <p:childTnLst>
                              <p:par>
                                <p:cTn id="39" presetID="16" presetClass="entr" presetSubtype="2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bldLvl="0" animBg="1"/>
      <p:bldP spid="10"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519" y="1092756"/>
            <a:ext cx="8371205" cy="5041714"/>
          </a:xfrm>
          <a:prstGeom prst="rect">
            <a:avLst/>
          </a:prstGeom>
        </p:spPr>
      </p:pic>
      <p:pic>
        <p:nvPicPr>
          <p:cNvPr id="11" name="圖片 10">
            <a:extLst>
              <a:ext uri="{FF2B5EF4-FFF2-40B4-BE49-F238E27FC236}">
                <a16:creationId xmlns="" xmlns:a16="http://schemas.microsoft.com/office/drawing/2014/main" id="{2161FFF6-7B88-4B0B-933E-0E48836ACB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1282" l="10000" r="90000">
                        <a14:foregroundMark x1="27821" y1="91282" x2="27821" y2="91282"/>
                        <a14:foregroundMark x1="25128" y1="81538" x2="25128" y2="81538"/>
                        <a14:foregroundMark x1="23205" y1="79359" x2="23205" y2="79359"/>
                      </a14:backgroundRemoval>
                    </a14:imgEffect>
                  </a14:imgLayer>
                </a14:imgProps>
              </a:ext>
              <a:ext uri="{28A0092B-C50C-407E-A947-70E740481C1C}">
                <a14:useLocalDpi xmlns:a14="http://schemas.microsoft.com/office/drawing/2010/main"/>
              </a:ext>
            </a:extLst>
          </a:blip>
          <a:stretch>
            <a:fillRect/>
          </a:stretch>
        </p:blipFill>
        <p:spPr>
          <a:xfrm>
            <a:off x="-1363826" y="-791004"/>
            <a:ext cx="6858000" cy="6858000"/>
          </a:xfrm>
          <a:prstGeom prst="rect">
            <a:avLst/>
          </a:prstGeom>
        </p:spPr>
      </p:pic>
      <p:pic>
        <p:nvPicPr>
          <p:cNvPr id="6" name="图片 5" descr="伞"/>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39414" y="4285288"/>
            <a:ext cx="2674620" cy="2796540"/>
          </a:xfrm>
          <a:prstGeom prst="rect">
            <a:avLst/>
          </a:prstGeom>
        </p:spPr>
      </p:pic>
      <p:sp>
        <p:nvSpPr>
          <p:cNvPr id="8" name="文本框 7"/>
          <p:cNvSpPr txBox="1"/>
          <p:nvPr/>
        </p:nvSpPr>
        <p:spPr>
          <a:xfrm>
            <a:off x="4488943" y="9619"/>
            <a:ext cx="5720377" cy="1015663"/>
          </a:xfrm>
          <a:prstGeom prst="rect">
            <a:avLst/>
          </a:prstGeom>
          <a:noFill/>
        </p:spPr>
        <p:txBody>
          <a:bodyPr wrap="square" rtlCol="0">
            <a:spAutoFit/>
          </a:bodyPr>
          <a:lstStyle/>
          <a:p>
            <a:pPr algn="ctr"/>
            <a:r>
              <a:rPr lang="zh-TW" altLang="en-US" sz="6000" b="1" dirty="0">
                <a:solidFill>
                  <a:srgbClr val="64443D"/>
                </a:solidFill>
                <a:latin typeface="標楷體" panose="03000509000000000000" pitchFamily="65" charset="-120"/>
                <a:ea typeface="標楷體" panose="03000509000000000000" pitchFamily="65" charset="-120"/>
              </a:rPr>
              <a:t>國民政府遷台</a:t>
            </a:r>
          </a:p>
        </p:txBody>
      </p:sp>
      <p:sp>
        <p:nvSpPr>
          <p:cNvPr id="2" name="文本框 1"/>
          <p:cNvSpPr txBox="1"/>
          <p:nvPr/>
        </p:nvSpPr>
        <p:spPr>
          <a:xfrm>
            <a:off x="4188601" y="1241970"/>
            <a:ext cx="5580130" cy="4524315"/>
          </a:xfrm>
          <a:prstGeom prst="rect">
            <a:avLst/>
          </a:prstGeom>
          <a:noFill/>
        </p:spPr>
        <p:txBody>
          <a:bodyPr wrap="square" rtlCol="0">
            <a:spAutoFit/>
          </a:bodyPr>
          <a:lstStyle/>
          <a:p>
            <a:pPr algn="ctr"/>
            <a:r>
              <a:rPr lang="zh-TW" altLang="zh-TW" sz="7200" b="1" dirty="0">
                <a:latin typeface="標楷體" panose="03000509000000000000" pitchFamily="65" charset="-120"/>
                <a:ea typeface="標楷體" panose="03000509000000000000" pitchFamily="65" charset="-120"/>
              </a:rPr>
              <a:t>一年準備</a:t>
            </a:r>
            <a:endParaRPr lang="en-US" altLang="zh-TW" sz="7200" b="1" dirty="0">
              <a:latin typeface="標楷體" panose="03000509000000000000" pitchFamily="65" charset="-120"/>
              <a:ea typeface="標楷體" panose="03000509000000000000" pitchFamily="65" charset="-120"/>
            </a:endParaRPr>
          </a:p>
          <a:p>
            <a:pPr algn="ctr"/>
            <a:r>
              <a:rPr lang="zh-TW" altLang="zh-TW" sz="7200" b="1" dirty="0">
                <a:latin typeface="標楷體" panose="03000509000000000000" pitchFamily="65" charset="-120"/>
                <a:ea typeface="標楷體" panose="03000509000000000000" pitchFamily="65" charset="-120"/>
              </a:rPr>
              <a:t>兩年反攻</a:t>
            </a:r>
            <a:endParaRPr lang="en-US" altLang="zh-TW" sz="7200" b="1" dirty="0">
              <a:latin typeface="標楷體" panose="03000509000000000000" pitchFamily="65" charset="-120"/>
              <a:ea typeface="標楷體" panose="03000509000000000000" pitchFamily="65" charset="-120"/>
            </a:endParaRPr>
          </a:p>
          <a:p>
            <a:pPr algn="ctr"/>
            <a:r>
              <a:rPr lang="zh-TW" altLang="zh-TW" sz="7200" b="1" dirty="0">
                <a:latin typeface="標楷體" panose="03000509000000000000" pitchFamily="65" charset="-120"/>
                <a:ea typeface="標楷體" panose="03000509000000000000" pitchFamily="65" charset="-120"/>
              </a:rPr>
              <a:t>三年掃蕩</a:t>
            </a:r>
            <a:endParaRPr lang="en-US" altLang="zh-TW" sz="7200" b="1" dirty="0">
              <a:latin typeface="標楷體" panose="03000509000000000000" pitchFamily="65" charset="-120"/>
              <a:ea typeface="標楷體" panose="03000509000000000000" pitchFamily="65" charset="-120"/>
            </a:endParaRPr>
          </a:p>
          <a:p>
            <a:pPr algn="ctr"/>
            <a:r>
              <a:rPr lang="zh-TW" altLang="zh-TW" sz="7200" b="1" dirty="0">
                <a:latin typeface="標楷體" panose="03000509000000000000" pitchFamily="65" charset="-120"/>
                <a:ea typeface="標楷體" panose="03000509000000000000" pitchFamily="65" charset="-120"/>
              </a:rPr>
              <a:t>五年成功</a:t>
            </a:r>
            <a:endParaRPr lang="zh-CN" altLang="en-US" sz="7200" b="1" dirty="0">
              <a:solidFill>
                <a:srgbClr val="64443D"/>
              </a:solidFill>
              <a:latin typeface="標楷體" panose="03000509000000000000" pitchFamily="65" charset="-120"/>
              <a:ea typeface="標楷體" panose="03000509000000000000" pitchFamily="65" charset="-120"/>
            </a:endParaRPr>
          </a:p>
        </p:txBody>
      </p:sp>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歷史背景</a:t>
            </a:r>
            <a:endParaRPr lang="zh-CN" altLang="en-US" sz="4000" b="1" dirty="0">
              <a:latin typeface="汉仪全唐诗简" panose="00020600040101010101" charset="-122"/>
              <a:ea typeface="汉仪全唐诗简" panose="00020600040101010101" charset="-122"/>
            </a:endParaRPr>
          </a:p>
        </p:txBody>
      </p:sp>
      <p:sp>
        <p:nvSpPr>
          <p:cNvPr id="5" name="文字方塊 4">
            <a:extLst>
              <a:ext uri="{FF2B5EF4-FFF2-40B4-BE49-F238E27FC236}">
                <a16:creationId xmlns="" xmlns:a16="http://schemas.microsoft.com/office/drawing/2014/main" id="{AC845FB9-3E45-41E7-8821-35DF90B7EB1A}"/>
              </a:ext>
            </a:extLst>
          </p:cNvPr>
          <p:cNvSpPr txBox="1"/>
          <p:nvPr/>
        </p:nvSpPr>
        <p:spPr>
          <a:xfrm>
            <a:off x="4355817" y="2572712"/>
            <a:ext cx="6551271" cy="1569660"/>
          </a:xfrm>
          <a:prstGeom prst="rect">
            <a:avLst/>
          </a:prstGeom>
          <a:noFill/>
        </p:spPr>
        <p:txBody>
          <a:bodyPr wrap="square" rtlCol="0">
            <a:spAutoFit/>
          </a:bodyPr>
          <a:lstStyle/>
          <a:p>
            <a:r>
              <a:rPr lang="zh-TW" altLang="en-US" sz="9600" b="1" dirty="0">
                <a:solidFill>
                  <a:srgbClr val="FF0000"/>
                </a:solidFill>
                <a:latin typeface="微軟正黑體" panose="020B0604030504040204" pitchFamily="34" charset="-120"/>
                <a:ea typeface="微軟正黑體" panose="020B0604030504040204" pitchFamily="34" charset="-120"/>
              </a:rPr>
              <a:t>陸大攻反</a:t>
            </a:r>
          </a:p>
        </p:txBody>
      </p:sp>
      <p:sp>
        <p:nvSpPr>
          <p:cNvPr id="7" name="乘號 6">
            <a:extLst>
              <a:ext uri="{FF2B5EF4-FFF2-40B4-BE49-F238E27FC236}">
                <a16:creationId xmlns="" xmlns:a16="http://schemas.microsoft.com/office/drawing/2014/main" id="{4AFD4BBB-3977-44D3-93B6-439670A0D647}"/>
              </a:ext>
            </a:extLst>
          </p:cNvPr>
          <p:cNvSpPr/>
          <p:nvPr/>
        </p:nvSpPr>
        <p:spPr>
          <a:xfrm>
            <a:off x="4981375" y="1670389"/>
            <a:ext cx="3940354" cy="329184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46701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2"/>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500"/>
                                        <p:tgtEl>
                                          <p:spTgt spid="10"/>
                                        </p:tgtEl>
                                      </p:cBhvr>
                                    </p:animEffect>
                                  </p:childTnLst>
                                </p:cTn>
                              </p:par>
                            </p:childTnLst>
                          </p:cTn>
                        </p:par>
                        <p:par>
                          <p:cTn id="16" fill="hold">
                            <p:stCondLst>
                              <p:cond delay="1000"/>
                            </p:stCondLst>
                            <p:childTnLst>
                              <p:par>
                                <p:cTn id="17" presetID="53" presetClass="entr" presetSubtype="16"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2500"/>
                            </p:stCondLst>
                            <p:childTnLst>
                              <p:par>
                                <p:cTn id="35" presetID="14" presetClass="entr" presetSubtype="10" fill="hold" grpId="3"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grpId="2" nodeType="clickEffect">
                                  <p:stCondLst>
                                    <p:cond delay="0"/>
                                  </p:stCondLst>
                                  <p:childTnLst>
                                    <p:anim calcmode="lin" valueType="num">
                                      <p:cBhvr>
                                        <p:cTn id="41" dur="1000"/>
                                        <p:tgtEl>
                                          <p:spTgt spid="2"/>
                                        </p:tgtEl>
                                        <p:attrNameLst>
                                          <p:attrName>ppt_w</p:attrName>
                                        </p:attrNameLst>
                                      </p:cBhvr>
                                      <p:tavLst>
                                        <p:tav tm="0">
                                          <p:val>
                                            <p:strVal val="ppt_w"/>
                                          </p:val>
                                        </p:tav>
                                        <p:tav tm="100000">
                                          <p:val>
                                            <p:fltVal val="0"/>
                                          </p:val>
                                        </p:tav>
                                      </p:tavLst>
                                    </p:anim>
                                    <p:anim calcmode="lin" valueType="num">
                                      <p:cBhvr>
                                        <p:cTn id="42" dur="1000"/>
                                        <p:tgtEl>
                                          <p:spTgt spid="2"/>
                                        </p:tgtEl>
                                        <p:attrNameLst>
                                          <p:attrName>ppt_h</p:attrName>
                                        </p:attrNameLst>
                                      </p:cBhvr>
                                      <p:tavLst>
                                        <p:tav tm="0">
                                          <p:val>
                                            <p:strVal val="ppt_h"/>
                                          </p:val>
                                        </p:tav>
                                        <p:tav tm="100000">
                                          <p:val>
                                            <p:fltVal val="0"/>
                                          </p:val>
                                        </p:tav>
                                      </p:tavLst>
                                    </p:anim>
                                    <p:anim calcmode="lin" valueType="num">
                                      <p:cBhvr>
                                        <p:cTn id="43" dur="1000"/>
                                        <p:tgtEl>
                                          <p:spTgt spid="2"/>
                                        </p:tgtEl>
                                        <p:attrNameLst>
                                          <p:attrName>style.rotation</p:attrName>
                                        </p:attrNameLst>
                                      </p:cBhvr>
                                      <p:tavLst>
                                        <p:tav tm="0">
                                          <p:val>
                                            <p:fltVal val="0"/>
                                          </p:val>
                                        </p:tav>
                                        <p:tav tm="100000">
                                          <p:val>
                                            <p:fltVal val="90"/>
                                          </p:val>
                                        </p:tav>
                                      </p:tavLst>
                                    </p:anim>
                                    <p:animEffect transition="out" filter="fade">
                                      <p:cBhvr>
                                        <p:cTn id="44" dur="1000"/>
                                        <p:tgtEl>
                                          <p:spTgt spid="2"/>
                                        </p:tgtEl>
                                      </p:cBhvr>
                                    </p:animEffect>
                                    <p:set>
                                      <p:cBhvr>
                                        <p:cTn id="45" dur="1" fill="hold">
                                          <p:stCondLst>
                                            <p:cond delay="999"/>
                                          </p:stCondLst>
                                        </p:cTn>
                                        <p:tgtEl>
                                          <p:spTgt spid="2"/>
                                        </p:tgtEl>
                                        <p:attrNameLst>
                                          <p:attrName>style.visibility</p:attrName>
                                        </p:attrNameLst>
                                      </p:cBhvr>
                                      <p:to>
                                        <p:strVal val="hidden"/>
                                      </p:to>
                                    </p:set>
                                  </p:childTnLst>
                                </p:cTn>
                              </p:par>
                            </p:childTnLst>
                          </p:cTn>
                        </p:par>
                        <p:par>
                          <p:cTn id="46" fill="hold">
                            <p:stCondLst>
                              <p:cond delay="1000"/>
                            </p:stCondLst>
                            <p:childTnLst>
                              <p:par>
                                <p:cTn id="47" presetID="31" presetClass="entr" presetSubtype="0"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 calcmode="lin" valueType="num">
                                      <p:cBhvr>
                                        <p:cTn id="51" dur="1000" fill="hold"/>
                                        <p:tgtEl>
                                          <p:spTgt spid="5"/>
                                        </p:tgtEl>
                                        <p:attrNameLst>
                                          <p:attrName>style.rotation</p:attrName>
                                        </p:attrNameLst>
                                      </p:cBhvr>
                                      <p:tavLst>
                                        <p:tav tm="0">
                                          <p:val>
                                            <p:fltVal val="90"/>
                                          </p:val>
                                        </p:tav>
                                        <p:tav tm="100000">
                                          <p:val>
                                            <p:fltVal val="0"/>
                                          </p:val>
                                        </p:tav>
                                      </p:tavLst>
                                    </p:anim>
                                    <p:animEffect transition="in" filter="fade">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2" grpId="0"/>
      <p:bldP spid="2" grpId="1"/>
      <p:bldP spid="2" grpId="2"/>
      <p:bldP spid="2" grpId="3"/>
      <p:bldP spid="9" grpId="0" bldLvl="0" animBg="1"/>
      <p:bldP spid="10" grpId="0"/>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519" y="1092756"/>
            <a:ext cx="8371205" cy="5041714"/>
          </a:xfrm>
          <a:prstGeom prst="rect">
            <a:avLst/>
          </a:prstGeom>
        </p:spPr>
      </p:pic>
      <p:pic>
        <p:nvPicPr>
          <p:cNvPr id="11" name="圖片 10">
            <a:extLst>
              <a:ext uri="{FF2B5EF4-FFF2-40B4-BE49-F238E27FC236}">
                <a16:creationId xmlns="" xmlns:a16="http://schemas.microsoft.com/office/drawing/2014/main" id="{2161FFF6-7B88-4B0B-933E-0E48836ACBB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1282" l="10000" r="90000">
                        <a14:foregroundMark x1="27821" y1="91282" x2="27821" y2="91282"/>
                        <a14:foregroundMark x1="25128" y1="81538" x2="25128" y2="81538"/>
                        <a14:foregroundMark x1="23205" y1="79359" x2="23205" y2="79359"/>
                      </a14:backgroundRemoval>
                    </a14:imgEffect>
                  </a14:imgLayer>
                </a14:imgProps>
              </a:ext>
              <a:ext uri="{28A0092B-C50C-407E-A947-70E740481C1C}">
                <a14:useLocalDpi xmlns:a14="http://schemas.microsoft.com/office/drawing/2010/main"/>
              </a:ext>
            </a:extLst>
          </a:blip>
          <a:stretch>
            <a:fillRect/>
          </a:stretch>
        </p:blipFill>
        <p:spPr>
          <a:xfrm>
            <a:off x="-1363826" y="-791004"/>
            <a:ext cx="6858000" cy="6858000"/>
          </a:xfrm>
          <a:prstGeom prst="rect">
            <a:avLst/>
          </a:prstGeom>
        </p:spPr>
      </p:pic>
      <p:pic>
        <p:nvPicPr>
          <p:cNvPr id="6" name="图片 5" descr="伞"/>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39414" y="4285288"/>
            <a:ext cx="2674620" cy="2796540"/>
          </a:xfrm>
          <a:prstGeom prst="rect">
            <a:avLst/>
          </a:prstGeom>
        </p:spPr>
      </p:pic>
      <p:sp>
        <p:nvSpPr>
          <p:cNvPr id="9" name="矩形 8">
            <a:extLst>
              <a:ext uri="{FF2B5EF4-FFF2-40B4-BE49-F238E27FC236}">
                <a16:creationId xmlns="" xmlns:a16="http://schemas.microsoft.com/office/drawing/2014/main" id="{90D6ACBA-FB00-4D51-B5BF-BCC1140A53A8}"/>
              </a:ext>
            </a:extLst>
          </p:cNvPr>
          <p:cNvSpPr/>
          <p:nvPr/>
        </p:nvSpPr>
        <p:spPr>
          <a:xfrm>
            <a:off x="370975" y="185375"/>
            <a:ext cx="207451" cy="6724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endParaRPr>
          </a:p>
        </p:txBody>
      </p:sp>
      <p:sp>
        <p:nvSpPr>
          <p:cNvPr id="10" name="文本框 1">
            <a:extLst>
              <a:ext uri="{FF2B5EF4-FFF2-40B4-BE49-F238E27FC236}">
                <a16:creationId xmlns="" xmlns:a16="http://schemas.microsoft.com/office/drawing/2014/main" id="{6C0CDD91-A132-45E1-9EAA-9A3FF8662BC1}"/>
              </a:ext>
            </a:extLst>
          </p:cNvPr>
          <p:cNvSpPr txBox="1"/>
          <p:nvPr/>
        </p:nvSpPr>
        <p:spPr>
          <a:xfrm>
            <a:off x="671024" y="106077"/>
            <a:ext cx="2961640" cy="830997"/>
          </a:xfrm>
          <a:prstGeom prst="rect">
            <a:avLst/>
          </a:prstGeom>
          <a:noFill/>
        </p:spPr>
        <p:txBody>
          <a:bodyPr wrap="square" rtlCol="0">
            <a:spAutoFit/>
          </a:bodyPr>
          <a:lstStyle/>
          <a:p>
            <a:r>
              <a:rPr lang="zh-TW" altLang="en-US" sz="4800" b="1" dirty="0">
                <a:latin typeface="汉仪全唐诗简" panose="00020600040101010101" charset="-122"/>
                <a:ea typeface="汉仪全唐诗简" panose="00020600040101010101" charset="-122"/>
              </a:rPr>
              <a:t>歷史背景</a:t>
            </a:r>
            <a:endParaRPr lang="zh-CN" altLang="en-US" sz="4000" b="1" dirty="0">
              <a:latin typeface="汉仪全唐诗简" panose="00020600040101010101" charset="-122"/>
              <a:ea typeface="汉仪全唐诗简" panose="00020600040101010101" charset="-122"/>
            </a:endParaRPr>
          </a:p>
        </p:txBody>
      </p:sp>
      <p:sp>
        <p:nvSpPr>
          <p:cNvPr id="3" name="動作按鈕: 說明 2">
            <a:hlinkClick r:id="" action="ppaction://noaction" highlightClick="1"/>
            <a:extLst>
              <a:ext uri="{FF2B5EF4-FFF2-40B4-BE49-F238E27FC236}">
                <a16:creationId xmlns="" xmlns:a16="http://schemas.microsoft.com/office/drawing/2014/main" id="{8C5AB269-5434-4F11-B50C-C0921432AF2F}"/>
              </a:ext>
            </a:extLst>
          </p:cNvPr>
          <p:cNvSpPr/>
          <p:nvPr/>
        </p:nvSpPr>
        <p:spPr>
          <a:xfrm>
            <a:off x="4262757" y="1566113"/>
            <a:ext cx="5174672" cy="3725773"/>
          </a:xfrm>
          <a:prstGeom prst="actionButtonHelp">
            <a:avLst/>
          </a:prstGeom>
          <a:solidFill>
            <a:srgbClr val="FF0000"/>
          </a:solid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TW" altLang="en-US" sz="2800" dirty="0">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 xmlns:a16="http://schemas.microsoft.com/office/drawing/2014/main" id="{8CBD657F-3303-4716-82C5-1D81A9EF5414}"/>
              </a:ext>
            </a:extLst>
          </p:cNvPr>
          <p:cNvSpPr txBox="1"/>
          <p:nvPr/>
        </p:nvSpPr>
        <p:spPr>
          <a:xfrm>
            <a:off x="3722871" y="1811860"/>
            <a:ext cx="6522426"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altLang="zh-TW" sz="3200" b="1" dirty="0">
                <a:latin typeface="標楷體" panose="03000509000000000000" pitchFamily="65" charset="-120"/>
                <a:ea typeface="標楷體" panose="03000509000000000000" pitchFamily="65" charset="-120"/>
              </a:rPr>
              <a:t>1.</a:t>
            </a:r>
            <a:r>
              <a:rPr lang="zh-TW" altLang="en-US" sz="3200" b="1" dirty="0">
                <a:latin typeface="標楷體" panose="03000509000000000000" pitchFamily="65" charset="-120"/>
                <a:ea typeface="標楷體" panose="03000509000000000000" pitchFamily="65" charset="-120"/>
              </a:rPr>
              <a:t>國民政府遷台，多少人口流入</a:t>
            </a:r>
            <a:r>
              <a:rPr lang="en-US" altLang="zh-TW" sz="3200" b="1" dirty="0">
                <a:latin typeface="標楷體" panose="03000509000000000000" pitchFamily="65" charset="-120"/>
                <a:ea typeface="標楷體" panose="03000509000000000000" pitchFamily="65" charset="-120"/>
              </a:rPr>
              <a:t>??</a:t>
            </a:r>
            <a:endParaRPr lang="zh-TW" altLang="en-US" sz="3200" b="1" dirty="0">
              <a:latin typeface="標楷體" panose="03000509000000000000" pitchFamily="65" charset="-120"/>
              <a:ea typeface="標楷體" panose="03000509000000000000" pitchFamily="65" charset="-120"/>
            </a:endParaRPr>
          </a:p>
        </p:txBody>
      </p:sp>
      <p:sp>
        <p:nvSpPr>
          <p:cNvPr id="12" name="文字方塊 11">
            <a:extLst>
              <a:ext uri="{FF2B5EF4-FFF2-40B4-BE49-F238E27FC236}">
                <a16:creationId xmlns="" xmlns:a16="http://schemas.microsoft.com/office/drawing/2014/main" id="{A2A9D8EA-4FD5-4146-9F4C-5243F75DB2D6}"/>
              </a:ext>
            </a:extLst>
          </p:cNvPr>
          <p:cNvSpPr txBox="1"/>
          <p:nvPr/>
        </p:nvSpPr>
        <p:spPr>
          <a:xfrm>
            <a:off x="5856668" y="2564673"/>
            <a:ext cx="2565647"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zh-TW" altLang="en-US" sz="2800" b="1" dirty="0">
                <a:latin typeface="微軟正黑體" panose="020B0604030504040204" pitchFamily="34" charset="-120"/>
                <a:ea typeface="微軟正黑體" panose="020B0604030504040204" pitchFamily="34" charset="-120"/>
              </a:rPr>
              <a:t>兩百萬人</a:t>
            </a:r>
          </a:p>
        </p:txBody>
      </p:sp>
      <p:sp>
        <p:nvSpPr>
          <p:cNvPr id="13" name="文字方塊 12">
            <a:extLst>
              <a:ext uri="{FF2B5EF4-FFF2-40B4-BE49-F238E27FC236}">
                <a16:creationId xmlns="" xmlns:a16="http://schemas.microsoft.com/office/drawing/2014/main" id="{1BA5908E-82D3-482E-82E6-0B02AA560B71}"/>
              </a:ext>
            </a:extLst>
          </p:cNvPr>
          <p:cNvSpPr txBox="1"/>
          <p:nvPr/>
        </p:nvSpPr>
        <p:spPr>
          <a:xfrm>
            <a:off x="3722871" y="3567017"/>
            <a:ext cx="3501270"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TW" sz="3200" dirty="0">
                <a:solidFill>
                  <a:schemeClr val="tx1"/>
                </a:solidFill>
                <a:latin typeface="標楷體" panose="03000509000000000000" pitchFamily="65" charset="-120"/>
                <a:ea typeface="標楷體" panose="03000509000000000000" pitchFamily="65" charset="-120"/>
              </a:rPr>
              <a:t>2.</a:t>
            </a:r>
            <a:r>
              <a:rPr lang="zh-TW" altLang="en-US" sz="3200" dirty="0">
                <a:solidFill>
                  <a:schemeClr val="tx1"/>
                </a:solidFill>
                <a:latin typeface="標楷體" panose="03000509000000000000" pitchFamily="65" charset="-120"/>
                <a:ea typeface="標楷體" panose="03000509000000000000" pitchFamily="65" charset="-120"/>
              </a:rPr>
              <a:t>人安置在哪</a:t>
            </a:r>
            <a:r>
              <a:rPr lang="en-US" altLang="zh-TW" sz="3200" dirty="0">
                <a:solidFill>
                  <a:schemeClr val="tx1"/>
                </a:solidFill>
                <a:latin typeface="標楷體" panose="03000509000000000000" pitchFamily="65" charset="-120"/>
                <a:ea typeface="標楷體" panose="03000509000000000000" pitchFamily="65" charset="-120"/>
              </a:rPr>
              <a:t>??</a:t>
            </a:r>
            <a:endParaRPr lang="zh-TW" altLang="en-US" sz="3200" dirty="0">
              <a:solidFill>
                <a:schemeClr val="tx1"/>
              </a:solidFill>
              <a:latin typeface="標楷體" panose="03000509000000000000" pitchFamily="65" charset="-120"/>
              <a:ea typeface="標楷體" panose="03000509000000000000" pitchFamily="65" charset="-120"/>
            </a:endParaRPr>
          </a:p>
        </p:txBody>
      </p:sp>
      <p:sp>
        <p:nvSpPr>
          <p:cNvPr id="14" name="文字方塊 13">
            <a:extLst>
              <a:ext uri="{FF2B5EF4-FFF2-40B4-BE49-F238E27FC236}">
                <a16:creationId xmlns="" xmlns:a16="http://schemas.microsoft.com/office/drawing/2014/main" id="{265F2A1C-F216-493B-8DE8-B9C81CD1D91B}"/>
              </a:ext>
            </a:extLst>
          </p:cNvPr>
          <p:cNvSpPr txBox="1"/>
          <p:nvPr/>
        </p:nvSpPr>
        <p:spPr>
          <a:xfrm>
            <a:off x="5872260" y="4503072"/>
            <a:ext cx="3187083"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zh-TW" altLang="en-US" sz="6600" b="1" dirty="0">
                <a:latin typeface="微軟正黑體" panose="020B0604030504040204" pitchFamily="34" charset="-120"/>
                <a:ea typeface="微軟正黑體" panose="020B0604030504040204" pitchFamily="34" charset="-120"/>
              </a:rPr>
              <a:t>眷村</a:t>
            </a:r>
          </a:p>
        </p:txBody>
      </p:sp>
    </p:spTree>
    <p:extLst>
      <p:ext uri="{BB962C8B-B14F-4D97-AF65-F5344CB8AC3E}">
        <p14:creationId xmlns:p14="http://schemas.microsoft.com/office/powerpoint/2010/main" val="2597327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851</Words>
  <Application>Microsoft Office PowerPoint</Application>
  <PresentationFormat>自訂</PresentationFormat>
  <Paragraphs>151</Paragraphs>
  <Slides>24</Slides>
  <Notes>24</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Administrator</cp:lastModifiedBy>
  <cp:revision>79</cp:revision>
  <dcterms:created xsi:type="dcterms:W3CDTF">2017-07-31T03:15:27Z</dcterms:created>
  <dcterms:modified xsi:type="dcterms:W3CDTF">2018-12-19T00:23:36Z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