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9FEB63F-D4B0-4E73-8FC6-E475469F4320}">
  <a:tblStyle styleId="{E9FEB63F-D4B0-4E73-8FC6-E475469F4320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0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4293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zh-TW" sz="1300">
                <a:solidFill>
                  <a:schemeClr val="dk1"/>
                </a:solidFill>
              </a:rPr>
              <a:t>宜蘭沒有都會區的繁榮喧鬧，也不比被譽為文化首都的台南，但有著從宜蘭發跡的獨有戲曲──歌仔戲，而在歌仔戲之前，大家生活中便是北管戲曲。四個組員皆是正在或曾經和音樂有過深刻接觸的，更有兩位從小學習國樂。如今，西洋樂器、協奏曲、管弦樂被稱為「精緻文化」，那早早在</a:t>
            </a:r>
            <a:r>
              <a:rPr lang="zh-TW" sz="1300">
                <a:solidFill>
                  <a:srgbClr val="252525"/>
                </a:solidFill>
                <a:highlight>
                  <a:srgbClr val="FFFFFF"/>
                </a:highlight>
              </a:rPr>
              <a:t>十七世紀便傳進台灣的北管文化呢？它是否從熱情彭湃的熱門曲式衰落為教科書上的幾紙文字？我們不該只在答題時選下「食肉食三層，看戲看亂彈」的選項，卻從未親身讀懂它的魅力。因此我們想要深入了解北管戲曲。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FFFFFF"/>
                </a:highlight>
              </a:rPr>
              <a:t>雖然因為民間廟會、喪祭等需要，子弟團仍有相當數量，但多數只能演奏樂曲而甚少學演戲，時至今日，北管戲劇面臨失傳窘境，而其藝術層面則日益淺薄。</a:t>
            </a:r>
            <a:r>
              <a:rPr lang="zh-TW" sz="1300">
                <a:solidFill>
                  <a:schemeClr val="dk1"/>
                </a:solidFill>
                <a:highlight>
                  <a:srgbClr val="FFFFFF"/>
                </a:highlight>
              </a:rPr>
              <a:t> 因此本研究小組想了解北管樂團的今昔變化。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FFFFFF"/>
                </a:highlight>
              </a:rPr>
              <a:t>1.南北管在台灣並無明顯的分區，而是因為北管較似中國東北粗曠、南管則婉約如福建江南。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FFFFFF"/>
                </a:highlight>
              </a:rPr>
              <a:t>　北管戲的範圍包含了兩類：即亂彈、四平，但傳統的四平戲已在日治時期消沉，因此現今「亂彈戲」等同　於「北管戲」。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FFFFFF"/>
                </a:highlight>
              </a:rPr>
              <a:t>2.「亂彈班」職業、「子弟團」業餘，在日治時期全台的亂彈班曾達三十團以上，北管子弟團更曾經高達上千團，至民國七十年代，僅存「新美園」職業亂彈班，而創辦人過世後，台灣最後一個職業樂團也劃下句點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 文本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68575" tIns="68575" rIns="68575" bIns="6857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68575" tIns="68575" rIns="68575" bIns="6857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68575" tIns="34275" rIns="68575" bIns="342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r="40803"/>
          <a:stretch/>
        </p:blipFill>
        <p:spPr>
          <a:xfrm>
            <a:off x="4995171" y="0"/>
            <a:ext cx="41488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封面.png"/>
          <p:cNvPicPr preferRelativeResize="0"/>
          <p:nvPr/>
        </p:nvPicPr>
        <p:blipFill>
          <a:blip r:embed="rId3" cstate="email">
            <a:alphaModFix amt="33000"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7390" y="740570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887390" y="740570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9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37" y="2994862"/>
            <a:ext cx="105727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9850" y="647173"/>
            <a:ext cx="2358624" cy="265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6aa3df83gw1efpne8q6e5j20zg0l9gus.jpg"/>
          <p:cNvPicPr preferRelativeResize="0"/>
          <p:nvPr/>
        </p:nvPicPr>
        <p:blipFill>
          <a:blip r:embed="rId5" cstate="email">
            <a:alphaModFix amt="58000"/>
          </a:blip>
          <a:stretch>
            <a:fillRect/>
          </a:stretch>
        </p:blipFill>
        <p:spPr>
          <a:xfrm flipH="1">
            <a:off x="564750" y="0"/>
            <a:ext cx="85792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0" y="2727475"/>
            <a:ext cx="9144000" cy="1968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 dirty="0">
                <a:latin typeface="DFKai-SB"/>
                <a:ea typeface="DFKai-SB"/>
                <a:cs typeface="DFKai-SB"/>
                <a:sym typeface="DFKai-SB"/>
              </a:rPr>
              <a:t>組員：11209郭子筠</a:t>
            </a:r>
          </a:p>
          <a:p>
            <a:pPr lvl="0">
              <a:spcBef>
                <a:spcPts val="0"/>
              </a:spcBef>
              <a:buNone/>
            </a:pPr>
            <a:r>
              <a:rPr lang="zh-TW" b="1" dirty="0">
                <a:latin typeface="DFKai-SB"/>
                <a:ea typeface="DFKai-SB"/>
                <a:cs typeface="DFKai-SB"/>
                <a:sym typeface="DFKai-SB"/>
              </a:rPr>
              <a:t>      11210陳子寧</a:t>
            </a:r>
          </a:p>
          <a:p>
            <a:pPr lvl="0">
              <a:spcBef>
                <a:spcPts val="0"/>
              </a:spcBef>
              <a:buNone/>
            </a:pPr>
            <a:r>
              <a:rPr lang="zh-TW" b="1" dirty="0">
                <a:latin typeface="DFKai-SB"/>
                <a:ea typeface="DFKai-SB"/>
                <a:cs typeface="DFKai-SB"/>
                <a:sym typeface="DFKai-SB"/>
              </a:rPr>
              <a:t>　　　11211陳心語</a:t>
            </a:r>
          </a:p>
          <a:p>
            <a:pPr lvl="0">
              <a:spcBef>
                <a:spcPts val="0"/>
              </a:spcBef>
              <a:buNone/>
            </a:pPr>
            <a:r>
              <a:rPr lang="zh-TW" b="1" dirty="0">
                <a:latin typeface="DFKai-SB"/>
                <a:ea typeface="DFKai-SB"/>
                <a:cs typeface="DFKai-SB"/>
                <a:sym typeface="DFKai-SB"/>
              </a:rPr>
              <a:t>　　　11216鄭捷方</a:t>
            </a:r>
          </a:p>
          <a:p>
            <a:pPr lvl="0">
              <a:spcBef>
                <a:spcPts val="0"/>
              </a:spcBef>
              <a:buNone/>
            </a:pPr>
            <a:r>
              <a:rPr lang="zh-TW" b="1" dirty="0">
                <a:latin typeface="DFKai-SB"/>
                <a:ea typeface="DFKai-SB"/>
                <a:cs typeface="DFKai-SB"/>
                <a:sym typeface="DFKai-SB"/>
              </a:rPr>
              <a:t>指導老師；朱志謀、林秀梅</a:t>
            </a:r>
          </a:p>
          <a:p>
            <a:pPr lvl="0" algn="l">
              <a:spcBef>
                <a:spcPts val="0"/>
              </a:spcBef>
              <a:buNone/>
            </a:pP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0" y="936775"/>
            <a:ext cx="9144000" cy="17907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探討北管的變遷 </a:t>
            </a:r>
          </a:p>
          <a:p>
            <a:pPr lvl="0" algn="l">
              <a:spcBef>
                <a:spcPts val="0"/>
              </a:spcBef>
              <a:buNone/>
            </a:pPr>
            <a:r>
              <a:rPr lang="zh-TW" sz="3600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</a:t>
            </a:r>
            <a:r>
              <a:rPr lang="zh-TW" sz="2400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──</a:t>
            </a:r>
            <a:r>
              <a:rPr lang="zh-TW" sz="3600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以宜蘭漢陽北管樂團為例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圖片2.png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138750" y="-93124"/>
            <a:ext cx="5447273" cy="17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擷取.PNG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138750" y="1387100"/>
            <a:ext cx="4214875" cy="2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台灣戲劇館-正門.jpg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2358224" y="2856674"/>
            <a:ext cx="3580524" cy="20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P_20170227_143356.jpg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5435749" y="1206125"/>
            <a:ext cx="3420175" cy="256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_DSC9340.jpg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1000100" y="785800"/>
            <a:ext cx="3818552" cy="23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060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台灣戲劇館</a:t>
            </a:r>
          </a:p>
        </p:txBody>
      </p:sp>
      <p:pic>
        <p:nvPicPr>
          <p:cNvPr id="162" name="Shape 162" descr="1345_15993_1314179220.jpg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1848425" y="2761699"/>
            <a:ext cx="4181675" cy="22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pic_b.jpg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6030100" y="2155300"/>
            <a:ext cx="2912750" cy="21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P_20170227_143433.jpg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5146750" y="2147974"/>
            <a:ext cx="3642501" cy="27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32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漢陽北管樂團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913200"/>
            <a:ext cx="8520600" cy="36267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土地公誕辰</a:t>
            </a:r>
          </a:p>
          <a:p>
            <a:pPr marL="457200" lvl="0" indent="-228600"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演出戰瓦崗</a:t>
            </a:r>
          </a:p>
        </p:txBody>
      </p:sp>
      <p:pic>
        <p:nvPicPr>
          <p:cNvPr id="171" name="Shape 171" descr="P_20170227_134941.jpg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3203349" y="338500"/>
            <a:ext cx="3174901" cy="23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P_20170227_135054.jpg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441600" y="2147975"/>
            <a:ext cx="3458247" cy="259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32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訪談紀錄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37175" y="879550"/>
            <a:ext cx="5068200" cy="3957000"/>
          </a:xfrm>
          <a:prstGeom prst="rect">
            <a:avLst/>
          </a:prstGeom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莊進才老師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 國立台北藝術大學傳統音樂系兼教授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曾獲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──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教育部民族傳統音樂【薪傳獎】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【文化部-指定傳統藝術保存團體】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【全球華人傳統民俗音樂薪傳獎】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宜蘭縣第四屆【文化獎】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第十九屆【國家文藝獎】</a:t>
            </a:r>
          </a:p>
        </p:txBody>
      </p:sp>
      <p:pic>
        <p:nvPicPr>
          <p:cNvPr id="179" name="Shape 179" descr="P_20170227_135044.jpg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5566999" y="1072425"/>
            <a:ext cx="3060152" cy="357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908475"/>
            <a:ext cx="8451900" cy="3612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問題一、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何時接觸了北管音樂?又是什麼契機吸引了您?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u="sng">
                <a:latin typeface="Microsoft JhengHei"/>
                <a:ea typeface="Microsoft JhengHei"/>
                <a:cs typeface="Microsoft JhengHei"/>
                <a:sym typeface="Microsoft JhengHei"/>
              </a:rPr>
              <a:t>莊進才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老師自十三歲起隨父親在劇團見習跑龍套，十五歲深入幕後，十六歲便擔任控制全場節奏的鼓手。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服完兵役，也陸續在彈撥等各分部演奏五十餘年時間，並身兼團長要職長達三十年。現今身為北藝大榮譽教授的他，高齡84歲的老師有挑起鼓手的重擔，將北管之美傳承下去。並希望能有新一代力量重揚北管昔日盛況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917125"/>
            <a:ext cx="8520600" cy="36672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問題二、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當年北管盛況和現今有何差異?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當年的劇團皆是一、二百個成員組成。佳節喜慶，廟宇前總少不了北管樂聲；現今政府補助經費短缺，且薪資微薄，無法靠此維生，數量便減少了。如今大多只在神明誕辰與送葬隊伍能聞其聲。而由老師所帶領的漢陽北管劇團便是當今仍具戲、樂二家的少數劇團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911900"/>
            <a:ext cx="8520600" cy="3657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問題三、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無論今昔，音樂在人們生活中佔了極大一部份，您認為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北管可以如何傳承?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北管已不可能如以往興盛了，基於政府資金稀少且新人數量不敵當年，學習的人數自然銳減。身為臺北藝術大學教授，雖然苦於經費不足，門下學生們也不乏願意投身傳承行列的莘莘學子，願意為傳統文化盡一分心力，為傳統藝術開拓。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「而遵循傳統，才視為傳統藝術保存。」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981696"/>
            <a:ext cx="8520600" cy="36519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問題四、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b="1">
                <a:latin typeface="DFKai-SB"/>
                <a:ea typeface="DFKai-SB"/>
                <a:cs typeface="DFKai-SB"/>
                <a:sym typeface="DFKai-SB"/>
              </a:rPr>
              <a:t>現在學習演戲的學生是否較演奏的學生少？</a:t>
            </a: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（文化部網站）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未必。學生都一同學習，演出時也都是缺一不可。不論曲調、身段、唱腔以及猶如靈魂般的北管樂聲，好戲曲也因此產生，因此在學習上演奏演戲是並重的。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060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 心得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906000"/>
            <a:ext cx="8520600" cy="3663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北管其實一直都穿梭於我們的生活中，只是我們未曾察覺</a:t>
            </a:r>
            <a:r>
              <a:rPr lang="zh-TW" dirty="0" smtClean="0"/>
              <a:t>。</a:t>
            </a: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演奏北管的老師們，大多將一生奉獻給它</a:t>
            </a:r>
            <a:r>
              <a:rPr lang="zh-TW" dirty="0" smtClean="0"/>
              <a:t>。</a:t>
            </a: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大眾對北管並不熟悉，卻有一群人將它視為日常</a:t>
            </a:r>
            <a:r>
              <a:rPr lang="zh-TW" dirty="0" smtClean="0"/>
              <a:t>。</a:t>
            </a: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願北管能在老一輩的人們心中長存，同時能夠走進年輕人的心裡。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32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資料及文獻來源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913200"/>
            <a:ext cx="8520600" cy="36558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文化部文化資產局網站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莊進才老師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85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 動機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50500" y="898500"/>
            <a:ext cx="8643000" cy="4245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四個組員皆與音樂有密切接觸及興趣，更有兩人學習國樂。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西洋樂器、協奏曲、管弦樂得以被稱為「精緻文化」，早早進入台灣的北管卻日漸沒落。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solidFill>
                  <a:srgbClr val="252525"/>
                </a:solidFill>
                <a:latin typeface="DFKai-SB"/>
                <a:ea typeface="DFKai-SB"/>
                <a:cs typeface="DFKai-SB"/>
                <a:sym typeface="DFKai-SB"/>
              </a:rPr>
              <a:t>它是否從熱情彭湃的熱門曲式衰落為教科書上的幾紙文字？我們不該只在答題時選下「食肉食三層，看戲看亂彈」的選項，卻從未親身讀懂它的魅力。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37" y="2994862"/>
            <a:ext cx="105727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9850" y="647173"/>
            <a:ext cx="2358624" cy="265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6aa3df83gw1efpne8q6e5j20zg0l9gus.jpg"/>
          <p:cNvPicPr preferRelativeResize="0"/>
          <p:nvPr/>
        </p:nvPicPr>
        <p:blipFill>
          <a:blip r:embed="rId5" cstate="email">
            <a:alphaModFix amt="58000"/>
          </a:blip>
          <a:stretch>
            <a:fillRect/>
          </a:stretch>
        </p:blipFill>
        <p:spPr>
          <a:xfrm flipH="1">
            <a:off x="564750" y="0"/>
            <a:ext cx="85792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2268925" y="2020350"/>
            <a:ext cx="5239200" cy="11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DFKai-SB"/>
                <a:ea typeface="DFKai-SB"/>
                <a:cs typeface="DFKai-SB"/>
                <a:sym typeface="DFKai-SB"/>
              </a:rPr>
              <a:t>感謝各位的聆聽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32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 目的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48400" y="913200"/>
            <a:ext cx="8599200" cy="36558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在</a:t>
            </a:r>
            <a:r>
              <a:rPr lang="zh-TW" b="1" u="sng">
                <a:latin typeface="DFKai-SB"/>
                <a:ea typeface="DFKai-SB"/>
                <a:cs typeface="DFKai-SB"/>
                <a:sym typeface="DFKai-SB"/>
              </a:rPr>
              <a:t>日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治時期全</a:t>
            </a:r>
            <a:r>
              <a:rPr lang="zh-TW" b="1" u="sng">
                <a:latin typeface="DFKai-SB"/>
                <a:ea typeface="DFKai-SB"/>
                <a:cs typeface="DFKai-SB"/>
                <a:sym typeface="DFKai-SB"/>
              </a:rPr>
              <a:t>台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的職業亂彈班曾達三十團以上，而業餘的子弟團更曾經高達上千團。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時至今日，北管戲劇面臨失傳窘境，而其藝術層面則日益淺薄。雖然因為民間廟會、喪祭等需要，子弟團仍有相當數量，但多數只能演奏樂曲而甚少學演戲。(文化部網站)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因此本研究小組想了解北管樂團的今昔變化。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07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過程</a:t>
            </a:r>
          </a:p>
        </p:txBody>
      </p:sp>
      <p:pic>
        <p:nvPicPr>
          <p:cNvPr id="112" name="Shape 112" descr="圖片1.png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821174" y="949249"/>
            <a:ext cx="5738825" cy="37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060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 何謂北管?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65050" y="1030200"/>
            <a:ext cx="8613900" cy="37992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南管VS北管(亂彈、四平)</a:t>
            </a:r>
          </a:p>
          <a:p>
            <a:pPr marL="457200" lvl="0" indent="-228600" rtl="0"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南北管在台灣並無明顯的分區，而是因為北管較似中國東北粗曠、南管則婉約如福建江南。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北管戲的範圍包含了兩類：即亂彈、四平，但傳統的四平戲已在日治時期消沉，因此現今「亂彈戲」等同　於「北管戲」。</a:t>
            </a:r>
          </a:p>
          <a:p>
            <a:pPr marL="457200" lvl="0" indent="-228600" rtl="0"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亂彈班VS子弟團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「亂彈班」職業、「子弟團」業餘，在日治時期全台的亂彈班曾達三十團以上，北管子弟團更曾經高達上千團。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DFKai-SB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至民國七十年代，僅存「新美園」職業亂彈班，而創辦人過世後，台灣最後一個職業樂團也劃下句點。</a:t>
            </a:r>
          </a:p>
          <a:p>
            <a:pPr marL="0" lvl="0" indent="0">
              <a:spcBef>
                <a:spcPts val="0"/>
              </a:spcBef>
              <a:buNone/>
            </a:pPr>
            <a:endParaRPr b="1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-36525"/>
            <a:ext cx="8832300" cy="9450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 問卷分析</a:t>
            </a:r>
          </a:p>
        </p:txBody>
      </p:sp>
      <p:pic>
        <p:nvPicPr>
          <p:cNvPr id="124" name="Shape 124" descr="擷取.PNG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252725" y="811550"/>
            <a:ext cx="4168624" cy="40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508250" y="908475"/>
            <a:ext cx="3633900" cy="39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1950" rtl="0">
              <a:spcBef>
                <a:spcPts val="0"/>
              </a:spcBef>
              <a:buSzPct val="100000"/>
              <a:buFont typeface="DFKai-SB"/>
              <a:buChar char="❖"/>
            </a:pPr>
            <a:r>
              <a:rPr lang="zh-TW" sz="2100" b="1">
                <a:latin typeface="DFKai-SB"/>
                <a:ea typeface="DFKai-SB"/>
                <a:cs typeface="DFKai-SB"/>
                <a:sym typeface="DFKai-SB"/>
              </a:rPr>
              <a:t>共106則有效回應</a:t>
            </a:r>
          </a:p>
          <a:p>
            <a:pPr marL="457200" lvl="0" indent="-361950" rtl="0">
              <a:spcBef>
                <a:spcPts val="0"/>
              </a:spcBef>
              <a:buSzPct val="100000"/>
              <a:buFont typeface="DFKai-SB"/>
              <a:buChar char="❖"/>
            </a:pPr>
            <a:r>
              <a:rPr lang="zh-TW" sz="2100" b="1">
                <a:latin typeface="DFKai-SB"/>
                <a:ea typeface="DFKai-SB"/>
                <a:cs typeface="DFKai-SB"/>
                <a:sym typeface="DFKai-SB"/>
              </a:rPr>
              <a:t>30歲以下(含30歲)90人;31歲以上16人</a:t>
            </a:r>
          </a:p>
          <a:p>
            <a:pPr lvl="0" rtl="0">
              <a:spcBef>
                <a:spcPts val="0"/>
              </a:spcBef>
              <a:buNone/>
            </a:pPr>
            <a:endParaRPr sz="2100" b="1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6100" y="2269900"/>
            <a:ext cx="3690550" cy="22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00" y="908474"/>
            <a:ext cx="3531475" cy="32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599775" y="812825"/>
            <a:ext cx="5141100" cy="5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33" name="Shape 133"/>
          <p:cNvGraphicFramePr/>
          <p:nvPr/>
        </p:nvGraphicFramePr>
        <p:xfrm>
          <a:off x="3899937" y="1008512"/>
          <a:ext cx="2304800" cy="2803100"/>
        </p:xfrm>
        <a:graphic>
          <a:graphicData uri="http://schemas.openxmlformats.org/drawingml/2006/table">
            <a:tbl>
              <a:tblPr>
                <a:noFill/>
                <a:tableStyleId>{E9FEB63F-D4B0-4E73-8FC6-E475469F4320}</a:tableStyleId>
              </a:tblPr>
              <a:tblGrid>
                <a:gridCol w="2304800"/>
              </a:tblGrid>
              <a:tr h="7007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1800" b="1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4=會演奏且知其歷史</a:t>
                      </a:r>
                    </a:p>
                  </a:txBody>
                  <a:tcPr marL="28575" marR="28575" marT="19050" marB="19050" anchor="b"/>
                </a:tc>
              </a:tr>
              <a:tr h="7007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1800" b="1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3=知其歷史</a:t>
                      </a:r>
                    </a:p>
                  </a:txBody>
                  <a:tcPr marL="28575" marR="28575" marT="19050" marB="19050" anchor="b"/>
                </a:tc>
              </a:tr>
              <a:tr h="7007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1800" b="1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2=只從課本中知曉</a:t>
                      </a:r>
                    </a:p>
                  </a:txBody>
                  <a:tcPr marL="28575" marR="28575" marT="19050" marB="19050" anchor="b"/>
                </a:tc>
              </a:tr>
              <a:tr h="7007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sz="1800" b="1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1=完全不知北管為何</a:t>
                      </a: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134" name="Shape 134"/>
          <p:cNvSpPr txBox="1"/>
          <p:nvPr/>
        </p:nvSpPr>
        <p:spPr>
          <a:xfrm>
            <a:off x="6074625" y="1687225"/>
            <a:ext cx="2980500" cy="19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1950" rtl="0">
              <a:spcBef>
                <a:spcPts val="0"/>
              </a:spcBef>
              <a:buSzPct val="100000"/>
              <a:buFont typeface="DFKai-SB"/>
              <a:buChar char="❖"/>
            </a:pPr>
            <a:r>
              <a:rPr lang="zh-TW" sz="2100" b="1">
                <a:latin typeface="DFKai-SB"/>
                <a:ea typeface="DFKai-SB"/>
                <a:cs typeface="DFKai-SB"/>
                <a:sym typeface="DFKai-SB"/>
              </a:rPr>
              <a:t>由長條圖表可說明，大多數人對於北管的認知</a:t>
            </a:r>
          </a:p>
          <a:p>
            <a:pPr marL="457200" lvl="0" indent="-361950" rtl="0">
              <a:spcBef>
                <a:spcPts val="0"/>
              </a:spcBef>
              <a:buSzPct val="100000"/>
              <a:buFont typeface="DFKai-SB"/>
              <a:buChar char="❖"/>
            </a:pPr>
            <a:r>
              <a:rPr lang="zh-TW" sz="2100" b="1">
                <a:latin typeface="DFKai-SB"/>
                <a:ea typeface="DFKai-SB"/>
                <a:cs typeface="DFKai-SB"/>
                <a:sym typeface="DFKai-SB"/>
              </a:rPr>
              <a:t>大多出於歷史課本或是教師講解。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50" y="988025"/>
            <a:ext cx="4140149" cy="30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665350" y="1112725"/>
            <a:ext cx="3688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61950" rtl="0">
              <a:spcBef>
                <a:spcPts val="0"/>
              </a:spcBef>
              <a:buClr>
                <a:schemeClr val="dk1"/>
              </a:buClr>
              <a:buSzPct val="100000"/>
              <a:buFont typeface="DFKai-SB"/>
              <a:buChar char="❖"/>
            </a:pPr>
            <a:r>
              <a:rPr lang="zh-TW" sz="21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30歲以下(含)相較於31歲以上之受訪者。</a:t>
            </a:r>
          </a:p>
          <a:p>
            <a:pPr marL="457200" lvl="0" indent="-361950" rtl="0">
              <a:spcBef>
                <a:spcPts val="0"/>
              </a:spcBef>
              <a:buClr>
                <a:schemeClr val="dk1"/>
              </a:buClr>
              <a:buSzPct val="100000"/>
              <a:buFont typeface="DFKai-SB"/>
              <a:buChar char="❖"/>
            </a:pPr>
            <a:r>
              <a:rPr lang="zh-TW" sz="21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對於國樂接受度較高。</a:t>
            </a:r>
          </a:p>
          <a:p>
            <a:pPr marL="457200" lvl="0" indent="-361950" rtl="0">
              <a:spcBef>
                <a:spcPts val="0"/>
              </a:spcBef>
              <a:buClr>
                <a:schemeClr val="dk1"/>
              </a:buClr>
              <a:buSzPct val="100000"/>
              <a:buFont typeface="DFKai-SB"/>
              <a:buChar char="❖"/>
            </a:pPr>
            <a:r>
              <a:rPr lang="zh-TW" sz="21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對北管接受度則較低。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75" y="1030787"/>
            <a:ext cx="4023274" cy="30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4665350" y="1030800"/>
            <a:ext cx="3688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61950" rtl="0">
              <a:spcBef>
                <a:spcPts val="0"/>
              </a:spcBef>
              <a:buClr>
                <a:schemeClr val="dk1"/>
              </a:buClr>
              <a:buSzPct val="100000"/>
              <a:buFont typeface="DFKai-SB"/>
              <a:buChar char="❖"/>
            </a:pPr>
            <a:r>
              <a:rPr lang="zh-TW" sz="21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30歲以下(含)相較於31歲以上之受訪者。</a:t>
            </a:r>
          </a:p>
          <a:p>
            <a:pPr marL="457200" lvl="0" indent="-361950" rtl="0">
              <a:spcBef>
                <a:spcPts val="0"/>
              </a:spcBef>
              <a:buClr>
                <a:schemeClr val="dk1"/>
              </a:buClr>
              <a:buSzPct val="100000"/>
              <a:buFont typeface="DFKai-SB"/>
              <a:buChar char="❖"/>
            </a:pPr>
            <a:r>
              <a:rPr lang="zh-TW" sz="21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對於西樂接受度較高。</a:t>
            </a:r>
          </a:p>
          <a:p>
            <a:pPr marL="457200" lvl="0" indent="-361950" rtl="0">
              <a:spcBef>
                <a:spcPts val="0"/>
              </a:spcBef>
              <a:buClr>
                <a:schemeClr val="dk1"/>
              </a:buClr>
              <a:buSzPct val="100000"/>
              <a:buFont typeface="DFKai-SB"/>
              <a:buChar char="❖"/>
            </a:pPr>
            <a:r>
              <a:rPr lang="zh-TW" sz="21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對北管接受度則較低。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1210</Words>
  <Application>Microsoft Office PowerPoint</Application>
  <PresentationFormat>如螢幕大小 (16:9)</PresentationFormat>
  <Paragraphs>80</Paragraphs>
  <Slides>20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主题</vt:lpstr>
      <vt:lpstr>探討北管的變遷         ──以宜蘭漢陽北管樂團為例</vt:lpstr>
      <vt:lpstr>  動機</vt:lpstr>
      <vt:lpstr>  目的</vt:lpstr>
      <vt:lpstr>  過程</vt:lpstr>
      <vt:lpstr>  何謂北管?</vt:lpstr>
      <vt:lpstr>  問卷分析</vt:lpstr>
      <vt:lpstr>PowerPoint 簡報</vt:lpstr>
      <vt:lpstr>PowerPoint 簡報</vt:lpstr>
      <vt:lpstr>PowerPoint 簡報</vt:lpstr>
      <vt:lpstr>PowerPoint 簡報</vt:lpstr>
      <vt:lpstr>  台灣戲劇館</vt:lpstr>
      <vt:lpstr>  漢陽北管樂團</vt:lpstr>
      <vt:lpstr>  訪談紀錄</vt:lpstr>
      <vt:lpstr>PowerPoint 簡報</vt:lpstr>
      <vt:lpstr>PowerPoint 簡報</vt:lpstr>
      <vt:lpstr>PowerPoint 簡報</vt:lpstr>
      <vt:lpstr>PowerPoint 簡報</vt:lpstr>
      <vt:lpstr>  心得</vt:lpstr>
      <vt:lpstr>  資料及文獻來源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探討北管的變遷         ──以宜蘭漢陽北管樂團為例</dc:title>
  <dc:creator>Administrator</dc:creator>
  <cp:lastModifiedBy>Administrator</cp:lastModifiedBy>
  <cp:revision>8</cp:revision>
  <dcterms:modified xsi:type="dcterms:W3CDTF">2017-05-31T00:46:32Z</dcterms:modified>
</cp:coreProperties>
</file>