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8" r:id="rId5"/>
    <p:sldId id="269" r:id="rId6"/>
    <p:sldId id="262" r:id="rId7"/>
    <p:sldId id="261" r:id="rId8"/>
    <p:sldId id="258" r:id="rId9"/>
    <p:sldId id="264" r:id="rId10"/>
    <p:sldId id="266" r:id="rId11"/>
    <p:sldId id="267" r:id="rId12"/>
    <p:sldId id="276" r:id="rId13"/>
    <p:sldId id="271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70" r:id="rId22"/>
    <p:sldId id="272" r:id="rId23"/>
    <p:sldId id="273" r:id="rId24"/>
    <p:sldId id="274" r:id="rId25"/>
    <p:sldId id="275" r:id="rId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DE97"/>
    <a:srgbClr val="39E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48" y="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" Target="../slides/slide24.xml"/><Relationship Id="rId7" Type="http://schemas.openxmlformats.org/officeDocument/2006/relationships/image" Target="../media/image33.jpeg"/><Relationship Id="rId2" Type="http://schemas.openxmlformats.org/officeDocument/2006/relationships/slide" Target="../slides/slide23.xml"/><Relationship Id="rId1" Type="http://schemas.openxmlformats.org/officeDocument/2006/relationships/slide" Target="../slides/slide2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slide" Target="../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04A8D-73F9-4FB2-9B8D-19F34C82423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9FF97F0-D558-4E56-80C8-C75A9C8976BA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清朝建護</a:t>
          </a:r>
          <a:r>
            <a:rPr lang="zh-TW" altLang="en-US" sz="2400" b="1" noProof="0" dirty="0" smtClean="0">
              <a:latin typeface="微軟正黑體" pitchFamily="34" charset="-120"/>
              <a:ea typeface="微軟正黑體" pitchFamily="34" charset="-120"/>
            </a:rPr>
            <a:t>城</a:t>
          </a:r>
          <a:r>
            <a:rPr lang="zh-TW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壕</a:t>
          </a:r>
          <a:endParaRPr lang="zh-TW" altLang="en-US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32CEED7-9330-45B5-ACAC-58C954411DBE}" type="parTrans" cxnId="{3314B3E5-9342-4849-A7E9-B665E97D6A84}">
      <dgm:prSet/>
      <dgm:spPr/>
      <dgm:t>
        <a:bodyPr/>
        <a:lstStyle/>
        <a:p>
          <a:endParaRPr lang="zh-TW" altLang="en-US"/>
        </a:p>
      </dgm:t>
    </dgm:pt>
    <dgm:pt modelId="{1FDC3E42-8562-4CE6-ABA1-C3DEB03BA210}" type="sibTrans" cxnId="{3314B3E5-9342-4849-A7E9-B665E97D6A84}">
      <dgm:prSet/>
      <dgm:spPr/>
      <dgm:t>
        <a:bodyPr/>
        <a:lstStyle/>
        <a:p>
          <a:endParaRPr lang="zh-TW" altLang="en-US"/>
        </a:p>
      </dgm:t>
    </dgm:pt>
    <dgm:pt modelId="{F92E8EC9-8C8F-4962-B11A-B9DFD966E1CD}">
      <dgm:prSet phldrT="[文字]" custT="1"/>
      <dgm:spPr/>
      <dgm:t>
        <a:bodyPr/>
        <a:lstStyle/>
        <a:p>
          <a:pPr>
            <a:lnSpc>
              <a:spcPts val="3040"/>
            </a:lnSpc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日治改作水</a:t>
          </a:r>
          <a:r>
            <a:rPr lang="zh-TW" altLang="en-US" sz="2400" b="1" i="0" dirty="0" smtClean="0">
              <a:latin typeface="微軟正黑體" pitchFamily="34" charset="-120"/>
              <a:ea typeface="微軟正黑體" pitchFamily="34" charset="-120"/>
            </a:rPr>
            <a:t>圳並更名為八千代川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8265D13E-9B66-45D2-AD0B-98000944B736}" type="parTrans" cxnId="{1804EEFC-4D93-4909-9115-83A7D210380D}">
      <dgm:prSet/>
      <dgm:spPr/>
      <dgm:t>
        <a:bodyPr/>
        <a:lstStyle/>
        <a:p>
          <a:endParaRPr lang="zh-TW" altLang="en-US"/>
        </a:p>
      </dgm:t>
    </dgm:pt>
    <dgm:pt modelId="{18F52426-F9F8-4CD3-B749-A2128AB75B0B}" type="sibTrans" cxnId="{1804EEFC-4D93-4909-9115-83A7D210380D}">
      <dgm:prSet/>
      <dgm:spPr/>
      <dgm:t>
        <a:bodyPr/>
        <a:lstStyle/>
        <a:p>
          <a:endParaRPr lang="zh-TW" altLang="en-US"/>
        </a:p>
      </dgm:t>
    </dgm:pt>
    <dgm:pt modelId="{F9E1AFB3-FBCF-473E-905C-8426C71D9800}">
      <dgm:prSet phldrT="[文字]" custT="1"/>
      <dgm:spPr/>
      <dgm:t>
        <a:bodyPr/>
        <a:lstStyle/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1977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年八千代川加蓋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30C577E0-C008-49A0-914E-2268C97F4FB4}" type="parTrans" cxnId="{F8F1032E-16B0-423B-8108-9BCA123F8C75}">
      <dgm:prSet/>
      <dgm:spPr/>
      <dgm:t>
        <a:bodyPr/>
        <a:lstStyle/>
        <a:p>
          <a:endParaRPr lang="zh-TW" altLang="en-US"/>
        </a:p>
      </dgm:t>
    </dgm:pt>
    <dgm:pt modelId="{2C1D4471-7556-43D0-8D85-D5C5C00536C1}" type="sibTrans" cxnId="{F8F1032E-16B0-423B-8108-9BCA123F8C75}">
      <dgm:prSet/>
      <dgm:spPr/>
      <dgm:t>
        <a:bodyPr/>
        <a:lstStyle/>
        <a:p>
          <a:endParaRPr lang="zh-TW" altLang="en-US"/>
        </a:p>
      </dgm:t>
    </dgm:pt>
    <dgm:pt modelId="{F32CF063-F177-4973-AFD4-90B9FD968D3A}">
      <dgm:prSet phldrT="[文字]" custT="1"/>
      <dgm:spPr/>
      <dgm:t>
        <a:bodyPr/>
        <a:lstStyle/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2010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年維管束計畫獲得補助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42B1CACF-EB42-4054-92F7-33DABC0ECBED}" type="parTrans" cxnId="{6A4EBCC9-CA0A-4D5D-AA55-BC8F9CF5C66A}">
      <dgm:prSet/>
      <dgm:spPr/>
      <dgm:t>
        <a:bodyPr/>
        <a:lstStyle/>
        <a:p>
          <a:endParaRPr lang="zh-TW" altLang="en-US"/>
        </a:p>
      </dgm:t>
    </dgm:pt>
    <dgm:pt modelId="{B7B62427-56F8-4CF9-8A88-8353EA517290}" type="sibTrans" cxnId="{6A4EBCC9-CA0A-4D5D-AA55-BC8F9CF5C66A}">
      <dgm:prSet/>
      <dgm:spPr/>
      <dgm:t>
        <a:bodyPr/>
        <a:lstStyle/>
        <a:p>
          <a:endParaRPr lang="zh-TW" altLang="en-US"/>
        </a:p>
      </dgm:t>
    </dgm:pt>
    <dgm:pt modelId="{F020B56D-D87F-46A0-83F7-CFFADB3C2A25}">
      <dgm:prSet phldrT="[文字]" custT="1"/>
      <dgm:spPr/>
      <dgm:t>
        <a:bodyPr/>
        <a:lstStyle/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2013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年重建護城河完工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8CCE9A44-C220-412A-B7F0-3A1803A62DC6}" type="parTrans" cxnId="{C95085D6-048E-45BA-8AC0-62CD218522D6}">
      <dgm:prSet/>
      <dgm:spPr/>
      <dgm:t>
        <a:bodyPr/>
        <a:lstStyle/>
        <a:p>
          <a:endParaRPr lang="zh-TW" altLang="en-US"/>
        </a:p>
      </dgm:t>
    </dgm:pt>
    <dgm:pt modelId="{91C630B4-875A-4627-A29F-75844B5063B2}" type="sibTrans" cxnId="{C95085D6-048E-45BA-8AC0-62CD218522D6}">
      <dgm:prSet/>
      <dgm:spPr/>
      <dgm:t>
        <a:bodyPr/>
        <a:lstStyle/>
        <a:p>
          <a:endParaRPr lang="zh-TW" altLang="en-US"/>
        </a:p>
      </dgm:t>
    </dgm:pt>
    <dgm:pt modelId="{B9E98C70-E2DE-47C3-B1DC-9C290E7D4961}" type="pres">
      <dgm:prSet presAssocID="{73B04A8D-73F9-4FB2-9B8D-19F34C82423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AF1BB03-2EEC-4D0E-A6AE-E64BBFF17DD3}" type="pres">
      <dgm:prSet presAssocID="{73B04A8D-73F9-4FB2-9B8D-19F34C824231}" presName="arrow" presStyleLbl="bgShp" presStyleIdx="0" presStyleCnt="1" custScaleY="104092" custLinFactNeighborX="-462" custLinFactNeighborY="1607"/>
      <dgm:spPr/>
    </dgm:pt>
    <dgm:pt modelId="{9342C328-8A2B-4B8F-93EA-2C9D52352425}" type="pres">
      <dgm:prSet presAssocID="{73B04A8D-73F9-4FB2-9B8D-19F34C824231}" presName="arrowDiagram5" presStyleCnt="0"/>
      <dgm:spPr/>
    </dgm:pt>
    <dgm:pt modelId="{6194789F-839E-41C3-A6CD-87A32D766705}" type="pres">
      <dgm:prSet presAssocID="{F9FF97F0-D558-4E56-80C8-C75A9C8976BA}" presName="bullet5a" presStyleLbl="node1" presStyleIdx="0" presStyleCnt="5" custLinFactX="-81055" custLinFactY="90586" custLinFactNeighborX="-100000" custLinFactNeighborY="100000"/>
      <dgm:spPr/>
    </dgm:pt>
    <dgm:pt modelId="{D5BFD14C-A170-459C-98CC-1F5388B518AC}" type="pres">
      <dgm:prSet presAssocID="{F9FF97F0-D558-4E56-80C8-C75A9C8976BA}" presName="textBox5a" presStyleLbl="revTx" presStyleIdx="0" presStyleCnt="5" custScaleX="261813" custScaleY="52947" custLinFactNeighborX="40340" custLinFactNeighborY="300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ADCE59-0A28-42DF-A149-B994A7F9AB18}" type="pres">
      <dgm:prSet presAssocID="{F92E8EC9-8C8F-4962-B11A-B9DFD966E1CD}" presName="bullet5b" presStyleLbl="node1" presStyleIdx="1" presStyleCnt="5" custLinFactX="-98188" custLinFactY="64404" custLinFactNeighborX="-100000" custLinFactNeighborY="100000"/>
      <dgm:spPr/>
    </dgm:pt>
    <dgm:pt modelId="{A37EC8AC-4596-4DBB-9645-7D8701C86C7B}" type="pres">
      <dgm:prSet presAssocID="{F92E8EC9-8C8F-4962-B11A-B9DFD966E1CD}" presName="textBox5b" presStyleLbl="revTx" presStyleIdx="1" presStyleCnt="5" custScaleX="355605" custScaleY="25108" custLinFactNeighborX="28294" custLinFactNeighborY="-36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849AA8-A6B5-488C-8A4D-15ACE7710C17}" type="pres">
      <dgm:prSet presAssocID="{F9E1AFB3-FBCF-473E-905C-8426C71D9800}" presName="bullet5c" presStyleLbl="node1" presStyleIdx="2" presStyleCnt="5" custLinFactX="-100000" custLinFactY="4762" custLinFactNeighborX="-144987" custLinFactNeighborY="100000"/>
      <dgm:spPr/>
    </dgm:pt>
    <dgm:pt modelId="{5ECBA2DA-9C10-410E-814D-06C7EAFBC817}" type="pres">
      <dgm:prSet presAssocID="{F9E1AFB3-FBCF-473E-905C-8426C71D9800}" presName="textBox5c" presStyleLbl="revTx" presStyleIdx="2" presStyleCnt="5" custScaleX="247349" custScaleY="20261" custLinFactNeighborX="24868" custLinFactNeighborY="-188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671F2D-4924-47AC-8211-D17EAF8D71C7}" type="pres">
      <dgm:prSet presAssocID="{F32CF063-F177-4973-AFD4-90B9FD968D3A}" presName="bullet5d" presStyleLbl="node1" presStyleIdx="3" presStyleCnt="5" custLinFactX="-117071" custLinFactNeighborX="-200000" custLinFactNeighborY="33083"/>
      <dgm:spPr/>
    </dgm:pt>
    <dgm:pt modelId="{37E801CE-F2C4-400C-B24B-2B0E00642C76}" type="pres">
      <dgm:prSet presAssocID="{F32CF063-F177-4973-AFD4-90B9FD968D3A}" presName="textBox5d" presStyleLbl="revTx" presStyleIdx="3" presStyleCnt="5" custScaleX="279181" custScaleY="14459" custLinFactNeighborX="-9982" custLinFactNeighborY="-362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CD9EFB-7E51-4F2D-8F92-CBDEA82AC94A}" type="pres">
      <dgm:prSet presAssocID="{F020B56D-D87F-46A0-83F7-CFFADB3C2A25}" presName="bullet5e" presStyleLbl="node1" presStyleIdx="4" presStyleCnt="5" custLinFactX="-100000" custLinFactY="-3051" custLinFactNeighborX="-199255" custLinFactNeighborY="-100000"/>
      <dgm:spPr/>
    </dgm:pt>
    <dgm:pt modelId="{EBE36F56-DF6E-496F-BAE6-A2D2939D7B9A}" type="pres">
      <dgm:prSet presAssocID="{F020B56D-D87F-46A0-83F7-CFFADB3C2A25}" presName="textBox5e" presStyleLbl="revTx" presStyleIdx="4" presStyleCnt="5" custScaleX="143350" custScaleY="34057" custLinFactNeighborX="-68883" custLinFactNeighborY="-571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F1032E-16B0-423B-8108-9BCA123F8C75}" srcId="{73B04A8D-73F9-4FB2-9B8D-19F34C824231}" destId="{F9E1AFB3-FBCF-473E-905C-8426C71D9800}" srcOrd="2" destOrd="0" parTransId="{30C577E0-C008-49A0-914E-2268C97F4FB4}" sibTransId="{2C1D4471-7556-43D0-8D85-D5C5C00536C1}"/>
    <dgm:cxn modelId="{AE8304F6-F6F6-46C5-8507-118F88BA65CB}" type="presOf" srcId="{F9E1AFB3-FBCF-473E-905C-8426C71D9800}" destId="{5ECBA2DA-9C10-410E-814D-06C7EAFBC817}" srcOrd="0" destOrd="0" presId="urn:microsoft.com/office/officeart/2005/8/layout/arrow2"/>
    <dgm:cxn modelId="{3314B3E5-9342-4849-A7E9-B665E97D6A84}" srcId="{73B04A8D-73F9-4FB2-9B8D-19F34C824231}" destId="{F9FF97F0-D558-4E56-80C8-C75A9C8976BA}" srcOrd="0" destOrd="0" parTransId="{B32CEED7-9330-45B5-ACAC-58C954411DBE}" sibTransId="{1FDC3E42-8562-4CE6-ABA1-C3DEB03BA210}"/>
    <dgm:cxn modelId="{6A4EBCC9-CA0A-4D5D-AA55-BC8F9CF5C66A}" srcId="{73B04A8D-73F9-4FB2-9B8D-19F34C824231}" destId="{F32CF063-F177-4973-AFD4-90B9FD968D3A}" srcOrd="3" destOrd="0" parTransId="{42B1CACF-EB42-4054-92F7-33DABC0ECBED}" sibTransId="{B7B62427-56F8-4CF9-8A88-8353EA517290}"/>
    <dgm:cxn modelId="{E1ACFCDC-70F3-4A40-9D26-5C983CB3F160}" type="presOf" srcId="{F32CF063-F177-4973-AFD4-90B9FD968D3A}" destId="{37E801CE-F2C4-400C-B24B-2B0E00642C76}" srcOrd="0" destOrd="0" presId="urn:microsoft.com/office/officeart/2005/8/layout/arrow2"/>
    <dgm:cxn modelId="{6D20274D-8C5C-40B2-92AA-BF5815E2750D}" type="presOf" srcId="{F9FF97F0-D558-4E56-80C8-C75A9C8976BA}" destId="{D5BFD14C-A170-459C-98CC-1F5388B518AC}" srcOrd="0" destOrd="0" presId="urn:microsoft.com/office/officeart/2005/8/layout/arrow2"/>
    <dgm:cxn modelId="{1804EEFC-4D93-4909-9115-83A7D210380D}" srcId="{73B04A8D-73F9-4FB2-9B8D-19F34C824231}" destId="{F92E8EC9-8C8F-4962-B11A-B9DFD966E1CD}" srcOrd="1" destOrd="0" parTransId="{8265D13E-9B66-45D2-AD0B-98000944B736}" sibTransId="{18F52426-F9F8-4CD3-B749-A2128AB75B0B}"/>
    <dgm:cxn modelId="{3EA69F34-D712-4B39-BD1A-06174041F5FF}" type="presOf" srcId="{F020B56D-D87F-46A0-83F7-CFFADB3C2A25}" destId="{EBE36F56-DF6E-496F-BAE6-A2D2939D7B9A}" srcOrd="0" destOrd="0" presId="urn:microsoft.com/office/officeart/2005/8/layout/arrow2"/>
    <dgm:cxn modelId="{DF71D296-1A4D-4744-A2BB-3119D6CD3360}" type="presOf" srcId="{73B04A8D-73F9-4FB2-9B8D-19F34C824231}" destId="{B9E98C70-E2DE-47C3-B1DC-9C290E7D4961}" srcOrd="0" destOrd="0" presId="urn:microsoft.com/office/officeart/2005/8/layout/arrow2"/>
    <dgm:cxn modelId="{C95085D6-048E-45BA-8AC0-62CD218522D6}" srcId="{73B04A8D-73F9-4FB2-9B8D-19F34C824231}" destId="{F020B56D-D87F-46A0-83F7-CFFADB3C2A25}" srcOrd="4" destOrd="0" parTransId="{8CCE9A44-C220-412A-B7F0-3A1803A62DC6}" sibTransId="{91C630B4-875A-4627-A29F-75844B5063B2}"/>
    <dgm:cxn modelId="{4985AB85-670B-423D-81D1-8A9D746E3A87}" type="presOf" srcId="{F92E8EC9-8C8F-4962-B11A-B9DFD966E1CD}" destId="{A37EC8AC-4596-4DBB-9645-7D8701C86C7B}" srcOrd="0" destOrd="0" presId="urn:microsoft.com/office/officeart/2005/8/layout/arrow2"/>
    <dgm:cxn modelId="{3490E475-9F61-4ECA-AD2A-112E8B1EFD25}" type="presParOf" srcId="{B9E98C70-E2DE-47C3-B1DC-9C290E7D4961}" destId="{2AF1BB03-2EEC-4D0E-A6AE-E64BBFF17DD3}" srcOrd="0" destOrd="0" presId="urn:microsoft.com/office/officeart/2005/8/layout/arrow2"/>
    <dgm:cxn modelId="{965119EA-B3AF-424D-A093-7F9E2FB2F2FB}" type="presParOf" srcId="{B9E98C70-E2DE-47C3-B1DC-9C290E7D4961}" destId="{9342C328-8A2B-4B8F-93EA-2C9D52352425}" srcOrd="1" destOrd="0" presId="urn:microsoft.com/office/officeart/2005/8/layout/arrow2"/>
    <dgm:cxn modelId="{D74EA9AD-90BA-4B00-BC63-EFEA6A0243B8}" type="presParOf" srcId="{9342C328-8A2B-4B8F-93EA-2C9D52352425}" destId="{6194789F-839E-41C3-A6CD-87A32D766705}" srcOrd="0" destOrd="0" presId="urn:microsoft.com/office/officeart/2005/8/layout/arrow2"/>
    <dgm:cxn modelId="{9D03026F-E3E3-4678-8FF9-10237581EB69}" type="presParOf" srcId="{9342C328-8A2B-4B8F-93EA-2C9D52352425}" destId="{D5BFD14C-A170-459C-98CC-1F5388B518AC}" srcOrd="1" destOrd="0" presId="urn:microsoft.com/office/officeart/2005/8/layout/arrow2"/>
    <dgm:cxn modelId="{05EB0E87-7BBB-495E-9C42-AE92150BD174}" type="presParOf" srcId="{9342C328-8A2B-4B8F-93EA-2C9D52352425}" destId="{61ADCE59-0A28-42DF-A149-B994A7F9AB18}" srcOrd="2" destOrd="0" presId="urn:microsoft.com/office/officeart/2005/8/layout/arrow2"/>
    <dgm:cxn modelId="{811EAFFE-4EA9-4385-ABA9-D83CF070F3D5}" type="presParOf" srcId="{9342C328-8A2B-4B8F-93EA-2C9D52352425}" destId="{A37EC8AC-4596-4DBB-9645-7D8701C86C7B}" srcOrd="3" destOrd="0" presId="urn:microsoft.com/office/officeart/2005/8/layout/arrow2"/>
    <dgm:cxn modelId="{6A8F47AC-0A32-4799-AB97-BD73B1A3C187}" type="presParOf" srcId="{9342C328-8A2B-4B8F-93EA-2C9D52352425}" destId="{6F849AA8-A6B5-488C-8A4D-15ACE7710C17}" srcOrd="4" destOrd="0" presId="urn:microsoft.com/office/officeart/2005/8/layout/arrow2"/>
    <dgm:cxn modelId="{42B152D6-ED0C-425E-8AAD-AA4CC01BFF1A}" type="presParOf" srcId="{9342C328-8A2B-4B8F-93EA-2C9D52352425}" destId="{5ECBA2DA-9C10-410E-814D-06C7EAFBC817}" srcOrd="5" destOrd="0" presId="urn:microsoft.com/office/officeart/2005/8/layout/arrow2"/>
    <dgm:cxn modelId="{D595DB53-4E36-4283-B3B3-3A9AC49EC4A8}" type="presParOf" srcId="{9342C328-8A2B-4B8F-93EA-2C9D52352425}" destId="{36671F2D-4924-47AC-8211-D17EAF8D71C7}" srcOrd="6" destOrd="0" presId="urn:microsoft.com/office/officeart/2005/8/layout/arrow2"/>
    <dgm:cxn modelId="{42DEAB00-8832-46CE-BA75-5248F85A28AE}" type="presParOf" srcId="{9342C328-8A2B-4B8F-93EA-2C9D52352425}" destId="{37E801CE-F2C4-400C-B24B-2B0E00642C76}" srcOrd="7" destOrd="0" presId="urn:microsoft.com/office/officeart/2005/8/layout/arrow2"/>
    <dgm:cxn modelId="{3EFEA841-0550-44DD-A49E-0B18C8F83D65}" type="presParOf" srcId="{9342C328-8A2B-4B8F-93EA-2C9D52352425}" destId="{B9CD9EFB-7E51-4F2D-8F92-CBDEA82AC94A}" srcOrd="8" destOrd="0" presId="urn:microsoft.com/office/officeart/2005/8/layout/arrow2"/>
    <dgm:cxn modelId="{97716B22-2CA1-433E-8F3C-5D25AFCF34B3}" type="presParOf" srcId="{9342C328-8A2B-4B8F-93EA-2C9D52352425}" destId="{EBE36F56-DF6E-496F-BAE6-A2D2939D7B9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F819FD-8FD5-4913-81A2-E8DD98E0C7D1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372D687-A781-4ACD-9B57-A8C07C399A7E}">
      <dgm:prSet phldrT="[文字]"/>
      <dgm:spPr/>
      <dgm:t>
        <a:bodyPr/>
        <a:lstStyle/>
        <a:p>
          <a:r>
            <a:rPr lang="zh-TW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sldjump"/>
            </a:rPr>
            <a:t>緩坡道、草坡</a:t>
          </a:r>
          <a:endParaRPr lang="zh-TW" altLang="en-US" b="1" cap="none" spc="0" dirty="0">
            <a:ln w="18415" cmpd="sng">
              <a:solidFill>
                <a:srgbClr val="FFFFFF"/>
              </a:solidFill>
              <a:prstDash val="solid"/>
            </a:ln>
            <a:solidFill>
              <a:schemeClr val="tx1">
                <a:lumMod val="75000"/>
                <a:lumOff val="25000"/>
              </a:schemeClr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F5EF0A28-2B6F-46DF-A579-7C173427A811}" type="parTrans" cxnId="{209F59B0-A03D-45CD-A148-9BA312275F43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5F739DC-FA98-4FE2-9110-46C3B4414BC4}" type="sibTrans" cxnId="{209F59B0-A03D-45CD-A148-9BA312275F43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DA67074-9ECB-4DF1-A6AC-F9A6D4D4165E}">
      <dgm:prSet phldrT="[文字]"/>
      <dgm:spPr/>
      <dgm:t>
        <a:bodyPr/>
        <a:lstStyle/>
        <a:p>
          <a:r>
            <a:rPr lang="zh-TW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2" action="ppaction://hlinksldjump"/>
            </a:rPr>
            <a:t>植栽牆、緩坡</a:t>
          </a:r>
          <a:endParaRPr lang="zh-TW" altLang="en-US" b="1" cap="none" spc="0" dirty="0">
            <a:ln w="18415" cmpd="sng">
              <a:solidFill>
                <a:srgbClr val="FFFFFF"/>
              </a:solidFill>
              <a:prstDash val="solid"/>
            </a:ln>
            <a:solidFill>
              <a:schemeClr val="tx1">
                <a:lumMod val="75000"/>
                <a:lumOff val="25000"/>
              </a:schemeClr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6D02912B-19E9-4C0A-8D2E-B6BB6500E978}" type="parTrans" cxnId="{B96B5C29-5566-48B8-882B-D2AC2672818C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0CCD2D8-6994-4BAD-9EB9-7D46F6F0AC79}" type="sibTrans" cxnId="{B96B5C29-5566-48B8-882B-D2AC2672818C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E0E722F-216A-4270-A829-1563807CB165}">
      <dgm:prSet phldrT="[文字]"/>
      <dgm:spPr/>
      <dgm:t>
        <a:bodyPr/>
        <a:lstStyle/>
        <a:p>
          <a:r>
            <a:rPr lang="zh-TW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3" action="ppaction://hlinksldjump"/>
            </a:rPr>
            <a:t>河道彎曲</a:t>
          </a:r>
          <a:endParaRPr lang="zh-TW" altLang="en-US" b="1" cap="none" spc="0" dirty="0">
            <a:ln w="18415" cmpd="sng">
              <a:solidFill>
                <a:srgbClr val="FFFFFF"/>
              </a:solidFill>
              <a:prstDash val="solid"/>
            </a:ln>
            <a:solidFill>
              <a:schemeClr val="tx1">
                <a:lumMod val="75000"/>
                <a:lumOff val="25000"/>
              </a:schemeClr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E6A5C8DC-E7F0-4CF8-9DF0-8136F3B098C3}" type="parTrans" cxnId="{61FC6005-C425-4554-A09E-243510C4B804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312F567-BDBF-418D-BF4A-067F7E21CD25}" type="sibTrans" cxnId="{61FC6005-C425-4554-A09E-243510C4B804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0163F42-A4F2-4871-B3DC-BD1F97E4707C}">
      <dgm:prSet phldrT="[文字]"/>
      <dgm:spPr/>
      <dgm:t>
        <a:bodyPr/>
        <a:lstStyle/>
        <a:p>
          <a:r>
            <a:rPr lang="zh-TW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4" action="ppaction://hlinksldjump"/>
            </a:rPr>
            <a:t>河道上的素色設計</a:t>
          </a:r>
          <a:endParaRPr lang="zh-TW" altLang="en-US" b="1" cap="none" spc="0" dirty="0">
            <a:ln w="18415" cmpd="sng">
              <a:solidFill>
                <a:srgbClr val="FFFFFF"/>
              </a:solidFill>
              <a:prstDash val="solid"/>
            </a:ln>
            <a:solidFill>
              <a:schemeClr val="tx1">
                <a:lumMod val="75000"/>
                <a:lumOff val="25000"/>
              </a:schemeClr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5B8E412-2110-41F0-B6F0-78E0C6A9FF53}" type="parTrans" cxnId="{520B7AFA-51E0-4EFF-8FD0-34C3A1F0E275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312C9E40-8BFE-46D0-88CD-6E43B6EF61B1}" type="sibTrans" cxnId="{520B7AFA-51E0-4EFF-8FD0-34C3A1F0E275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AB788D6-8730-4460-BBF3-FF79A3392AFD}" type="pres">
      <dgm:prSet presAssocID="{67F819FD-8FD5-4913-81A2-E8DD98E0C7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4DB16C5-AD3B-4B19-9666-863647BF5C69}" type="pres">
      <dgm:prSet presAssocID="{C372D687-A781-4ACD-9B57-A8C07C399A7E}" presName="compNode" presStyleCnt="0"/>
      <dgm:spPr/>
    </dgm:pt>
    <dgm:pt modelId="{A5C6F017-A229-4C4F-8B28-0D3F90FED9FE}" type="pres">
      <dgm:prSet presAssocID="{C372D687-A781-4ACD-9B57-A8C07C399A7E}" presName="pictRect" presStyleLbl="node1" presStyleIdx="0" presStyleCnt="4" custScaleX="126218" custScaleY="128797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06572BB8-11BA-4629-9E91-D5451E1362D3}" type="pres">
      <dgm:prSet presAssocID="{C372D687-A781-4ACD-9B57-A8C07C399A7E}" presName="textRect" presStyleLbl="revTx" presStyleIdx="0" presStyleCnt="4" custLinFactNeighborX="-1508" custLinFactNeighborY="144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1BAAFB-8A41-4480-BF07-CF963F6DC4EF}" type="pres">
      <dgm:prSet presAssocID="{D5F739DC-FA98-4FE2-9110-46C3B4414BC4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365B1727-B2BF-499C-8CD0-48D846E0F602}" type="pres">
      <dgm:prSet presAssocID="{6DA67074-9ECB-4DF1-A6AC-F9A6D4D4165E}" presName="compNode" presStyleCnt="0"/>
      <dgm:spPr/>
    </dgm:pt>
    <dgm:pt modelId="{B7C33220-5D41-47EF-B0AD-2351712F0A87}" type="pres">
      <dgm:prSet presAssocID="{6DA67074-9ECB-4DF1-A6AC-F9A6D4D4165E}" presName="pictRect" presStyleLbl="node1" presStyleIdx="1" presStyleCnt="4" custScaleX="130302" custScaleY="134383" custLinFactNeighborX="-2063" custLinFactNeighborY="-7957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C5EF6E37-50CD-416E-BB01-F9D109AC3618}" type="pres">
      <dgm:prSet presAssocID="{6DA67074-9ECB-4DF1-A6AC-F9A6D4D4165E}" presName="textRect" presStyleLbl="revTx" presStyleIdx="1" presStyleCnt="4" custLinFactNeighborX="-1238" custLinFactNeighborY="118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ADECCD-1E41-4A10-94F5-F29FC7079969}" type="pres">
      <dgm:prSet presAssocID="{00CCD2D8-6994-4BAD-9EB9-7D46F6F0AC7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F86D92CE-CF3F-4C3F-9D4D-9D9BE2A9EE4D}" type="pres">
      <dgm:prSet presAssocID="{EE0E722F-216A-4270-A829-1563807CB165}" presName="compNode" presStyleCnt="0"/>
      <dgm:spPr/>
    </dgm:pt>
    <dgm:pt modelId="{9D3D7152-DAD2-4FBA-B174-7977E22E0E4C}" type="pres">
      <dgm:prSet presAssocID="{EE0E722F-216A-4270-A829-1563807CB165}" presName="pictRect" presStyleLbl="node1" presStyleIdx="2" presStyleCnt="4" custScaleX="122523" custScaleY="115990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BFAAFF82-416C-4A4C-BE99-872EE711D32D}" type="pres">
      <dgm:prSet presAssocID="{EE0E722F-216A-4270-A829-1563807CB165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8EAFC7-0BDB-46B8-89E4-960EBD7F2721}" type="pres">
      <dgm:prSet presAssocID="{8312F567-BDBF-418D-BF4A-067F7E21CD2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6DDF8F51-D35C-4605-9360-BCE55A9EE545}" type="pres">
      <dgm:prSet presAssocID="{70163F42-A4F2-4871-B3DC-BD1F97E4707C}" presName="compNode" presStyleCnt="0"/>
      <dgm:spPr/>
    </dgm:pt>
    <dgm:pt modelId="{64860677-F520-4CA4-8607-C02C9250EB1A}" type="pres">
      <dgm:prSet presAssocID="{70163F42-A4F2-4871-B3DC-BD1F97E4707C}" presName="pictRect" presStyleLbl="node1" presStyleIdx="3" presStyleCnt="4" custScaleX="119592" custScaleY="116518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4A563D02-B218-4332-BD85-8853318BAF7A}" type="pres">
      <dgm:prSet presAssocID="{70163F42-A4F2-4871-B3DC-BD1F97E4707C}" presName="textRect" presStyleLbl="revTx" presStyleIdx="3" presStyleCnt="4" custScaleX="114443" custLinFactNeighborX="-162" custLinFactNeighborY="141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1FC6005-C425-4554-A09E-243510C4B804}" srcId="{67F819FD-8FD5-4913-81A2-E8DD98E0C7D1}" destId="{EE0E722F-216A-4270-A829-1563807CB165}" srcOrd="2" destOrd="0" parTransId="{E6A5C8DC-E7F0-4CF8-9DF0-8136F3B098C3}" sibTransId="{8312F567-BDBF-418D-BF4A-067F7E21CD25}"/>
    <dgm:cxn modelId="{C3313539-780B-4340-97B2-6DF6FE403049}" type="presOf" srcId="{D5F739DC-FA98-4FE2-9110-46C3B4414BC4}" destId="{721BAAFB-8A41-4480-BF07-CF963F6DC4EF}" srcOrd="0" destOrd="0" presId="urn:microsoft.com/office/officeart/2005/8/layout/pList1#1"/>
    <dgm:cxn modelId="{B96B5C29-5566-48B8-882B-D2AC2672818C}" srcId="{67F819FD-8FD5-4913-81A2-E8DD98E0C7D1}" destId="{6DA67074-9ECB-4DF1-A6AC-F9A6D4D4165E}" srcOrd="1" destOrd="0" parTransId="{6D02912B-19E9-4C0A-8D2E-B6BB6500E978}" sibTransId="{00CCD2D8-6994-4BAD-9EB9-7D46F6F0AC79}"/>
    <dgm:cxn modelId="{6D9685FA-0A0D-4199-A5BF-94EE8B7C729A}" type="presOf" srcId="{EE0E722F-216A-4270-A829-1563807CB165}" destId="{BFAAFF82-416C-4A4C-BE99-872EE711D32D}" srcOrd="0" destOrd="0" presId="urn:microsoft.com/office/officeart/2005/8/layout/pList1#1"/>
    <dgm:cxn modelId="{E2F266C7-1DCF-4966-816A-45A084C40F7A}" type="presOf" srcId="{8312F567-BDBF-418D-BF4A-067F7E21CD25}" destId="{4C8EAFC7-0BDB-46B8-89E4-960EBD7F2721}" srcOrd="0" destOrd="0" presId="urn:microsoft.com/office/officeart/2005/8/layout/pList1#1"/>
    <dgm:cxn modelId="{BF93E5DC-4142-4286-8374-47F811666A8C}" type="presOf" srcId="{70163F42-A4F2-4871-B3DC-BD1F97E4707C}" destId="{4A563D02-B218-4332-BD85-8853318BAF7A}" srcOrd="0" destOrd="0" presId="urn:microsoft.com/office/officeart/2005/8/layout/pList1#1"/>
    <dgm:cxn modelId="{C265B54C-6267-4843-AEC0-56FF55134BF8}" type="presOf" srcId="{C372D687-A781-4ACD-9B57-A8C07C399A7E}" destId="{06572BB8-11BA-4629-9E91-D5451E1362D3}" srcOrd="0" destOrd="0" presId="urn:microsoft.com/office/officeart/2005/8/layout/pList1#1"/>
    <dgm:cxn modelId="{F199C514-94C9-4928-9841-4D3B28EFDB85}" type="presOf" srcId="{67F819FD-8FD5-4913-81A2-E8DD98E0C7D1}" destId="{0AB788D6-8730-4460-BBF3-FF79A3392AFD}" srcOrd="0" destOrd="0" presId="urn:microsoft.com/office/officeart/2005/8/layout/pList1#1"/>
    <dgm:cxn modelId="{209F59B0-A03D-45CD-A148-9BA312275F43}" srcId="{67F819FD-8FD5-4913-81A2-E8DD98E0C7D1}" destId="{C372D687-A781-4ACD-9B57-A8C07C399A7E}" srcOrd="0" destOrd="0" parTransId="{F5EF0A28-2B6F-46DF-A579-7C173427A811}" sibTransId="{D5F739DC-FA98-4FE2-9110-46C3B4414BC4}"/>
    <dgm:cxn modelId="{A448C87F-5BA9-4E45-9203-071C351667D2}" type="presOf" srcId="{00CCD2D8-6994-4BAD-9EB9-7D46F6F0AC79}" destId="{BFADECCD-1E41-4A10-94F5-F29FC7079969}" srcOrd="0" destOrd="0" presId="urn:microsoft.com/office/officeart/2005/8/layout/pList1#1"/>
    <dgm:cxn modelId="{6B2FB09B-68C1-493C-9E08-5136544969AE}" type="presOf" srcId="{6DA67074-9ECB-4DF1-A6AC-F9A6D4D4165E}" destId="{C5EF6E37-50CD-416E-BB01-F9D109AC3618}" srcOrd="0" destOrd="0" presId="urn:microsoft.com/office/officeart/2005/8/layout/pList1#1"/>
    <dgm:cxn modelId="{520B7AFA-51E0-4EFF-8FD0-34C3A1F0E275}" srcId="{67F819FD-8FD5-4913-81A2-E8DD98E0C7D1}" destId="{70163F42-A4F2-4871-B3DC-BD1F97E4707C}" srcOrd="3" destOrd="0" parTransId="{85B8E412-2110-41F0-B6F0-78E0C6A9FF53}" sibTransId="{312C9E40-8BFE-46D0-88CD-6E43B6EF61B1}"/>
    <dgm:cxn modelId="{6896F432-02D0-4ADB-9130-B03439B2AFEB}" type="presParOf" srcId="{0AB788D6-8730-4460-BBF3-FF79A3392AFD}" destId="{24DB16C5-AD3B-4B19-9666-863647BF5C69}" srcOrd="0" destOrd="0" presId="urn:microsoft.com/office/officeart/2005/8/layout/pList1#1"/>
    <dgm:cxn modelId="{29109530-72B0-47E9-AABD-FFF5CDF94C7F}" type="presParOf" srcId="{24DB16C5-AD3B-4B19-9666-863647BF5C69}" destId="{A5C6F017-A229-4C4F-8B28-0D3F90FED9FE}" srcOrd="0" destOrd="0" presId="urn:microsoft.com/office/officeart/2005/8/layout/pList1#1"/>
    <dgm:cxn modelId="{83615DE3-5D89-4D7D-AFB1-9B969E9673EF}" type="presParOf" srcId="{24DB16C5-AD3B-4B19-9666-863647BF5C69}" destId="{06572BB8-11BA-4629-9E91-D5451E1362D3}" srcOrd="1" destOrd="0" presId="urn:microsoft.com/office/officeart/2005/8/layout/pList1#1"/>
    <dgm:cxn modelId="{5349ED59-C133-4ACC-84E7-1BA02CC83E13}" type="presParOf" srcId="{0AB788D6-8730-4460-BBF3-FF79A3392AFD}" destId="{721BAAFB-8A41-4480-BF07-CF963F6DC4EF}" srcOrd="1" destOrd="0" presId="urn:microsoft.com/office/officeart/2005/8/layout/pList1#1"/>
    <dgm:cxn modelId="{BBFC7366-8DD4-4DB2-88FA-136B11490944}" type="presParOf" srcId="{0AB788D6-8730-4460-BBF3-FF79A3392AFD}" destId="{365B1727-B2BF-499C-8CD0-48D846E0F602}" srcOrd="2" destOrd="0" presId="urn:microsoft.com/office/officeart/2005/8/layout/pList1#1"/>
    <dgm:cxn modelId="{485FA23C-B9FF-4172-971B-28767385CDCF}" type="presParOf" srcId="{365B1727-B2BF-499C-8CD0-48D846E0F602}" destId="{B7C33220-5D41-47EF-B0AD-2351712F0A87}" srcOrd="0" destOrd="0" presId="urn:microsoft.com/office/officeart/2005/8/layout/pList1#1"/>
    <dgm:cxn modelId="{F1616B6D-91CE-4C51-A9E6-6C9294C4D5C2}" type="presParOf" srcId="{365B1727-B2BF-499C-8CD0-48D846E0F602}" destId="{C5EF6E37-50CD-416E-BB01-F9D109AC3618}" srcOrd="1" destOrd="0" presId="urn:microsoft.com/office/officeart/2005/8/layout/pList1#1"/>
    <dgm:cxn modelId="{08A22A12-10BE-4320-8BD4-5C087F215DE7}" type="presParOf" srcId="{0AB788D6-8730-4460-BBF3-FF79A3392AFD}" destId="{BFADECCD-1E41-4A10-94F5-F29FC7079969}" srcOrd="3" destOrd="0" presId="urn:microsoft.com/office/officeart/2005/8/layout/pList1#1"/>
    <dgm:cxn modelId="{4EA57843-2F15-40CE-9AA6-BF69D5F502B2}" type="presParOf" srcId="{0AB788D6-8730-4460-BBF3-FF79A3392AFD}" destId="{F86D92CE-CF3F-4C3F-9D4D-9D9BE2A9EE4D}" srcOrd="4" destOrd="0" presId="urn:microsoft.com/office/officeart/2005/8/layout/pList1#1"/>
    <dgm:cxn modelId="{0EFB8804-10A4-48AA-A11C-DEC4A441871C}" type="presParOf" srcId="{F86D92CE-CF3F-4C3F-9D4D-9D9BE2A9EE4D}" destId="{9D3D7152-DAD2-4FBA-B174-7977E22E0E4C}" srcOrd="0" destOrd="0" presId="urn:microsoft.com/office/officeart/2005/8/layout/pList1#1"/>
    <dgm:cxn modelId="{CE944A42-46EF-4142-8EFD-03761C55D173}" type="presParOf" srcId="{F86D92CE-CF3F-4C3F-9D4D-9D9BE2A9EE4D}" destId="{BFAAFF82-416C-4A4C-BE99-872EE711D32D}" srcOrd="1" destOrd="0" presId="urn:microsoft.com/office/officeart/2005/8/layout/pList1#1"/>
    <dgm:cxn modelId="{7ACD784D-D561-4527-B9D7-8D68D729B7F1}" type="presParOf" srcId="{0AB788D6-8730-4460-BBF3-FF79A3392AFD}" destId="{4C8EAFC7-0BDB-46B8-89E4-960EBD7F2721}" srcOrd="5" destOrd="0" presId="urn:microsoft.com/office/officeart/2005/8/layout/pList1#1"/>
    <dgm:cxn modelId="{8847A3B7-A49E-4007-ACE4-ABCB29B56074}" type="presParOf" srcId="{0AB788D6-8730-4460-BBF3-FF79A3392AFD}" destId="{6DDF8F51-D35C-4605-9360-BCE55A9EE545}" srcOrd="6" destOrd="0" presId="urn:microsoft.com/office/officeart/2005/8/layout/pList1#1"/>
    <dgm:cxn modelId="{E3F7F2A5-A948-4BD5-8570-24B205D94AD5}" type="presParOf" srcId="{6DDF8F51-D35C-4605-9360-BCE55A9EE545}" destId="{64860677-F520-4CA4-8607-C02C9250EB1A}" srcOrd="0" destOrd="0" presId="urn:microsoft.com/office/officeart/2005/8/layout/pList1#1"/>
    <dgm:cxn modelId="{8D170504-90B9-42D0-B503-06D1406642AF}" type="presParOf" srcId="{6DDF8F51-D35C-4605-9360-BCE55A9EE545}" destId="{4A563D02-B218-4332-BD85-8853318BAF7A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6AE398-B77E-46F3-86DD-FD1F478CF95A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8D8A44C2-35D4-424E-93D8-463CB94A9028}">
      <dgm:prSet phldrT="[文字]"/>
      <dgm:spPr/>
      <dgm:t>
        <a:bodyPr/>
        <a:lstStyle/>
        <a:p>
          <a:r>
            <a:rPr lang="zh-TW" b="1" i="0" dirty="0" smtClean="0">
              <a:latin typeface="微軟正黑體" pitchFamily="34" charset="-120"/>
              <a:ea typeface="微軟正黑體" pitchFamily="34" charset="-120"/>
            </a:rPr>
            <a:t>社區總體營造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54670E98-8AAF-42FB-AD22-3997A48B0BEC}" type="parTrans" cxnId="{EE8054F7-D38E-4259-BFBB-8569C3F63B36}">
      <dgm:prSet/>
      <dgm:spPr/>
      <dgm:t>
        <a:bodyPr/>
        <a:lstStyle/>
        <a:p>
          <a:endParaRPr lang="zh-TW" altLang="en-US"/>
        </a:p>
      </dgm:t>
    </dgm:pt>
    <dgm:pt modelId="{07E6DCFE-DBFA-4B83-8553-9D77832E761D}" type="sibTrans" cxnId="{EE8054F7-D38E-4259-BFBB-8569C3F63B36}">
      <dgm:prSet/>
      <dgm:spPr/>
      <dgm:t>
        <a:bodyPr/>
        <a:lstStyle/>
        <a:p>
          <a:endParaRPr lang="zh-TW" altLang="en-US"/>
        </a:p>
      </dgm:t>
    </dgm:pt>
    <dgm:pt modelId="{703AE91B-BE58-47B7-A1F7-4052D146D313}">
      <dgm:prSet phldrT="[文字]"/>
      <dgm:spPr/>
      <dgm:t>
        <a:bodyPr/>
        <a:lstStyle/>
        <a:p>
          <a:r>
            <a:rPr lang="zh-TW" altLang="en-US" b="1" i="0" dirty="0" smtClean="0">
              <a:latin typeface="微軟正黑體" pitchFamily="34" charset="-120"/>
              <a:ea typeface="微軟正黑體" pitchFamily="34" charset="-120"/>
            </a:rPr>
            <a:t>建立社區文化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FF5967D-E50C-4687-AD03-16A813E74BEF}" type="parTrans" cxnId="{ACA77DA2-682B-4E7B-8591-14098E52D76A}">
      <dgm:prSet/>
      <dgm:spPr/>
      <dgm:t>
        <a:bodyPr/>
        <a:lstStyle/>
        <a:p>
          <a:endParaRPr lang="zh-TW" altLang="en-US"/>
        </a:p>
      </dgm:t>
    </dgm:pt>
    <dgm:pt modelId="{F275677C-6354-44EC-A3AA-94CD1AFE419D}" type="sibTrans" cxnId="{ACA77DA2-682B-4E7B-8591-14098E52D76A}">
      <dgm:prSet/>
      <dgm:spPr/>
      <dgm:t>
        <a:bodyPr/>
        <a:lstStyle/>
        <a:p>
          <a:endParaRPr lang="zh-TW" altLang="en-US"/>
        </a:p>
      </dgm:t>
    </dgm:pt>
    <dgm:pt modelId="{280EEF2B-70FE-4A2E-80B3-1ACEBE0F95A8}">
      <dgm:prSet phldrT="[文字]"/>
      <dgm:spPr/>
      <dgm:t>
        <a:bodyPr/>
        <a:lstStyle/>
        <a:p>
          <a:r>
            <a:rPr lang="zh-TW" altLang="en-US" b="1" i="0" dirty="0" smtClean="0">
              <a:latin typeface="微軟正黑體" pitchFamily="34" charset="-120"/>
              <a:ea typeface="微軟正黑體" pitchFamily="34" charset="-120"/>
            </a:rPr>
            <a:t>凝聚社區共識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30F253C-1B98-45DA-AF13-9B679B86E89C}" type="parTrans" cxnId="{CA2E089F-0743-47CC-84F0-FE104EE6C3F6}">
      <dgm:prSet/>
      <dgm:spPr/>
      <dgm:t>
        <a:bodyPr/>
        <a:lstStyle/>
        <a:p>
          <a:endParaRPr lang="zh-TW" altLang="en-US"/>
        </a:p>
      </dgm:t>
    </dgm:pt>
    <dgm:pt modelId="{5D4504FC-5534-4ACF-BF81-4E5146A22C57}" type="sibTrans" cxnId="{CA2E089F-0743-47CC-84F0-FE104EE6C3F6}">
      <dgm:prSet/>
      <dgm:spPr/>
      <dgm:t>
        <a:bodyPr/>
        <a:lstStyle/>
        <a:p>
          <a:endParaRPr lang="zh-TW" altLang="en-US"/>
        </a:p>
      </dgm:t>
    </dgm:pt>
    <dgm:pt modelId="{86B1096C-45DE-4CB9-875C-9A4A21014ECC}">
      <dgm:prSet phldrT="[文字]"/>
      <dgm:spPr/>
      <dgm:t>
        <a:bodyPr/>
        <a:lstStyle/>
        <a:p>
          <a:r>
            <a:rPr lang="zh-TW" altLang="en-US" b="1" i="0" dirty="0" smtClean="0">
              <a:latin typeface="微軟正黑體" pitchFamily="34" charset="-120"/>
              <a:ea typeface="微軟正黑體" pitchFamily="34" charset="-120"/>
            </a:rPr>
            <a:t>建構社區生命共同體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59622904-3D18-4F0F-8E7B-19B980F63947}" type="parTrans" cxnId="{313CE43A-B9A8-42DD-A6A6-87C0EB14A1C7}">
      <dgm:prSet/>
      <dgm:spPr/>
      <dgm:t>
        <a:bodyPr/>
        <a:lstStyle/>
        <a:p>
          <a:endParaRPr lang="zh-TW" altLang="en-US"/>
        </a:p>
      </dgm:t>
    </dgm:pt>
    <dgm:pt modelId="{4FF0FCB4-A5B2-4BD8-8704-1ABA5A80C94B}" type="sibTrans" cxnId="{313CE43A-B9A8-42DD-A6A6-87C0EB14A1C7}">
      <dgm:prSet/>
      <dgm:spPr/>
      <dgm:t>
        <a:bodyPr/>
        <a:lstStyle/>
        <a:p>
          <a:endParaRPr lang="zh-TW" altLang="en-US"/>
        </a:p>
      </dgm:t>
    </dgm:pt>
    <dgm:pt modelId="{F990603E-FCD3-47B5-81CB-585C1F4BF8ED}" type="pres">
      <dgm:prSet presAssocID="{5E6AE398-B77E-46F3-86DD-FD1F478CF95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A6BDF33-0C40-4BF0-B2B2-EF01836ABE7F}" type="pres">
      <dgm:prSet presAssocID="{8D8A44C2-35D4-424E-93D8-463CB94A9028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3AD988E4-C0EE-4ADC-AD39-BB1C35F3DCA6}" type="pres">
      <dgm:prSet presAssocID="{BFF5967D-E50C-4687-AD03-16A813E74BEF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86999467-1DF8-4329-9D8A-F9663ACA1B85}" type="pres">
      <dgm:prSet presAssocID="{703AE91B-BE58-47B7-A1F7-4052D146D31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9A2527-BE3F-4176-AC10-DED1327CFA7E}" type="pres">
      <dgm:prSet presAssocID="{B30F253C-1B98-45DA-AF13-9B679B86E89C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1B6840BE-987A-4917-B504-D2F90AB7C2E1}" type="pres">
      <dgm:prSet presAssocID="{280EEF2B-70FE-4A2E-80B3-1ACEBE0F95A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A5921D-D7E9-4A06-8827-37942C042894}" type="pres">
      <dgm:prSet presAssocID="{59622904-3D18-4F0F-8E7B-19B980F63947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A437334B-89BF-47CF-B226-F62E12F0BFA4}" type="pres">
      <dgm:prSet presAssocID="{86B1096C-45DE-4CB9-875C-9A4A21014EC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A2E089F-0743-47CC-84F0-FE104EE6C3F6}" srcId="{8D8A44C2-35D4-424E-93D8-463CB94A9028}" destId="{280EEF2B-70FE-4A2E-80B3-1ACEBE0F95A8}" srcOrd="1" destOrd="0" parTransId="{B30F253C-1B98-45DA-AF13-9B679B86E89C}" sibTransId="{5D4504FC-5534-4ACF-BF81-4E5146A22C57}"/>
    <dgm:cxn modelId="{CE239530-E4A1-4665-909E-278058579E81}" type="presOf" srcId="{59622904-3D18-4F0F-8E7B-19B980F63947}" destId="{A3A5921D-D7E9-4A06-8827-37942C042894}" srcOrd="0" destOrd="0" presId="urn:microsoft.com/office/officeart/2005/8/layout/radial4"/>
    <dgm:cxn modelId="{02FA7DAF-7DB9-4A7D-B8C6-A2B6F3FB9D36}" type="presOf" srcId="{86B1096C-45DE-4CB9-875C-9A4A21014ECC}" destId="{A437334B-89BF-47CF-B226-F62E12F0BFA4}" srcOrd="0" destOrd="0" presId="urn:microsoft.com/office/officeart/2005/8/layout/radial4"/>
    <dgm:cxn modelId="{CD5A0B14-6905-4845-86E1-2E464D2F542C}" type="presOf" srcId="{B30F253C-1B98-45DA-AF13-9B679B86E89C}" destId="{9B9A2527-BE3F-4176-AC10-DED1327CFA7E}" srcOrd="0" destOrd="0" presId="urn:microsoft.com/office/officeart/2005/8/layout/radial4"/>
    <dgm:cxn modelId="{4C053132-50F1-4696-B97D-933CEE879033}" type="presOf" srcId="{8D8A44C2-35D4-424E-93D8-463CB94A9028}" destId="{EA6BDF33-0C40-4BF0-B2B2-EF01836ABE7F}" srcOrd="0" destOrd="0" presId="urn:microsoft.com/office/officeart/2005/8/layout/radial4"/>
    <dgm:cxn modelId="{313CE43A-B9A8-42DD-A6A6-87C0EB14A1C7}" srcId="{8D8A44C2-35D4-424E-93D8-463CB94A9028}" destId="{86B1096C-45DE-4CB9-875C-9A4A21014ECC}" srcOrd="2" destOrd="0" parTransId="{59622904-3D18-4F0F-8E7B-19B980F63947}" sibTransId="{4FF0FCB4-A5B2-4BD8-8704-1ABA5A80C94B}"/>
    <dgm:cxn modelId="{E25FD5BF-8C6A-42D5-A4AD-468B1DAA8374}" type="presOf" srcId="{BFF5967D-E50C-4687-AD03-16A813E74BEF}" destId="{3AD988E4-C0EE-4ADC-AD39-BB1C35F3DCA6}" srcOrd="0" destOrd="0" presId="urn:microsoft.com/office/officeart/2005/8/layout/radial4"/>
    <dgm:cxn modelId="{EE8054F7-D38E-4259-BFBB-8569C3F63B36}" srcId="{5E6AE398-B77E-46F3-86DD-FD1F478CF95A}" destId="{8D8A44C2-35D4-424E-93D8-463CB94A9028}" srcOrd="0" destOrd="0" parTransId="{54670E98-8AAF-42FB-AD22-3997A48B0BEC}" sibTransId="{07E6DCFE-DBFA-4B83-8553-9D77832E761D}"/>
    <dgm:cxn modelId="{C7D3E210-907D-4593-BB19-7EC808A5E22D}" type="presOf" srcId="{5E6AE398-B77E-46F3-86DD-FD1F478CF95A}" destId="{F990603E-FCD3-47B5-81CB-585C1F4BF8ED}" srcOrd="0" destOrd="0" presId="urn:microsoft.com/office/officeart/2005/8/layout/radial4"/>
    <dgm:cxn modelId="{ACA77DA2-682B-4E7B-8591-14098E52D76A}" srcId="{8D8A44C2-35D4-424E-93D8-463CB94A9028}" destId="{703AE91B-BE58-47B7-A1F7-4052D146D313}" srcOrd="0" destOrd="0" parTransId="{BFF5967D-E50C-4687-AD03-16A813E74BEF}" sibTransId="{F275677C-6354-44EC-A3AA-94CD1AFE419D}"/>
    <dgm:cxn modelId="{23C338EC-425E-433A-B502-2AB1CA76B236}" type="presOf" srcId="{703AE91B-BE58-47B7-A1F7-4052D146D313}" destId="{86999467-1DF8-4329-9D8A-F9663ACA1B85}" srcOrd="0" destOrd="0" presId="urn:microsoft.com/office/officeart/2005/8/layout/radial4"/>
    <dgm:cxn modelId="{73FFD692-2D6A-4DF2-8BE2-87F06E5156A6}" type="presOf" srcId="{280EEF2B-70FE-4A2E-80B3-1ACEBE0F95A8}" destId="{1B6840BE-987A-4917-B504-D2F90AB7C2E1}" srcOrd="0" destOrd="0" presId="urn:microsoft.com/office/officeart/2005/8/layout/radial4"/>
    <dgm:cxn modelId="{D8147169-836B-4CFF-B6D0-2E9E15ADA2FB}" type="presParOf" srcId="{F990603E-FCD3-47B5-81CB-585C1F4BF8ED}" destId="{EA6BDF33-0C40-4BF0-B2B2-EF01836ABE7F}" srcOrd="0" destOrd="0" presId="urn:microsoft.com/office/officeart/2005/8/layout/radial4"/>
    <dgm:cxn modelId="{0FFCF237-182B-4273-ABCB-56B860463FCA}" type="presParOf" srcId="{F990603E-FCD3-47B5-81CB-585C1F4BF8ED}" destId="{3AD988E4-C0EE-4ADC-AD39-BB1C35F3DCA6}" srcOrd="1" destOrd="0" presId="urn:microsoft.com/office/officeart/2005/8/layout/radial4"/>
    <dgm:cxn modelId="{DF4000F1-E6C7-4344-A6B6-EC2135212E97}" type="presParOf" srcId="{F990603E-FCD3-47B5-81CB-585C1F4BF8ED}" destId="{86999467-1DF8-4329-9D8A-F9663ACA1B85}" srcOrd="2" destOrd="0" presId="urn:microsoft.com/office/officeart/2005/8/layout/radial4"/>
    <dgm:cxn modelId="{693D3B77-A11F-44EE-9AD1-581099B91DD1}" type="presParOf" srcId="{F990603E-FCD3-47B5-81CB-585C1F4BF8ED}" destId="{9B9A2527-BE3F-4176-AC10-DED1327CFA7E}" srcOrd="3" destOrd="0" presId="urn:microsoft.com/office/officeart/2005/8/layout/radial4"/>
    <dgm:cxn modelId="{E0749BF9-08A6-42B8-9137-9EBA9FB830FB}" type="presParOf" srcId="{F990603E-FCD3-47B5-81CB-585C1F4BF8ED}" destId="{1B6840BE-987A-4917-B504-D2F90AB7C2E1}" srcOrd="4" destOrd="0" presId="urn:microsoft.com/office/officeart/2005/8/layout/radial4"/>
    <dgm:cxn modelId="{E65578B5-7F8D-40E4-882E-AB372624F0E9}" type="presParOf" srcId="{F990603E-FCD3-47B5-81CB-585C1F4BF8ED}" destId="{A3A5921D-D7E9-4A06-8827-37942C042894}" srcOrd="5" destOrd="0" presId="urn:microsoft.com/office/officeart/2005/8/layout/radial4"/>
    <dgm:cxn modelId="{2042A350-C1FE-4673-AE63-9829DAA55D44}" type="presParOf" srcId="{F990603E-FCD3-47B5-81CB-585C1F4BF8ED}" destId="{A437334B-89BF-47CF-B226-F62E12F0BFA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1BB03-2EEC-4D0E-A6AE-E64BBFF17DD3}">
      <dsp:nvSpPr>
        <dsp:cNvPr id="0" name=""/>
        <dsp:cNvSpPr/>
      </dsp:nvSpPr>
      <dsp:spPr>
        <a:xfrm>
          <a:off x="-164647" y="144013"/>
          <a:ext cx="7596187" cy="494188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4789F-839E-41C3-A6CD-87A32D766705}">
      <dsp:nvSpPr>
        <dsp:cNvPr id="0" name=""/>
        <dsp:cNvSpPr/>
      </dsp:nvSpPr>
      <dsp:spPr>
        <a:xfrm>
          <a:off x="267251" y="4032448"/>
          <a:ext cx="174712" cy="174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FD14C-A170-459C-98CC-1F5388B518AC}">
      <dsp:nvSpPr>
        <dsp:cNvPr id="0" name=""/>
        <dsp:cNvSpPr/>
      </dsp:nvSpPr>
      <dsp:spPr>
        <a:xfrm>
          <a:off x="267255" y="4392488"/>
          <a:ext cx="2605302" cy="598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76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清朝建護</a:t>
          </a:r>
          <a:r>
            <a:rPr lang="zh-TW" altLang="en-US" sz="2400" b="1" kern="1200" noProof="0" dirty="0" smtClean="0">
              <a:latin typeface="微軟正黑體" pitchFamily="34" charset="-120"/>
              <a:ea typeface="微軟正黑體" pitchFamily="34" charset="-120"/>
            </a:rPr>
            <a:t>城</a:t>
          </a:r>
          <a:r>
            <a:rPr lang="zh-TW" altLang="zh-TW" sz="24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壕</a:t>
          </a:r>
          <a:endParaRPr lang="zh-TW" altLang="en-US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67255" y="4392488"/>
        <a:ext cx="2605302" cy="598265"/>
      </dsp:txXfrm>
    </dsp:sp>
    <dsp:sp modelId="{61ADCE59-0A28-42DF-A149-B994A7F9AB18}">
      <dsp:nvSpPr>
        <dsp:cNvPr id="0" name=""/>
        <dsp:cNvSpPr/>
      </dsp:nvSpPr>
      <dsp:spPr>
        <a:xfrm>
          <a:off x="987332" y="3240360"/>
          <a:ext cx="273462" cy="2734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EC8AC-4596-4DBB-9645-7D8701C86C7B}">
      <dsp:nvSpPr>
        <dsp:cNvPr id="0" name=""/>
        <dsp:cNvSpPr/>
      </dsp:nvSpPr>
      <dsp:spPr>
        <a:xfrm>
          <a:off x="411264" y="3600392"/>
          <a:ext cx="4484061" cy="499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902" tIns="0" rIns="0" bIns="0" numCol="1" spcCol="1270" anchor="t" anchorCtr="0">
          <a:noAutofit/>
        </a:bodyPr>
        <a:lstStyle/>
        <a:p>
          <a:pPr lvl="0" algn="l" defTabSz="1066800">
            <a:lnSpc>
              <a:spcPts val="304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日治改作水</a:t>
          </a:r>
          <a:r>
            <a:rPr lang="zh-TW" altLang="en-US" sz="2400" b="1" i="0" kern="1200" dirty="0" smtClean="0">
              <a:latin typeface="微軟正黑體" pitchFamily="34" charset="-120"/>
              <a:ea typeface="微軟正黑體" pitchFamily="34" charset="-120"/>
            </a:rPr>
            <a:t>圳並更名為八千代川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11264" y="3600392"/>
        <a:ext cx="4484061" cy="499461"/>
      </dsp:txXfrm>
    </dsp:sp>
    <dsp:sp modelId="{6F849AA8-A6B5-488C-8A4D-15ACE7710C17}">
      <dsp:nvSpPr>
        <dsp:cNvPr id="0" name=""/>
        <dsp:cNvSpPr/>
      </dsp:nvSpPr>
      <dsp:spPr>
        <a:xfrm>
          <a:off x="1851428" y="2448270"/>
          <a:ext cx="364616" cy="364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BA2DA-9C10-410E-814D-06C7EAFBC817}">
      <dsp:nvSpPr>
        <dsp:cNvPr id="0" name=""/>
        <dsp:cNvSpPr/>
      </dsp:nvSpPr>
      <dsp:spPr>
        <a:xfrm>
          <a:off x="2211466" y="2808312"/>
          <a:ext cx="3626294" cy="540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203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1977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年八千代川加蓋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211466" y="2808312"/>
        <a:ext cx="3626294" cy="540596"/>
      </dsp:txXfrm>
    </dsp:sp>
    <dsp:sp modelId="{36671F2D-4924-47AC-8211-D17EAF8D71C7}">
      <dsp:nvSpPr>
        <dsp:cNvPr id="0" name=""/>
        <dsp:cNvSpPr/>
      </dsp:nvSpPr>
      <dsp:spPr>
        <a:xfrm>
          <a:off x="2664294" y="1656183"/>
          <a:ext cx="470963" cy="470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801CE-F2C4-400C-B24B-2B0E00642C76}">
      <dsp:nvSpPr>
        <dsp:cNvPr id="0" name=""/>
        <dsp:cNvSpPr/>
      </dsp:nvSpPr>
      <dsp:spPr>
        <a:xfrm>
          <a:off x="2880322" y="1944221"/>
          <a:ext cx="4241422" cy="459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554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2010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年維管束計畫獲得補助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880322" y="1944221"/>
        <a:ext cx="4241422" cy="459926"/>
      </dsp:txXfrm>
    </dsp:sp>
    <dsp:sp modelId="{B9CD9EFB-7E51-4F2D-8F92-CBDEA82AC94A}">
      <dsp:nvSpPr>
        <dsp:cNvPr id="0" name=""/>
        <dsp:cNvSpPr/>
      </dsp:nvSpPr>
      <dsp:spPr>
        <a:xfrm>
          <a:off x="3816427" y="504056"/>
          <a:ext cx="600098" cy="600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36F56-DF6E-496F-BAE6-A2D2939D7B9A}">
      <dsp:nvSpPr>
        <dsp:cNvPr id="0" name=""/>
        <dsp:cNvSpPr/>
      </dsp:nvSpPr>
      <dsp:spPr>
        <a:xfrm>
          <a:off x="4536511" y="576050"/>
          <a:ext cx="2177826" cy="1190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98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2013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年重建護城河完工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536511" y="576050"/>
        <a:ext cx="2177826" cy="1190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E4B26-680C-48D1-984A-4C45D3A980A6}" type="datetimeFigureOut">
              <a:rPr lang="zh-TW" altLang="en-US" smtClean="0"/>
              <a:pPr/>
              <a:t>2014/12/19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30161-639F-454F-BEE8-55BE19084F4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jpeg"/><Relationship Id="rId7" Type="http://schemas.openxmlformats.org/officeDocument/2006/relationships/image" Target="../media/image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5" Type="http://schemas.openxmlformats.org/officeDocument/2006/relationships/image" Target="../media/image47.jpeg"/><Relationship Id="rId10" Type="http://schemas.microsoft.com/office/2007/relationships/diagramDrawing" Target="../diagrams/drawing3.xml"/><Relationship Id="rId4" Type="http://schemas.openxmlformats.org/officeDocument/2006/relationships/image" Target="../media/image46.jpeg"/><Relationship Id="rId9" Type="http://schemas.openxmlformats.org/officeDocument/2006/relationships/diagramColors" Target="../diagrams/colors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26" Type="http://schemas.openxmlformats.org/officeDocument/2006/relationships/image" Target="../media/image72.jpeg"/><Relationship Id="rId3" Type="http://schemas.openxmlformats.org/officeDocument/2006/relationships/image" Target="../media/image10.png"/><Relationship Id="rId21" Type="http://schemas.openxmlformats.org/officeDocument/2006/relationships/image" Target="../media/image67.jpeg"/><Relationship Id="rId34" Type="http://schemas.openxmlformats.org/officeDocument/2006/relationships/image" Target="../media/image80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5" Type="http://schemas.openxmlformats.org/officeDocument/2006/relationships/image" Target="../media/image71.jpeg"/><Relationship Id="rId33" Type="http://schemas.openxmlformats.org/officeDocument/2006/relationships/image" Target="../media/image79.jpeg"/><Relationship Id="rId2" Type="http://schemas.openxmlformats.org/officeDocument/2006/relationships/image" Target="../media/image9.jpeg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29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24" Type="http://schemas.openxmlformats.org/officeDocument/2006/relationships/image" Target="../media/image70.jpeg"/><Relationship Id="rId32" Type="http://schemas.openxmlformats.org/officeDocument/2006/relationships/image" Target="../media/image78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23" Type="http://schemas.openxmlformats.org/officeDocument/2006/relationships/image" Target="../media/image69.jpeg"/><Relationship Id="rId28" Type="http://schemas.openxmlformats.org/officeDocument/2006/relationships/image" Target="../media/image74.jpeg"/><Relationship Id="rId10" Type="http://schemas.openxmlformats.org/officeDocument/2006/relationships/image" Target="../media/image56.jpeg"/><Relationship Id="rId19" Type="http://schemas.openxmlformats.org/officeDocument/2006/relationships/image" Target="../media/image65.jpeg"/><Relationship Id="rId31" Type="http://schemas.openxmlformats.org/officeDocument/2006/relationships/image" Target="../media/image77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Relationship Id="rId22" Type="http://schemas.openxmlformats.org/officeDocument/2006/relationships/image" Target="../media/image68.jpeg"/><Relationship Id="rId27" Type="http://schemas.openxmlformats.org/officeDocument/2006/relationships/image" Target="../media/image73.jpeg"/><Relationship Id="rId30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26" Type="http://schemas.openxmlformats.org/officeDocument/2006/relationships/image" Target="../media/image82.jpeg"/><Relationship Id="rId3" Type="http://schemas.openxmlformats.org/officeDocument/2006/relationships/image" Target="../media/image51.jpeg"/><Relationship Id="rId21" Type="http://schemas.openxmlformats.org/officeDocument/2006/relationships/image" Target="../media/image69.jpeg"/><Relationship Id="rId34" Type="http://schemas.openxmlformats.org/officeDocument/2006/relationships/image" Target="../media/image90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33" Type="http://schemas.openxmlformats.org/officeDocument/2006/relationships/image" Target="../media/image89.jpeg"/><Relationship Id="rId2" Type="http://schemas.openxmlformats.org/officeDocument/2006/relationships/image" Target="../media/image50.jpeg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29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32" Type="http://schemas.openxmlformats.org/officeDocument/2006/relationships/image" Target="../media/image88.jpeg"/><Relationship Id="rId37" Type="http://schemas.openxmlformats.org/officeDocument/2006/relationships/image" Target="../media/image74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28" Type="http://schemas.openxmlformats.org/officeDocument/2006/relationships/image" Target="../media/image84.jpeg"/><Relationship Id="rId36" Type="http://schemas.openxmlformats.org/officeDocument/2006/relationships/image" Target="../media/image92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31" Type="http://schemas.openxmlformats.org/officeDocument/2006/relationships/image" Target="../media/image87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81.jpeg"/><Relationship Id="rId27" Type="http://schemas.openxmlformats.org/officeDocument/2006/relationships/image" Target="../media/image83.jpeg"/><Relationship Id="rId30" Type="http://schemas.openxmlformats.org/officeDocument/2006/relationships/image" Target="../media/image86.jpeg"/><Relationship Id="rId35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6.jpeg"/><Relationship Id="rId4" Type="http://schemas.openxmlformats.org/officeDocument/2006/relationships/image" Target="../media/image93.jpeg"/><Relationship Id="rId9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98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100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5" Type="http://schemas.openxmlformats.org/officeDocument/2006/relationships/image" Target="../media/image5.jpeg"/><Relationship Id="rId4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0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10.png"/><Relationship Id="rId4" Type="http://schemas.openxmlformats.org/officeDocument/2006/relationships/image" Target="../media/image15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0051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571612"/>
            <a:ext cx="7715272" cy="528638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71600" y="2071678"/>
            <a:ext cx="7772400" cy="1470025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宜蘭護城河重建探討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28728" y="4653136"/>
            <a:ext cx="7376864" cy="1752600"/>
          </a:xfrm>
        </p:spPr>
        <p:txBody>
          <a:bodyPr/>
          <a:lstStyle/>
          <a:p>
            <a:pPr algn="l"/>
            <a:endParaRPr lang="en-US" altLang="zh-TW" dirty="0" smtClean="0"/>
          </a:p>
          <a:p>
            <a:pPr algn="l"/>
            <a:endParaRPr lang="en-US" altLang="zh-TW" dirty="0"/>
          </a:p>
          <a:p>
            <a:pPr algn="l"/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報告者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楊雁晴、林湘涵、林詠筑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0" y="0"/>
            <a:ext cx="1403350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0" y="4292600"/>
            <a:ext cx="1331913" cy="935038"/>
            <a:chOff x="3833" y="2697"/>
            <a:chExt cx="1927" cy="1368"/>
          </a:xfrm>
        </p:grpSpPr>
        <p:pic>
          <p:nvPicPr>
            <p:cNvPr id="7" name="Picture 24" descr="189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6" descr="未命名 -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37"/>
          <p:cNvSpPr>
            <a:spLocks noChangeArrowheads="1"/>
          </p:cNvSpPr>
          <p:nvPr/>
        </p:nvSpPr>
        <p:spPr bwMode="auto">
          <a:xfrm flipH="1">
            <a:off x="142844" y="171448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宜蘭護城河重建探討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6000760" y="0"/>
            <a:ext cx="2916237" cy="2233613"/>
            <a:chOff x="3833" y="2697"/>
            <a:chExt cx="1927" cy="1368"/>
          </a:xfrm>
        </p:grpSpPr>
        <p:pic>
          <p:nvPicPr>
            <p:cNvPr id="11" name="Picture 24" descr="189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8" descr="未命名 -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1547813" y="0"/>
          <a:ext cx="1360487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8" imgW="4448160" imgH="4951440" progId="">
                  <p:embed/>
                </p:oleObj>
              </mc:Choice>
              <mc:Fallback>
                <p:oleObj r:id="rId8" imgW="4448160" imgH="4951440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0"/>
                        <a:ext cx="1360487" cy="15128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432573" y="4760118"/>
            <a:ext cx="3533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簡報製作</a:t>
            </a:r>
            <a:r>
              <a:rPr lang="en-US" altLang="zh-TW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;</a:t>
            </a:r>
            <a:r>
              <a:rPr lang="zh-TW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楊雁晴</a:t>
            </a:r>
            <a:endParaRPr lang="zh-TW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圖片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6495" y="0"/>
            <a:ext cx="7277505" cy="6858000"/>
          </a:xfrm>
          <a:prstGeom prst="rect">
            <a:avLst/>
          </a:prstGeom>
        </p:spPr>
      </p:pic>
      <p:pic>
        <p:nvPicPr>
          <p:cNvPr id="95" name="圖片 94" descr="Screenshot_2014-09-08-01-14-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0"/>
            <a:ext cx="7572396" cy="6858000"/>
          </a:xfrm>
          <a:prstGeom prst="rect">
            <a:avLst/>
          </a:prstGeom>
        </p:spPr>
      </p:pic>
      <p:pic>
        <p:nvPicPr>
          <p:cNvPr id="97" name="圖片 96" descr="Screenshot_2014-09-08-01-22-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04" y="214290"/>
            <a:ext cx="7572396" cy="6643710"/>
          </a:xfrm>
          <a:prstGeom prst="rect">
            <a:avLst/>
          </a:prstGeom>
        </p:spPr>
      </p:pic>
      <p:pic>
        <p:nvPicPr>
          <p:cNvPr id="96" name="圖片 95" descr="Screenshot_2014-09-08-01-20-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04" y="214290"/>
            <a:ext cx="7572396" cy="664371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71604" y="0"/>
            <a:ext cx="40719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新護城河比以往的河道還要再向一旁的泰山路移動約</a:t>
            </a:r>
            <a:r>
              <a:rPr kumimoji="1" lang="en-US" altLang="zh-TW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1~2</a:t>
            </a: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公尺</a:t>
            </a: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</a:t>
            </a:r>
          </a:p>
        </p:txBody>
      </p:sp>
      <p:sp>
        <p:nvSpPr>
          <p:cNvPr id="42" name="矩形 41"/>
          <p:cNvSpPr/>
          <p:nvPr/>
        </p:nvSpPr>
        <p:spPr>
          <a:xfrm>
            <a:off x="4624814" y="6457890"/>
            <a:ext cx="4519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避免壓縮到馬路空間，對交通造成影響</a:t>
            </a:r>
            <a:endParaRPr lang="zh-TW" altLang="en-US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286248" y="621508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設計目的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5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46" name="Picture 24" descr="189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6" descr="未命名 -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" name="Rectangle 31"/>
          <p:cNvSpPr>
            <a:spLocks noChangeArrowheads="1"/>
          </p:cNvSpPr>
          <p:nvPr/>
        </p:nvSpPr>
        <p:spPr bwMode="auto">
          <a:xfrm>
            <a:off x="571472" y="2500306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51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90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1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2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89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53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4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55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58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59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86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7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0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8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5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1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8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3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2" name="群組 53"/>
              <p:cNvGrpSpPr/>
              <p:nvPr/>
            </p:nvGrpSpPr>
            <p:grpSpPr>
              <a:xfrm>
                <a:off x="357158" y="1643050"/>
                <a:ext cx="1096983" cy="1679453"/>
                <a:chOff x="357159" y="1509294"/>
                <a:chExt cx="1096983" cy="1679453"/>
              </a:xfrm>
            </p:grpSpPr>
            <p:sp>
              <p:nvSpPr>
                <p:cNvPr id="6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0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1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72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77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線接點 77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直線接點 78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線接點 79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線接點 80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5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3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6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8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56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7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92" name="直線接點 91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93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7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48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36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Rectangle 31"/>
          <p:cNvSpPr>
            <a:spLocks noChangeArrowheads="1"/>
          </p:cNvSpPr>
          <p:nvPr/>
        </p:nvSpPr>
        <p:spPr bwMode="auto">
          <a:xfrm>
            <a:off x="571472" y="2500306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53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92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3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4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90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1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55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6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57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60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61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88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2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8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7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3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8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5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4" name="群組 53"/>
              <p:cNvGrpSpPr/>
              <p:nvPr/>
            </p:nvGrpSpPr>
            <p:grpSpPr>
              <a:xfrm>
                <a:off x="357158" y="1643050"/>
                <a:ext cx="1096983" cy="1679453"/>
                <a:chOff x="357159" y="1509294"/>
                <a:chExt cx="1096983" cy="1679453"/>
              </a:xfrm>
            </p:grpSpPr>
            <p:sp>
              <p:nvSpPr>
                <p:cNvPr id="7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3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74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79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線接點 79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線接點 80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線接點 81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線接點 82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7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8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5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6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7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9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0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58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9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94" name="直線接點 93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標題 1"/>
          <p:cNvSpPr txBox="1">
            <a:spLocks/>
          </p:cNvSpPr>
          <p:nvPr/>
        </p:nvSpPr>
        <p:spPr>
          <a:xfrm>
            <a:off x="1619672" y="0"/>
            <a:ext cx="3384376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護城河設計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3" name="資料庫圖表 102"/>
          <p:cNvGraphicFramePr/>
          <p:nvPr/>
        </p:nvGraphicFramePr>
        <p:xfrm>
          <a:off x="1524000" y="571480"/>
          <a:ext cx="7620000" cy="642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8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19"/>
          <p:cNvGrpSpPr>
            <a:grpSpLocks/>
          </p:cNvGrpSpPr>
          <p:nvPr/>
        </p:nvGrpSpPr>
        <p:grpSpPr bwMode="auto">
          <a:xfrm>
            <a:off x="6500826" y="5143512"/>
            <a:ext cx="2487641" cy="1714488"/>
            <a:chOff x="3833" y="2697"/>
            <a:chExt cx="1927" cy="1368"/>
          </a:xfrm>
        </p:grpSpPr>
        <p:pic>
          <p:nvPicPr>
            <p:cNvPr id="59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18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0166" y="0"/>
            <a:ext cx="4572032" cy="928694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追求理想，勇於挑戰</a:t>
            </a:r>
            <a:endParaRPr lang="zh-TW" alt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00166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571472" y="3000372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9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0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1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47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45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4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3"/>
              <p:cNvGrpSpPr/>
              <p:nvPr/>
            </p:nvGrpSpPr>
            <p:grpSpPr>
              <a:xfrm>
                <a:off x="357158" y="1643050"/>
                <a:ext cx="1096983" cy="1679453"/>
                <a:chOff x="357159" y="1509294"/>
                <a:chExt cx="1096983" cy="1679453"/>
              </a:xfrm>
            </p:grpSpPr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9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437988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2009360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31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6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20093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5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51" name="直線接點 50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55"/>
          <p:cNvSpPr txBox="1"/>
          <p:nvPr/>
        </p:nvSpPr>
        <p:spPr>
          <a:xfrm>
            <a:off x="1500166" y="785794"/>
            <a:ext cx="5900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家長對於重建後的護城河，有安全疑慮</a:t>
            </a:r>
            <a:endParaRPr lang="zh-TW" altLang="en-US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" name="圖片 60" descr="Screenshot_2014-09-07-14-31-13.png"/>
          <p:cNvPicPr>
            <a:picLocks noChangeAspect="1"/>
          </p:cNvPicPr>
          <p:nvPr/>
        </p:nvPicPr>
        <p:blipFill>
          <a:blip r:embed="rId6"/>
          <a:srcRect l="12500" t="6944" r="14062" b="5555"/>
          <a:stretch>
            <a:fillRect/>
          </a:stretch>
        </p:blipFill>
        <p:spPr>
          <a:xfrm>
            <a:off x="1500166" y="2928934"/>
            <a:ext cx="4214842" cy="3405464"/>
          </a:xfrm>
          <a:prstGeom prst="rect">
            <a:avLst/>
          </a:prstGeom>
        </p:spPr>
      </p:pic>
      <p:pic>
        <p:nvPicPr>
          <p:cNvPr id="57" name="圖片 56" descr="Screenshot_2014-09-07-14-28-37.png"/>
          <p:cNvPicPr>
            <a:picLocks noChangeAspect="1"/>
          </p:cNvPicPr>
          <p:nvPr/>
        </p:nvPicPr>
        <p:blipFill>
          <a:blip r:embed="rId7"/>
          <a:srcRect l="12902" t="6810" r="13710" b="8601"/>
          <a:stretch>
            <a:fillRect/>
          </a:stretch>
        </p:blipFill>
        <p:spPr>
          <a:xfrm>
            <a:off x="5500694" y="2928934"/>
            <a:ext cx="3643306" cy="34290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2" name="文字方塊 61"/>
          <p:cNvSpPr txBox="1"/>
          <p:nvPr/>
        </p:nvSpPr>
        <p:spPr>
          <a:xfrm>
            <a:off x="1500166" y="1500174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黃定和市長認為重建護城河會壓縮到市民的休閒空間，因此原定計畫中在中山公園人行道興建護城河的工程，無法完成</a:t>
            </a:r>
            <a:endParaRPr lang="zh-TW" altLang="en-US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圖片 90" descr="P_20140716_12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2266" y="4572008"/>
            <a:ext cx="2571734" cy="1928826"/>
          </a:xfrm>
          <a:prstGeom prst="rect">
            <a:avLst/>
          </a:prstGeom>
        </p:spPr>
      </p:pic>
      <p:pic>
        <p:nvPicPr>
          <p:cNvPr id="53" name="圖片 52" descr="P_20140716_085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2071678"/>
            <a:ext cx="5072098" cy="4143404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1643042" y="142852"/>
            <a:ext cx="5134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逐步建構出更前瞻的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生態宜居城市。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857356" y="857232"/>
            <a:ext cx="6429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新護城河重建後，比對以前空蕩的光復國小腹地，如今水鳥等生物出現，許多水生植物成為戶外教學空間，也加種一些以前舊護城河時期的垂柳</a:t>
            </a:r>
            <a:endParaRPr lang="zh-TW" altLang="en-US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" name="圖片 60" descr="IMAG47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2071678"/>
            <a:ext cx="2571736" cy="2357454"/>
          </a:xfrm>
          <a:prstGeom prst="rect">
            <a:avLst/>
          </a:prstGeom>
        </p:spPr>
      </p:pic>
      <p:grpSp>
        <p:nvGrpSpPr>
          <p:cNvPr id="75" name="群組 74"/>
          <p:cNvGrpSpPr/>
          <p:nvPr/>
        </p:nvGrpSpPr>
        <p:grpSpPr>
          <a:xfrm>
            <a:off x="2000232" y="1857364"/>
            <a:ext cx="2500330" cy="2083844"/>
            <a:chOff x="2000232" y="1857364"/>
            <a:chExt cx="2500330" cy="2083844"/>
          </a:xfrm>
        </p:grpSpPr>
        <p:sp>
          <p:nvSpPr>
            <p:cNvPr id="66" name="橢圓 65"/>
            <p:cNvSpPr/>
            <p:nvPr/>
          </p:nvSpPr>
          <p:spPr>
            <a:xfrm>
              <a:off x="2500298" y="1857364"/>
              <a:ext cx="2000264" cy="1143008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noFill/>
              </a:endParaRPr>
            </a:p>
          </p:txBody>
        </p:sp>
        <p:cxnSp>
          <p:nvCxnSpPr>
            <p:cNvPr id="68" name="直線接點 67"/>
            <p:cNvCxnSpPr/>
            <p:nvPr/>
          </p:nvCxnSpPr>
          <p:spPr>
            <a:xfrm rot="5400000">
              <a:off x="3071802" y="3071810"/>
              <a:ext cx="571504" cy="285752"/>
            </a:xfrm>
            <a:prstGeom prst="line">
              <a:avLst/>
            </a:prstGeom>
            <a:ln w="76200">
              <a:solidFill>
                <a:schemeClr val="bg2">
                  <a:lumMod val="10000"/>
                </a:schemeClr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字方塊 69"/>
            <p:cNvSpPr txBox="1"/>
            <p:nvPr/>
          </p:nvSpPr>
          <p:spPr>
            <a:xfrm>
              <a:off x="2000232" y="3571876"/>
              <a:ext cx="2492990" cy="36933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記憶裡的垂柳再度重現</a:t>
              </a:r>
              <a:endParaRPr lang="zh-TW" altLang="en-US" dirty="0"/>
            </a:p>
          </p:txBody>
        </p:sp>
      </p:grpSp>
      <p:grpSp>
        <p:nvGrpSpPr>
          <p:cNvPr id="92" name="Group 19"/>
          <p:cNvGrpSpPr>
            <a:grpSpLocks/>
          </p:cNvGrpSpPr>
          <p:nvPr/>
        </p:nvGrpSpPr>
        <p:grpSpPr bwMode="auto">
          <a:xfrm rot="2069141">
            <a:off x="1614213" y="4712201"/>
            <a:ext cx="3459531" cy="2233613"/>
            <a:chOff x="2530" y="2949"/>
            <a:chExt cx="2286" cy="1368"/>
          </a:xfrm>
        </p:grpSpPr>
        <p:pic>
          <p:nvPicPr>
            <p:cNvPr id="93" name="Picture 24" descr="189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18" descr="未命名 -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2530" y="2949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6" name="群組 75"/>
          <p:cNvGrpSpPr/>
          <p:nvPr/>
        </p:nvGrpSpPr>
        <p:grpSpPr>
          <a:xfrm>
            <a:off x="2428860" y="4143380"/>
            <a:ext cx="2786082" cy="1940968"/>
            <a:chOff x="2428860" y="4143380"/>
            <a:chExt cx="2786082" cy="1940968"/>
          </a:xfrm>
        </p:grpSpPr>
        <p:sp>
          <p:nvSpPr>
            <p:cNvPr id="71" name="橢圓 70"/>
            <p:cNvSpPr/>
            <p:nvPr/>
          </p:nvSpPr>
          <p:spPr>
            <a:xfrm>
              <a:off x="3857620" y="4143380"/>
              <a:ext cx="1357322" cy="121444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2" name="直線接點 71"/>
            <p:cNvCxnSpPr/>
            <p:nvPr/>
          </p:nvCxnSpPr>
          <p:spPr>
            <a:xfrm rot="5400000">
              <a:off x="3643306" y="5286388"/>
              <a:ext cx="571504" cy="285752"/>
            </a:xfrm>
            <a:prstGeom prst="line">
              <a:avLst/>
            </a:prstGeom>
            <a:ln w="76200">
              <a:solidFill>
                <a:schemeClr val="bg2">
                  <a:lumMod val="10000"/>
                </a:schemeClr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文字方塊 72"/>
            <p:cNvSpPr txBox="1"/>
            <p:nvPr/>
          </p:nvSpPr>
          <p:spPr>
            <a:xfrm>
              <a:off x="2428860" y="5715016"/>
              <a:ext cx="2262158" cy="36933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mtClean="0"/>
                <a:t>水鳥等生物開始出現</a:t>
              </a:r>
              <a:endParaRPr lang="zh-TW" altLang="en-US"/>
            </a:p>
          </p:txBody>
        </p:sp>
      </p:grpSp>
      <p:grpSp>
        <p:nvGrpSpPr>
          <p:cNvPr id="85" name="群組 84"/>
          <p:cNvGrpSpPr/>
          <p:nvPr/>
        </p:nvGrpSpPr>
        <p:grpSpPr>
          <a:xfrm>
            <a:off x="5643570" y="2000240"/>
            <a:ext cx="3000396" cy="2441034"/>
            <a:chOff x="5643570" y="2071678"/>
            <a:chExt cx="3000396" cy="2441034"/>
          </a:xfrm>
        </p:grpSpPr>
        <p:sp>
          <p:nvSpPr>
            <p:cNvPr id="74" name="橢圓 73"/>
            <p:cNvSpPr/>
            <p:nvPr/>
          </p:nvSpPr>
          <p:spPr>
            <a:xfrm>
              <a:off x="6500826" y="2071678"/>
              <a:ext cx="2143140" cy="1643074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7" name="直線接點 76"/>
            <p:cNvCxnSpPr/>
            <p:nvPr/>
          </p:nvCxnSpPr>
          <p:spPr>
            <a:xfrm rot="5400000">
              <a:off x="6679421" y="3750471"/>
              <a:ext cx="500066" cy="285752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字方塊 79"/>
            <p:cNvSpPr txBox="1"/>
            <p:nvPr/>
          </p:nvSpPr>
          <p:spPr>
            <a:xfrm>
              <a:off x="5643570" y="4143380"/>
              <a:ext cx="2031325" cy="36933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學校設立教學立板</a:t>
              </a:r>
              <a:endParaRPr lang="zh-TW" altLang="en-US" dirty="0"/>
            </a:p>
          </p:txBody>
        </p:sp>
      </p:grpSp>
      <p:grpSp>
        <p:nvGrpSpPr>
          <p:cNvPr id="90" name="群組 89"/>
          <p:cNvGrpSpPr/>
          <p:nvPr/>
        </p:nvGrpSpPr>
        <p:grpSpPr>
          <a:xfrm>
            <a:off x="4857752" y="4572008"/>
            <a:ext cx="4286248" cy="2285992"/>
            <a:chOff x="4857752" y="4572008"/>
            <a:chExt cx="4286248" cy="2285992"/>
          </a:xfrm>
        </p:grpSpPr>
        <p:sp>
          <p:nvSpPr>
            <p:cNvPr id="86" name="橢圓 85"/>
            <p:cNvSpPr/>
            <p:nvPr/>
          </p:nvSpPr>
          <p:spPr>
            <a:xfrm>
              <a:off x="5929290" y="4572008"/>
              <a:ext cx="3214710" cy="1357322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7" name="直線接點 86"/>
            <p:cNvCxnSpPr/>
            <p:nvPr/>
          </p:nvCxnSpPr>
          <p:spPr>
            <a:xfrm rot="5400000">
              <a:off x="6036479" y="5822173"/>
              <a:ext cx="500066" cy="285752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文字方塊 87"/>
            <p:cNvSpPr txBox="1"/>
            <p:nvPr/>
          </p:nvSpPr>
          <p:spPr>
            <a:xfrm>
              <a:off x="4857752" y="6211669"/>
              <a:ext cx="2954655" cy="6463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學校建立鳥巢，供鳥類休息</a:t>
              </a:r>
              <a:endParaRPr lang="en-US" altLang="zh-TW" dirty="0" smtClean="0"/>
            </a:p>
            <a:p>
              <a:r>
                <a:rPr lang="zh-TW" altLang="en-US" dirty="0" smtClean="0"/>
                <a:t>並成為戶外教學空間</a:t>
              </a:r>
              <a:endParaRPr lang="zh-TW" altLang="en-US" dirty="0"/>
            </a:p>
          </p:txBody>
        </p:sp>
      </p:grpSp>
      <p:sp>
        <p:nvSpPr>
          <p:cNvPr id="146" name="Rectangle 28"/>
          <p:cNvSpPr>
            <a:spLocks noChangeArrowheads="1"/>
          </p:cNvSpPr>
          <p:nvPr/>
        </p:nvSpPr>
        <p:spPr bwMode="auto">
          <a:xfrm>
            <a:off x="0" y="0"/>
            <a:ext cx="1500166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7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148" name="Picture 24" descr="189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9" name="Picture 36" descr="未命名 -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1" name="Rectangle 31"/>
          <p:cNvSpPr>
            <a:spLocks noChangeArrowheads="1"/>
          </p:cNvSpPr>
          <p:nvPr/>
        </p:nvSpPr>
        <p:spPr bwMode="auto">
          <a:xfrm>
            <a:off x="571472" y="3500438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52" name="群組 151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53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190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91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54" name="文字方塊 103"/>
            <p:cNvSpPr txBox="1">
              <a:spLocks noChangeArrowheads="1"/>
            </p:cNvSpPr>
            <p:nvPr/>
          </p:nvSpPr>
          <p:spPr bwMode="auto">
            <a:xfrm>
              <a:off x="571472" y="0"/>
              <a:ext cx="800219" cy="42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060"/>
                </a:lnSpc>
              </a:pP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研究動機</a:t>
              </a:r>
              <a:endParaRPr lang="en-US" altLang="zh-TW" sz="1200" b="1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5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6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57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60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61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188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8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62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18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87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63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18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85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64" name="群組 53"/>
              <p:cNvGrpSpPr/>
              <p:nvPr/>
            </p:nvGrpSpPr>
            <p:grpSpPr>
              <a:xfrm>
                <a:off x="357158" y="1643050"/>
                <a:ext cx="1096983" cy="1705759"/>
                <a:chOff x="357159" y="1509294"/>
                <a:chExt cx="1096983" cy="1705759"/>
              </a:xfrm>
            </p:grpSpPr>
            <p:sp>
              <p:nvSpPr>
                <p:cNvPr id="17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2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50942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3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174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179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直線接點 179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直線接點 180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直線接點 181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直線接點 182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250942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93792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7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93805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8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65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16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67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6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69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0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8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9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192" name="直線接點 191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接點 192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接點 193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31"/>
          <p:cNvSpPr>
            <a:spLocks noChangeArrowheads="1"/>
          </p:cNvSpPr>
          <p:nvPr/>
        </p:nvSpPr>
        <p:spPr bwMode="auto">
          <a:xfrm>
            <a:off x="571472" y="1571612"/>
            <a:ext cx="789835" cy="27788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n>
                <a:solidFill>
                  <a:srgbClr val="7030A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8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1902" y="0"/>
            <a:ext cx="5072098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對於未來護城河的永續經營，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縣政府有一連串的活動。</a:t>
            </a:r>
            <a:endParaRPr lang="zh-TW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00166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571472" y="3500438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9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0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48" name="文字方塊 103"/>
            <p:cNvSpPr txBox="1">
              <a:spLocks noChangeArrowheads="1"/>
            </p:cNvSpPr>
            <p:nvPr/>
          </p:nvSpPr>
          <p:spPr bwMode="auto">
            <a:xfrm>
              <a:off x="571472" y="0"/>
              <a:ext cx="800219" cy="42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060"/>
                </a:lnSpc>
              </a:pP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研究動機</a:t>
              </a:r>
              <a:endParaRPr lang="en-US" altLang="zh-TW" sz="1200" b="1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45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4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3"/>
              <p:cNvGrpSpPr/>
              <p:nvPr/>
            </p:nvGrpSpPr>
            <p:grpSpPr>
              <a:xfrm>
                <a:off x="357158" y="1643050"/>
                <a:ext cx="1096983" cy="1705759"/>
                <a:chOff x="357159" y="1509294"/>
                <a:chExt cx="1096983" cy="1705759"/>
              </a:xfrm>
            </p:grpSpPr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9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50942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31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6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250942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93792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93805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5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51" name="直線接點 50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圖片 54" descr="10583896_511084392326271_548939243652645263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722" y="2347899"/>
            <a:ext cx="5991278" cy="4510101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>
          <a:xfrm>
            <a:off x="1500166" y="1714488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台灣藍鵲的社會擁有一種彼此相互照顧，共同面對困難的家族特性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500826" y="24288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小而確實的幸福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9" name="群組 68"/>
          <p:cNvGrpSpPr/>
          <p:nvPr/>
        </p:nvGrpSpPr>
        <p:grpSpPr>
          <a:xfrm>
            <a:off x="2500298" y="3071810"/>
            <a:ext cx="1357322" cy="1643074"/>
            <a:chOff x="2500298" y="3071810"/>
            <a:chExt cx="1357322" cy="1643074"/>
          </a:xfrm>
        </p:grpSpPr>
        <p:cxnSp>
          <p:nvCxnSpPr>
            <p:cNvPr id="62" name="直線接點 61"/>
            <p:cNvCxnSpPr/>
            <p:nvPr/>
          </p:nvCxnSpPr>
          <p:spPr>
            <a:xfrm rot="10800000">
              <a:off x="3143240" y="3786190"/>
              <a:ext cx="714380" cy="1588"/>
            </a:xfrm>
            <a:prstGeom prst="line">
              <a:avLst/>
            </a:prstGeom>
            <a:ln w="76200">
              <a:solidFill>
                <a:srgbClr val="FFFF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字方塊 62"/>
            <p:cNvSpPr txBox="1"/>
            <p:nvPr/>
          </p:nvSpPr>
          <p:spPr>
            <a:xfrm>
              <a:off x="2500298" y="3071810"/>
              <a:ext cx="553998" cy="1643074"/>
            </a:xfrm>
            <a:prstGeom prst="rect">
              <a:avLst/>
            </a:prstGeom>
            <a:solidFill>
              <a:srgbClr val="00B0F0"/>
            </a:solidFill>
            <a:ln w="76200">
              <a:solidFill>
                <a:schemeClr val="tx1"/>
              </a:solidFill>
            </a:ln>
          </p:spPr>
          <p:txBody>
            <a:bodyPr vert="eaVert" wrap="square" rtlCol="0">
              <a:spAutoFit/>
            </a:bodyPr>
            <a:lstStyle/>
            <a:p>
              <a:r>
                <a:rPr lang="zh-TW" altLang="en-US" sz="2400" b="1" dirty="0" smtClean="0">
                  <a:latin typeface="微軟正黑體" pitchFamily="34" charset="-120"/>
                  <a:ea typeface="微軟正黑體" pitchFamily="34" charset="-120"/>
                </a:rPr>
                <a:t>台 灣 藍 鵲</a:t>
              </a:r>
              <a:endParaRPr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70" name="群組 69"/>
          <p:cNvGrpSpPr/>
          <p:nvPr/>
        </p:nvGrpSpPr>
        <p:grpSpPr>
          <a:xfrm>
            <a:off x="5715008" y="1785926"/>
            <a:ext cx="1285884" cy="1216034"/>
            <a:chOff x="5715008" y="1785926"/>
            <a:chExt cx="1285884" cy="1216034"/>
          </a:xfrm>
        </p:grpSpPr>
        <p:cxnSp>
          <p:nvCxnSpPr>
            <p:cNvPr id="64" name="直線接點 63"/>
            <p:cNvCxnSpPr/>
            <p:nvPr/>
          </p:nvCxnSpPr>
          <p:spPr>
            <a:xfrm rot="5400000" flipH="1" flipV="1">
              <a:off x="5822165" y="2678901"/>
              <a:ext cx="644530" cy="1588"/>
            </a:xfrm>
            <a:prstGeom prst="line">
              <a:avLst/>
            </a:prstGeom>
            <a:ln w="76200">
              <a:solidFill>
                <a:srgbClr val="FFFF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5715008" y="1785926"/>
              <a:ext cx="1285884" cy="461665"/>
            </a:xfrm>
            <a:prstGeom prst="rect">
              <a:avLst/>
            </a:prstGeom>
            <a:solidFill>
              <a:srgbClr val="42DE97"/>
            </a:solidFill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latin typeface="微軟正黑體" pitchFamily="34" charset="-120"/>
                  <a:ea typeface="微軟正黑體" pitchFamily="34" charset="-120"/>
                </a:rPr>
                <a:t>小 確 幸</a:t>
              </a:r>
              <a:endParaRPr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7072330" y="1071546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共準備</a:t>
            </a:r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1,000</a:t>
            </a: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份「幸符囍成雙」小禮物，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給當天參與的民眾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1500166" y="1071546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宜蘭情人節　幸符囍成雙大贈送</a:t>
            </a:r>
            <a:r>
              <a:rPr lang="en-US" altLang="zh-TW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endParaRPr lang="zh-TW" altLang="en-US" sz="2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4" name="圖片 73" descr="0b27dda1-d579-4770-b421-c4f4fcb16d4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26" y="2000240"/>
            <a:ext cx="5214974" cy="3911231"/>
          </a:xfrm>
          <a:prstGeom prst="rect">
            <a:avLst/>
          </a:prstGeom>
        </p:spPr>
      </p:pic>
      <p:sp>
        <p:nvSpPr>
          <p:cNvPr id="75" name="矩形 74"/>
          <p:cNvSpPr/>
          <p:nvPr/>
        </p:nvSpPr>
        <p:spPr>
          <a:xfrm>
            <a:off x="1500166" y="2928934"/>
            <a:ext cx="2500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運用河岸線原有之植栽、樹木、景物及裝置藝術，以色彩繽紛的燈光變化，幻化成一條璀璨的銀河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76" name="圖片 75" descr="10568834_928022580547894_239470227587616156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166" y="4572008"/>
            <a:ext cx="3446219" cy="2285992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1500166" y="1928802"/>
            <a:ext cx="7063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縣政府推行「跟著幾米一起宜蘭小旅行」</a:t>
            </a:r>
            <a:endParaRPr lang="zh-TW" altLang="en-US" sz="2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8" name="圖片 77" descr="2014_02_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166" y="2857496"/>
            <a:ext cx="7643834" cy="2643206"/>
          </a:xfrm>
          <a:prstGeom prst="rect">
            <a:avLst/>
          </a:prstGeom>
        </p:spPr>
      </p:pic>
      <p:sp>
        <p:nvSpPr>
          <p:cNvPr id="79" name="Rectangle 1"/>
          <p:cNvSpPr>
            <a:spLocks noChangeArrowheads="1"/>
          </p:cNvSpPr>
          <p:nvPr/>
        </p:nvSpPr>
        <p:spPr bwMode="auto">
          <a:xfrm>
            <a:off x="2214546" y="5715016"/>
            <a:ext cx="63579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由經過縣府培訓的導覽解說人員帶領旅客們沿途探訪，</a:t>
            </a: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此行程使外來旅客更了解宜蘭的歷史文物、在地特色和文藝風情</a:t>
            </a: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。</a:t>
            </a:r>
          </a:p>
        </p:txBody>
      </p:sp>
      <p:sp>
        <p:nvSpPr>
          <p:cNvPr id="81" name="Rectangle 31"/>
          <p:cNvSpPr>
            <a:spLocks noChangeArrowheads="1"/>
          </p:cNvSpPr>
          <p:nvPr/>
        </p:nvSpPr>
        <p:spPr bwMode="auto">
          <a:xfrm>
            <a:off x="571472" y="1571612"/>
            <a:ext cx="789835" cy="27788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n>
                <a:solidFill>
                  <a:srgbClr val="7030A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009535" y="6143644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日追金城武、夜賞護城河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  <p:bldP spid="67" grpId="0"/>
      <p:bldP spid="71" grpId="0"/>
      <p:bldP spid="75" grpId="0"/>
      <p:bldP spid="75" grpId="1"/>
      <p:bldP spid="77" grpId="0"/>
      <p:bldP spid="79" grpId="0"/>
      <p:bldP spid="83" grpId="0"/>
      <p:bldP spid="8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714480" y="1643050"/>
            <a:ext cx="7429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護城河不僅僅是回憶過去或重建歷史也對生態有很大的幫助，而且利用了原本空蕩的地方，變成一個充滿自然生態小公園，也是未來環境的一個助力。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0" y="0"/>
            <a:ext cx="1500166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20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6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571472" y="4000504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25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64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65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63" name="文字方塊 103"/>
            <p:cNvSpPr txBox="1">
              <a:spLocks noChangeArrowheads="1"/>
            </p:cNvSpPr>
            <p:nvPr/>
          </p:nvSpPr>
          <p:spPr bwMode="auto">
            <a:xfrm>
              <a:off x="571472" y="0"/>
              <a:ext cx="800219" cy="42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060"/>
                </a:lnSpc>
              </a:pP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研究動機</a:t>
              </a:r>
              <a:endParaRPr lang="en-US" altLang="zh-TW" sz="1200" b="1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29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32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33" name="群組 49"/>
              <p:cNvGrpSpPr/>
              <p:nvPr/>
            </p:nvGrpSpPr>
            <p:grpSpPr>
              <a:xfrm>
                <a:off x="571472" y="3143248"/>
                <a:ext cx="800219" cy="692603"/>
                <a:chOff x="573182" y="4392464"/>
                <a:chExt cx="800219" cy="692603"/>
              </a:xfrm>
            </p:grpSpPr>
            <p:sp>
              <p:nvSpPr>
                <p:cNvPr id="60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74965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9246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34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5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9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35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5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7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36" name="群組 53"/>
              <p:cNvGrpSpPr/>
              <p:nvPr/>
            </p:nvGrpSpPr>
            <p:grpSpPr>
              <a:xfrm>
                <a:off x="357158" y="1643050"/>
                <a:ext cx="1096983" cy="1777197"/>
                <a:chOff x="357159" y="1509294"/>
                <a:chExt cx="1096983" cy="1777197"/>
              </a:xfrm>
            </p:grpSpPr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50942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5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46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51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接點 51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接點 52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線接點 53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接點 54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250942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93792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9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1473" y="3009492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0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37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3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1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1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66" name="直線接點 65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群組 74"/>
          <p:cNvGrpSpPr/>
          <p:nvPr/>
        </p:nvGrpSpPr>
        <p:grpSpPr>
          <a:xfrm>
            <a:off x="3071770" y="4357694"/>
            <a:ext cx="6072230" cy="2036610"/>
            <a:chOff x="6011862" y="258763"/>
            <a:chExt cx="3696248" cy="1316108"/>
          </a:xfrm>
        </p:grpSpPr>
        <p:sp>
          <p:nvSpPr>
            <p:cNvPr id="69" name="Rectangle 43"/>
            <p:cNvSpPr>
              <a:spLocks noChangeArrowheads="1"/>
            </p:cNvSpPr>
            <p:nvPr/>
          </p:nvSpPr>
          <p:spPr bwMode="auto">
            <a:xfrm>
              <a:off x="6011862" y="333375"/>
              <a:ext cx="950285" cy="50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zh-TW" altLang="en-US" sz="3200" b="1" dirty="0">
                  <a:solidFill>
                    <a:schemeClr val="accent2"/>
                  </a:solidFill>
                  <a:latin typeface="微軟正黑體" pitchFamily="34" charset="-120"/>
                  <a:ea typeface="微軟正黑體" pitchFamily="34" charset="-120"/>
                </a:rPr>
                <a:t>自然</a:t>
              </a:r>
              <a:endParaRPr lang="zh-TW" altLang="en-US" sz="3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" name="Rectangle 44"/>
            <p:cNvSpPr>
              <a:spLocks noChangeArrowheads="1"/>
            </p:cNvSpPr>
            <p:nvPr/>
          </p:nvSpPr>
          <p:spPr bwMode="auto">
            <a:xfrm>
              <a:off x="6156325" y="1196975"/>
              <a:ext cx="612002" cy="37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zh-TW" altLang="en-US" sz="3200" b="1" dirty="0">
                  <a:solidFill>
                    <a:schemeClr val="hlink"/>
                  </a:solidFill>
                  <a:latin typeface="微軟正黑體" pitchFamily="34" charset="-120"/>
                  <a:ea typeface="微軟正黑體" pitchFamily="34" charset="-120"/>
                </a:rPr>
                <a:t>藝術</a:t>
              </a:r>
              <a:endParaRPr lang="zh-TW" altLang="en-US" sz="3200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" name="Rectangle 45"/>
            <p:cNvSpPr>
              <a:spLocks noChangeArrowheads="1"/>
            </p:cNvSpPr>
            <p:nvPr/>
          </p:nvSpPr>
          <p:spPr bwMode="auto">
            <a:xfrm>
              <a:off x="6877049" y="258763"/>
              <a:ext cx="1822997" cy="50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zh-TW" altLang="en-US" sz="3200" b="1" dirty="0">
                  <a:solidFill>
                    <a:srgbClr val="CC6600"/>
                  </a:solidFill>
                  <a:latin typeface="微軟正黑體" pitchFamily="34" charset="-120"/>
                  <a:ea typeface="微軟正黑體" pitchFamily="34" charset="-120"/>
                </a:rPr>
                <a:t>環境保護</a:t>
              </a:r>
              <a:r>
                <a:rPr lang="zh-TW" altLang="en-US" sz="3200" dirty="0">
                  <a:solidFill>
                    <a:srgbClr val="CC66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</a:p>
          </p:txBody>
        </p:sp>
        <p:sp>
          <p:nvSpPr>
            <p:cNvPr id="72" name="Rectangle 46"/>
            <p:cNvSpPr>
              <a:spLocks noChangeArrowheads="1"/>
            </p:cNvSpPr>
            <p:nvPr/>
          </p:nvSpPr>
          <p:spPr bwMode="auto">
            <a:xfrm>
              <a:off x="7885113" y="763588"/>
              <a:ext cx="1822997" cy="50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zh-TW" altLang="en-US" sz="3200" b="1" dirty="0">
                  <a:solidFill>
                    <a:srgbClr val="669900"/>
                  </a:solidFill>
                  <a:latin typeface="微軟正黑體" pitchFamily="34" charset="-120"/>
                  <a:ea typeface="微軟正黑體" pitchFamily="34" charset="-120"/>
                </a:rPr>
                <a:t>公眾參與</a:t>
              </a:r>
              <a:r>
                <a:rPr lang="zh-TW" altLang="en-US" sz="3200" dirty="0">
                  <a:solidFill>
                    <a:srgbClr val="6699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</a:p>
          </p:txBody>
        </p:sp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6443663" y="758825"/>
              <a:ext cx="852790" cy="3778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zh-TW" altLang="en-US" sz="3200" b="1" dirty="0">
                  <a:solidFill>
                    <a:srgbClr val="993366"/>
                  </a:solidFill>
                  <a:latin typeface="微軟正黑體" pitchFamily="34" charset="-120"/>
                  <a:ea typeface="微軟正黑體" pitchFamily="34" charset="-120"/>
                </a:rPr>
                <a:t>人文</a:t>
              </a:r>
            </a:p>
          </p:txBody>
        </p:sp>
        <p:sp>
          <p:nvSpPr>
            <p:cNvPr id="74" name="Rectangle 48"/>
            <p:cNvSpPr>
              <a:spLocks noChangeArrowheads="1"/>
            </p:cNvSpPr>
            <p:nvPr/>
          </p:nvSpPr>
          <p:spPr bwMode="auto">
            <a:xfrm>
              <a:off x="7235825" y="1055688"/>
              <a:ext cx="901739" cy="37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TW" altLang="en-US" sz="3200" b="1" dirty="0">
                  <a:solidFill>
                    <a:srgbClr val="9966FF"/>
                  </a:solidFill>
                  <a:latin typeface="微軟正黑體" pitchFamily="34" charset="-120"/>
                  <a:ea typeface="微軟正黑體" pitchFamily="34" charset="-120"/>
                </a:rPr>
                <a:t>文化</a:t>
              </a:r>
              <a:r>
                <a:rPr lang="zh-TW" altLang="en-US" dirty="0">
                  <a:solidFill>
                    <a:srgbClr val="9966FF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</a:p>
          </p:txBody>
        </p:sp>
      </p:grpSp>
      <p:sp>
        <p:nvSpPr>
          <p:cNvPr id="76" name="Rectangle 38"/>
          <p:cNvSpPr>
            <a:spLocks noChangeArrowheads="1"/>
          </p:cNvSpPr>
          <p:nvPr/>
        </p:nvSpPr>
        <p:spPr bwMode="auto">
          <a:xfrm>
            <a:off x="1930381" y="771503"/>
            <a:ext cx="193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TW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lang="en-US" altLang="zh-TW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LivCom</a:t>
            </a:r>
            <a:r>
              <a:rPr lang="en-US" altLang="zh-TW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Awards</a:t>
            </a:r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77" name="Rectangle 40"/>
          <p:cNvSpPr>
            <a:spLocks noChangeArrowheads="1"/>
          </p:cNvSpPr>
          <p:nvPr/>
        </p:nvSpPr>
        <p:spPr bwMode="auto">
          <a:xfrm>
            <a:off x="1785918" y="357166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國際宜居城市</a:t>
            </a:r>
          </a:p>
        </p:txBody>
      </p:sp>
      <p:sp>
        <p:nvSpPr>
          <p:cNvPr id="78" name="Rectangle 41"/>
          <p:cNvSpPr>
            <a:spLocks noChangeArrowheads="1"/>
          </p:cNvSpPr>
          <p:nvPr/>
        </p:nvSpPr>
        <p:spPr bwMode="auto">
          <a:xfrm>
            <a:off x="3802043" y="430191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宜蘭</a:t>
            </a:r>
          </a:p>
        </p:txBody>
      </p:sp>
      <p:sp>
        <p:nvSpPr>
          <p:cNvPr id="79" name="Rectangle 42"/>
          <p:cNvSpPr>
            <a:spLocks noChangeArrowheads="1"/>
          </p:cNvSpPr>
          <p:nvPr/>
        </p:nvSpPr>
        <p:spPr bwMode="auto">
          <a:xfrm>
            <a:off x="3936981" y="771503"/>
            <a:ext cx="652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TW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Yilan</a:t>
            </a:r>
            <a:r>
              <a:rPr lang="en-US" altLang="zh-TW" sz="1400" dirty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80" name="Rectangle 31"/>
          <p:cNvSpPr>
            <a:spLocks noChangeArrowheads="1"/>
          </p:cNvSpPr>
          <p:nvPr/>
        </p:nvSpPr>
        <p:spPr bwMode="auto">
          <a:xfrm>
            <a:off x="571472" y="1571612"/>
            <a:ext cx="789835" cy="27788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n>
                <a:solidFill>
                  <a:srgbClr val="7030A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1928794" y="1214422"/>
            <a:ext cx="578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新護城河延續了歷史，復興生態，也帶來了觀光</a:t>
            </a:r>
            <a:endParaRPr lang="zh-TW" altLang="en-US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2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0166" y="0"/>
            <a:ext cx="7115196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加入社區總體營造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00166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571472" y="4429132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57158" y="0"/>
            <a:ext cx="1096983" cy="6535149"/>
            <a:chOff x="357158" y="0"/>
            <a:chExt cx="1096983" cy="6535149"/>
          </a:xfrm>
        </p:grpSpPr>
        <p:grpSp>
          <p:nvGrpSpPr>
            <p:cNvPr id="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9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0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48" name="文字方塊 103"/>
            <p:cNvSpPr txBox="1">
              <a:spLocks noChangeArrowheads="1"/>
            </p:cNvSpPr>
            <p:nvPr/>
          </p:nvSpPr>
          <p:spPr bwMode="auto">
            <a:xfrm>
              <a:off x="571472" y="0"/>
              <a:ext cx="800219" cy="42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060"/>
                </a:lnSpc>
              </a:pP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研究動機</a:t>
              </a:r>
              <a:endParaRPr lang="en-US" altLang="zh-TW" sz="1200" b="1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71678"/>
              <a:ext cx="1096983" cy="4463471"/>
              <a:chOff x="357158" y="1643050"/>
              <a:chExt cx="1096983" cy="4463471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143248"/>
                <a:ext cx="800219" cy="692603"/>
                <a:chOff x="573182" y="4392464"/>
                <a:chExt cx="800219" cy="692603"/>
              </a:xfrm>
            </p:grpSpPr>
            <p:sp>
              <p:nvSpPr>
                <p:cNvPr id="45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74965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9246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4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3"/>
              <p:cNvGrpSpPr/>
              <p:nvPr/>
            </p:nvGrpSpPr>
            <p:grpSpPr>
              <a:xfrm>
                <a:off x="357158" y="1643050"/>
                <a:ext cx="1096983" cy="1777197"/>
                <a:chOff x="357159" y="1509294"/>
                <a:chExt cx="1096983" cy="1777197"/>
              </a:xfrm>
            </p:grpSpPr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9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437988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31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6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2437988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93792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1473" y="3009492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5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428596" y="3571876"/>
                <a:ext cx="1008112" cy="1643189"/>
                <a:chOff x="428596" y="2952874"/>
                <a:chExt cx="1008112" cy="1643189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295287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51" name="直線接點 50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571472" y="4857760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文字方塊 103"/>
          <p:cNvSpPr txBox="1">
            <a:spLocks noChangeArrowheads="1"/>
          </p:cNvSpPr>
          <p:nvPr/>
        </p:nvSpPr>
        <p:spPr bwMode="auto">
          <a:xfrm>
            <a:off x="500034" y="4786322"/>
            <a:ext cx="1000132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b="1" dirty="0" smtClean="0">
                <a:latin typeface="微軟正黑體" pitchFamily="34" charset="-120"/>
                <a:ea typeface="微軟正黑體" pitchFamily="34" charset="-120"/>
              </a:rPr>
              <a:t>社區總體營造</a:t>
            </a:r>
            <a:endParaRPr lang="en-US" altLang="zh-TW" sz="105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Rectangle 31"/>
          <p:cNvSpPr>
            <a:spLocks noChangeArrowheads="1"/>
          </p:cNvSpPr>
          <p:nvPr/>
        </p:nvSpPr>
        <p:spPr bwMode="auto">
          <a:xfrm>
            <a:off x="571472" y="1571612"/>
            <a:ext cx="789835" cy="27788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n>
                <a:solidFill>
                  <a:srgbClr val="7030A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5" name="群組 64"/>
          <p:cNvGrpSpPr/>
          <p:nvPr/>
        </p:nvGrpSpPr>
        <p:grpSpPr>
          <a:xfrm>
            <a:off x="1643042" y="2357430"/>
            <a:ext cx="4143403" cy="3637974"/>
            <a:chOff x="1643042" y="2357430"/>
            <a:chExt cx="4143403" cy="3637974"/>
          </a:xfrm>
        </p:grpSpPr>
        <p:pic>
          <p:nvPicPr>
            <p:cNvPr id="60" name="圖片 59" descr="P_20140716_08535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3042" y="2357430"/>
              <a:ext cx="4143403" cy="25003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2" name="矩形 61"/>
            <p:cNvSpPr/>
            <p:nvPr/>
          </p:nvSpPr>
          <p:spPr>
            <a:xfrm>
              <a:off x="1714480" y="5072074"/>
              <a:ext cx="392909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興建兩年的新護城河，在清潔管理的方面，是由縣政府招標私人公司來經營</a:t>
              </a:r>
              <a:endParaRPr lang="zh-TW" altLang="en-US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6" name="群組 65"/>
          <p:cNvGrpSpPr/>
          <p:nvPr/>
        </p:nvGrpSpPr>
        <p:grpSpPr>
          <a:xfrm>
            <a:off x="5929290" y="2571744"/>
            <a:ext cx="3214710" cy="3352222"/>
            <a:chOff x="5929290" y="2571744"/>
            <a:chExt cx="3214710" cy="3352222"/>
          </a:xfrm>
        </p:grpSpPr>
        <p:pic>
          <p:nvPicPr>
            <p:cNvPr id="59" name="圖片 58" descr="下載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7950" y="2571744"/>
              <a:ext cx="2643189" cy="1885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3" name="矩形 62"/>
            <p:cNvSpPr/>
            <p:nvPr/>
          </p:nvSpPr>
          <p:spPr>
            <a:xfrm>
              <a:off x="5929290" y="5000636"/>
              <a:ext cx="321471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鄂王社區的居民，每個月定期的掃街大掃除，社區攜老扶伴打掃的居民就有五十多人。</a:t>
              </a:r>
              <a:endParaRPr lang="zh-TW" altLang="en-US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64" name="矩形 63"/>
          <p:cNvSpPr/>
          <p:nvPr/>
        </p:nvSpPr>
        <p:spPr>
          <a:xfrm>
            <a:off x="1500166" y="857232"/>
            <a:ext cx="7643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鄂王社區的社區居民對於社區已有充分的歸屬感，對於社區這份責任感，是不需要規條加以限制或制式化的管理，就可以觸使居民有責任感，一同經營社區清潔管理。</a:t>
            </a:r>
            <a:endParaRPr lang="zh-TW" altLang="en-US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8" name="資料庫圖表 67"/>
          <p:cNvGraphicFramePr/>
          <p:nvPr/>
        </p:nvGraphicFramePr>
        <p:xfrm>
          <a:off x="2214546" y="10001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9" name="矩形 68"/>
          <p:cNvSpPr/>
          <p:nvPr/>
        </p:nvSpPr>
        <p:spPr>
          <a:xfrm>
            <a:off x="2000232" y="5214950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護城河坐落在南門社區，社區的居民也可以慢慢地試著與新護城河培養感情，主動地去清潔周邊的環境，使護城河成為居民家中的一隅。</a:t>
            </a:r>
            <a:endParaRPr lang="zh-TW" altLang="en-US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7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Graphic spid="68" grpId="0">
        <p:bldAsOne/>
      </p:bldGraphic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0166" y="0"/>
            <a:ext cx="6000792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期望宜蘭能將新護城河推廣出去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00166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571472" y="4429132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57158" y="0"/>
            <a:ext cx="1096983" cy="6535149"/>
            <a:chOff x="357158" y="0"/>
            <a:chExt cx="1096983" cy="6535149"/>
          </a:xfrm>
        </p:grpSpPr>
        <p:grpSp>
          <p:nvGrpSpPr>
            <p:cNvPr id="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5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6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1" name="文字方塊 103"/>
            <p:cNvSpPr txBox="1">
              <a:spLocks noChangeArrowheads="1"/>
            </p:cNvSpPr>
            <p:nvPr/>
          </p:nvSpPr>
          <p:spPr bwMode="auto">
            <a:xfrm>
              <a:off x="571472" y="0"/>
              <a:ext cx="800219" cy="42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060"/>
                </a:lnSpc>
              </a:pP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研究動機</a:t>
              </a:r>
              <a:endParaRPr lang="en-US" altLang="zh-TW" sz="1200" b="1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71678"/>
              <a:ext cx="1096983" cy="4463471"/>
              <a:chOff x="357158" y="1643050"/>
              <a:chExt cx="1096983" cy="4463471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143248"/>
                <a:ext cx="800219" cy="692603"/>
                <a:chOff x="573182" y="4392464"/>
                <a:chExt cx="800219" cy="692603"/>
              </a:xfrm>
            </p:grpSpPr>
            <p:sp>
              <p:nvSpPr>
                <p:cNvPr id="43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74965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9246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3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0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3"/>
              <p:cNvGrpSpPr/>
              <p:nvPr/>
            </p:nvGrpSpPr>
            <p:grpSpPr>
              <a:xfrm>
                <a:off x="357158" y="1643050"/>
                <a:ext cx="1096983" cy="1777197"/>
                <a:chOff x="357159" y="1509294"/>
                <a:chExt cx="1096983" cy="1777197"/>
              </a:xfrm>
            </p:grpSpPr>
            <p:sp>
              <p:nvSpPr>
                <p:cNvPr id="2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437988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8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29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4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線接點 34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接點 35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2437988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93792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1473" y="3009492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571472" y="3571876"/>
                <a:ext cx="789835" cy="1206581"/>
                <a:chOff x="571472" y="2952874"/>
                <a:chExt cx="789835" cy="1206581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295287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881568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47" name="直線接點 46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571472" y="5357826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文字方塊 103"/>
          <p:cNvSpPr txBox="1">
            <a:spLocks noChangeArrowheads="1"/>
          </p:cNvSpPr>
          <p:nvPr/>
        </p:nvSpPr>
        <p:spPr bwMode="auto">
          <a:xfrm>
            <a:off x="500034" y="5286388"/>
            <a:ext cx="928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dirty="0" smtClean="0">
                <a:solidFill>
                  <a:srgbClr val="5F5F5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觀光推展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Rectangle 31"/>
          <p:cNvSpPr>
            <a:spLocks noChangeArrowheads="1"/>
          </p:cNvSpPr>
          <p:nvPr/>
        </p:nvSpPr>
        <p:spPr bwMode="auto">
          <a:xfrm>
            <a:off x="571472" y="1571612"/>
            <a:ext cx="789835" cy="27788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n>
                <a:solidFill>
                  <a:srgbClr val="7030A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" name="文字方塊 103"/>
          <p:cNvSpPr txBox="1">
            <a:spLocks noChangeArrowheads="1"/>
          </p:cNvSpPr>
          <p:nvPr/>
        </p:nvSpPr>
        <p:spPr bwMode="auto">
          <a:xfrm>
            <a:off x="500034" y="4857760"/>
            <a:ext cx="1000132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b="1" dirty="0" smtClean="0">
                <a:latin typeface="微軟正黑體" pitchFamily="34" charset="-120"/>
                <a:ea typeface="微軟正黑體" pitchFamily="34" charset="-120"/>
              </a:rPr>
              <a:t>社區總體營造</a:t>
            </a:r>
            <a:endParaRPr lang="en-US" altLang="zh-TW" sz="105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6" name="圖片 55" descr="ace6bc20bf23f381525ae2482d0c93d8fa89da7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42" y="2571744"/>
            <a:ext cx="6248400" cy="4162425"/>
          </a:xfrm>
          <a:prstGeom prst="rect">
            <a:avLst/>
          </a:prstGeom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714480" y="1000108"/>
            <a:ext cx="56436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1" lang="zh-TW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新護城河可以試著結合藝術的文物，</a:t>
            </a:r>
            <a:endParaRPr kumimoji="1" lang="en-US" altLang="zh-TW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1"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     </a:t>
            </a:r>
            <a:r>
              <a:rPr kumimoji="1" lang="zh-TW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增添一點文藝的風氣。</a:t>
            </a:r>
            <a:endParaRPr kumimoji="1" lang="zh-TW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1785918" y="1928802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利用廣告帶來觀光效益</a:t>
            </a:r>
            <a:endParaRPr lang="zh-TW" altLang="en-US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9" name="圖片 58" descr="14624012094_c0138fd112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546" y="1928802"/>
            <a:ext cx="6421454" cy="4284314"/>
          </a:xfrm>
          <a:prstGeom prst="rect">
            <a:avLst/>
          </a:prstGeom>
        </p:spPr>
      </p:pic>
      <p:sp>
        <p:nvSpPr>
          <p:cNvPr id="57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組員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合作無間</a:t>
            </a:r>
            <a:endParaRPr lang="zh-TW" altLang="en-US" sz="32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00166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群組 8"/>
          <p:cNvGrpSpPr/>
          <p:nvPr/>
        </p:nvGrpSpPr>
        <p:grpSpPr>
          <a:xfrm>
            <a:off x="357158" y="0"/>
            <a:ext cx="1096983" cy="6535149"/>
            <a:chOff x="357158" y="0"/>
            <a:chExt cx="1096983" cy="6535149"/>
          </a:xfrm>
        </p:grpSpPr>
        <p:grpSp>
          <p:nvGrpSpPr>
            <p:cNvPr id="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4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5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1" name="文字方塊 103"/>
            <p:cNvSpPr txBox="1">
              <a:spLocks noChangeArrowheads="1"/>
            </p:cNvSpPr>
            <p:nvPr/>
          </p:nvSpPr>
          <p:spPr bwMode="auto">
            <a:xfrm>
              <a:off x="571472" y="0"/>
              <a:ext cx="800219" cy="42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060"/>
                </a:lnSpc>
              </a:pP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研究動機</a:t>
              </a:r>
              <a:endParaRPr lang="en-US" altLang="zh-TW" sz="1200" b="1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71678"/>
              <a:ext cx="1096983" cy="4463471"/>
              <a:chOff x="357158" y="1643050"/>
              <a:chExt cx="1096983" cy="4463471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071810"/>
                <a:ext cx="800219" cy="764041"/>
                <a:chOff x="573182" y="4321026"/>
                <a:chExt cx="800219" cy="764041"/>
              </a:xfrm>
            </p:grpSpPr>
            <p:sp>
              <p:nvSpPr>
                <p:cNvPr id="42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74965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2102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1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38" name="Rectangle 31"/>
              <p:cNvSpPr>
                <a:spLocks noChangeArrowheads="1"/>
              </p:cNvSpPr>
              <p:nvPr/>
            </p:nvSpPr>
            <p:spPr bwMode="auto">
              <a:xfrm>
                <a:off x="571472" y="4929198"/>
                <a:ext cx="789835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21" name="群組 53"/>
              <p:cNvGrpSpPr/>
              <p:nvPr/>
            </p:nvGrpSpPr>
            <p:grpSpPr>
              <a:xfrm>
                <a:off x="357158" y="1643050"/>
                <a:ext cx="1096983" cy="1705759"/>
                <a:chOff x="357159" y="1509294"/>
                <a:chExt cx="1096983" cy="1705759"/>
              </a:xfrm>
            </p:grpSpPr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437988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28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3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線接點 33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線接點 34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接點 35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2437988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93792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1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93805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2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571472" y="3571876"/>
                <a:ext cx="789835" cy="1206581"/>
                <a:chOff x="571472" y="2952874"/>
                <a:chExt cx="789835" cy="1206581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295287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881568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46" name="直線接點 45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31"/>
          <p:cNvSpPr>
            <a:spLocks noChangeArrowheads="1"/>
          </p:cNvSpPr>
          <p:nvPr/>
        </p:nvSpPr>
        <p:spPr bwMode="auto">
          <a:xfrm>
            <a:off x="571472" y="5786454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7" name="直線接點 46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103"/>
          <p:cNvSpPr txBox="1">
            <a:spLocks noChangeArrowheads="1"/>
          </p:cNvSpPr>
          <p:nvPr/>
        </p:nvSpPr>
        <p:spPr bwMode="auto">
          <a:xfrm>
            <a:off x="571472" y="5286388"/>
            <a:ext cx="928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觀光推展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Rectangle 31"/>
          <p:cNvSpPr>
            <a:spLocks noChangeArrowheads="1"/>
          </p:cNvSpPr>
          <p:nvPr/>
        </p:nvSpPr>
        <p:spPr bwMode="auto">
          <a:xfrm>
            <a:off x="571472" y="1571612"/>
            <a:ext cx="789835" cy="27788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n>
                <a:solidFill>
                  <a:srgbClr val="7030A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文字方塊 103"/>
          <p:cNvSpPr txBox="1">
            <a:spLocks noChangeArrowheads="1"/>
          </p:cNvSpPr>
          <p:nvPr/>
        </p:nvSpPr>
        <p:spPr bwMode="auto">
          <a:xfrm>
            <a:off x="500034" y="4857760"/>
            <a:ext cx="1000132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b="1" dirty="0" smtClean="0">
                <a:latin typeface="微軟正黑體" pitchFamily="34" charset="-120"/>
                <a:ea typeface="微軟正黑體" pitchFamily="34" charset="-120"/>
              </a:rPr>
              <a:t>社區總體營造</a:t>
            </a:r>
            <a:endParaRPr lang="en-US" altLang="zh-TW" sz="105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" name="文字方塊 103"/>
          <p:cNvSpPr txBox="1">
            <a:spLocks noChangeArrowheads="1"/>
          </p:cNvSpPr>
          <p:nvPr/>
        </p:nvSpPr>
        <p:spPr bwMode="auto">
          <a:xfrm>
            <a:off x="571472" y="5715016"/>
            <a:ext cx="85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分工細節 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571472" y="4429132"/>
            <a:ext cx="789835" cy="27788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n>
                <a:solidFill>
                  <a:srgbClr val="7030A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7" name="表格 56"/>
          <p:cNvGraphicFramePr>
            <a:graphicFrameLocks noGrp="1"/>
          </p:cNvGraphicFramePr>
          <p:nvPr/>
        </p:nvGraphicFramePr>
        <p:xfrm>
          <a:off x="2285984" y="1714488"/>
          <a:ext cx="6096000" cy="426720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1904992"/>
                <a:gridCol w="4191008"/>
              </a:tblGrid>
              <a:tr h="964413">
                <a:tc>
                  <a:txBody>
                    <a:bodyPr/>
                    <a:lstStyle/>
                    <a:p>
                      <a:pPr algn="ctr"/>
                      <a:endParaRPr lang="en-US" altLang="zh-TW" sz="32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楊雁晴</a:t>
                      </a:r>
                      <a:endParaRPr lang="zh-TW" altLang="en-US" sz="3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研究動機  研究目的  研究方法  擬定問卷  訪談記錄  訪談整理  文字排版  簡報製作  撰寫正文  引注資料     </a:t>
                      </a:r>
                      <a:endParaRPr lang="zh-TW" altLang="en-US" dirty="0"/>
                    </a:p>
                  </a:txBody>
                  <a:tcPr/>
                </a:tc>
              </a:tr>
              <a:tr h="964413">
                <a:tc>
                  <a:txBody>
                    <a:bodyPr/>
                    <a:lstStyle/>
                    <a:p>
                      <a:pPr algn="ctr"/>
                      <a:endParaRPr lang="en-US" altLang="zh-TW" sz="32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林湘涵</a:t>
                      </a:r>
                      <a:endParaRPr lang="zh-TW" altLang="en-US" sz="3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研究動機  擬定問卷  研究心得  訪談拍攝  訪談整理  研究建議  撰寫正文  </a:t>
                      </a:r>
                      <a:endParaRPr lang="zh-TW" altLang="en-US" dirty="0"/>
                    </a:p>
                  </a:txBody>
                  <a:tcPr/>
                </a:tc>
              </a:tr>
              <a:tr h="964413">
                <a:tc>
                  <a:txBody>
                    <a:bodyPr/>
                    <a:lstStyle/>
                    <a:p>
                      <a:pPr algn="ctr"/>
                      <a:endParaRPr lang="en-US" altLang="zh-TW" sz="32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林詠筑</a:t>
                      </a:r>
                      <a:endParaRPr lang="zh-TW" altLang="en-US" sz="3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研究動機  擬定問卷  研究心得  訪談紀錄  引注資料  訪談整理  撰寫正文</a:t>
                      </a:r>
                      <a:endParaRPr lang="zh-TW" altLang="en-US" dirty="0"/>
                    </a:p>
                  </a:txBody>
                  <a:tcPr/>
                </a:tc>
              </a:tr>
              <a:tr h="964413">
                <a:tc>
                  <a:txBody>
                    <a:bodyPr/>
                    <a:lstStyle/>
                    <a:p>
                      <a:pPr algn="ctr"/>
                      <a:endParaRPr lang="en-US" altLang="zh-TW" sz="32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32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林宥玲</a:t>
                      </a:r>
                      <a:endParaRPr lang="zh-TW" altLang="en-US" sz="3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無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00166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群組 7"/>
          <p:cNvGrpSpPr/>
          <p:nvPr/>
        </p:nvGrpSpPr>
        <p:grpSpPr>
          <a:xfrm>
            <a:off x="357158" y="0"/>
            <a:ext cx="1096983" cy="6135779"/>
            <a:chOff x="357158" y="0"/>
            <a:chExt cx="1096983" cy="6135779"/>
          </a:xfrm>
        </p:grpSpPr>
        <p:grpSp>
          <p:nvGrpSpPr>
            <p:cNvPr id="9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1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2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0" name="文字方塊 103"/>
            <p:cNvSpPr txBox="1">
              <a:spLocks noChangeArrowheads="1"/>
            </p:cNvSpPr>
            <p:nvPr/>
          </p:nvSpPr>
          <p:spPr bwMode="auto">
            <a:xfrm>
              <a:off x="571472" y="0"/>
              <a:ext cx="800219" cy="42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060"/>
                </a:lnSpc>
              </a:pPr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研究動機</a:t>
              </a:r>
              <a:endParaRPr lang="en-US" altLang="zh-TW" sz="1200" b="1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3" name="群組 58"/>
            <p:cNvGrpSpPr/>
            <p:nvPr/>
          </p:nvGrpSpPr>
          <p:grpSpPr>
            <a:xfrm>
              <a:off x="357158" y="2071678"/>
              <a:ext cx="1096983" cy="4064101"/>
              <a:chOff x="357158" y="1643050"/>
              <a:chExt cx="1096983" cy="4064101"/>
            </a:xfrm>
          </p:grpSpPr>
          <p:sp>
            <p:nvSpPr>
              <p:cNvPr id="16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7" name="群組 49"/>
              <p:cNvGrpSpPr/>
              <p:nvPr/>
            </p:nvGrpSpPr>
            <p:grpSpPr>
              <a:xfrm>
                <a:off x="571472" y="3071810"/>
                <a:ext cx="800219" cy="764041"/>
                <a:chOff x="573182" y="4321026"/>
                <a:chExt cx="800219" cy="764041"/>
              </a:xfrm>
            </p:grpSpPr>
            <p:sp>
              <p:nvSpPr>
                <p:cNvPr id="39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74965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2102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37" name="Rectangle 31"/>
              <p:cNvSpPr>
                <a:spLocks noChangeArrowheads="1"/>
              </p:cNvSpPr>
              <p:nvPr/>
            </p:nvSpPr>
            <p:spPr bwMode="auto">
              <a:xfrm>
                <a:off x="571472" y="5429264"/>
                <a:ext cx="789835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9" name="Rectangle 31"/>
              <p:cNvSpPr>
                <a:spLocks noChangeArrowheads="1"/>
              </p:cNvSpPr>
              <p:nvPr/>
            </p:nvSpPr>
            <p:spPr bwMode="auto">
              <a:xfrm>
                <a:off x="571472" y="4929198"/>
                <a:ext cx="789835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20" name="群組 53"/>
              <p:cNvGrpSpPr/>
              <p:nvPr/>
            </p:nvGrpSpPr>
            <p:grpSpPr>
              <a:xfrm>
                <a:off x="357158" y="1643050"/>
                <a:ext cx="1096983" cy="1705759"/>
                <a:chOff x="357159" y="1509294"/>
                <a:chExt cx="1096983" cy="1705759"/>
              </a:xfrm>
            </p:grpSpPr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437988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27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2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線接點 32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線接點 33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線接點 34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接點 35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2437988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93792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1473" y="293805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1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2"/>
              <p:cNvGrpSpPr/>
              <p:nvPr/>
            </p:nvGrpSpPr>
            <p:grpSpPr>
              <a:xfrm>
                <a:off x="571472" y="3571876"/>
                <a:ext cx="789835" cy="1206581"/>
                <a:chOff x="571472" y="2952874"/>
                <a:chExt cx="789835" cy="1206581"/>
              </a:xfrm>
            </p:grpSpPr>
            <p:sp>
              <p:nvSpPr>
                <p:cNvPr id="2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295287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881568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43" name="直線接點 42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31"/>
          <p:cNvSpPr>
            <a:spLocks noChangeArrowheads="1"/>
          </p:cNvSpPr>
          <p:nvPr/>
        </p:nvSpPr>
        <p:spPr bwMode="auto">
          <a:xfrm>
            <a:off x="571472" y="6286520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5" name="直線接點 44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103"/>
          <p:cNvSpPr txBox="1">
            <a:spLocks noChangeArrowheads="1"/>
          </p:cNvSpPr>
          <p:nvPr/>
        </p:nvSpPr>
        <p:spPr bwMode="auto">
          <a:xfrm>
            <a:off x="571472" y="5286388"/>
            <a:ext cx="928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觀光推展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Rectangle 31"/>
          <p:cNvSpPr>
            <a:spLocks noChangeArrowheads="1"/>
          </p:cNvSpPr>
          <p:nvPr/>
        </p:nvSpPr>
        <p:spPr bwMode="auto">
          <a:xfrm>
            <a:off x="571472" y="1571612"/>
            <a:ext cx="789835" cy="27788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n>
                <a:solidFill>
                  <a:srgbClr val="7030A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文字方塊 103"/>
          <p:cNvSpPr txBox="1">
            <a:spLocks noChangeArrowheads="1"/>
          </p:cNvSpPr>
          <p:nvPr/>
        </p:nvSpPr>
        <p:spPr bwMode="auto">
          <a:xfrm>
            <a:off x="500034" y="4857760"/>
            <a:ext cx="1000132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b="1" dirty="0" smtClean="0">
                <a:latin typeface="微軟正黑體" pitchFamily="34" charset="-120"/>
                <a:ea typeface="微軟正黑體" pitchFamily="34" charset="-120"/>
              </a:rPr>
              <a:t>社區總體營造</a:t>
            </a:r>
            <a:endParaRPr lang="en-US" altLang="zh-TW" sz="105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0" name="文字方塊 103"/>
          <p:cNvSpPr txBox="1">
            <a:spLocks noChangeArrowheads="1"/>
          </p:cNvSpPr>
          <p:nvPr/>
        </p:nvSpPr>
        <p:spPr bwMode="auto">
          <a:xfrm>
            <a:off x="571472" y="5786454"/>
            <a:ext cx="85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分工細節 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Rectangle 31"/>
          <p:cNvSpPr>
            <a:spLocks noChangeArrowheads="1"/>
          </p:cNvSpPr>
          <p:nvPr/>
        </p:nvSpPr>
        <p:spPr bwMode="auto">
          <a:xfrm>
            <a:off x="571472" y="4429132"/>
            <a:ext cx="789835" cy="27788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>
              <a:ln>
                <a:solidFill>
                  <a:srgbClr val="7030A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文字方塊 103"/>
          <p:cNvSpPr txBox="1">
            <a:spLocks noChangeArrowheads="1"/>
          </p:cNvSpPr>
          <p:nvPr/>
        </p:nvSpPr>
        <p:spPr bwMode="auto">
          <a:xfrm>
            <a:off x="500034" y="6286520"/>
            <a:ext cx="10620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組員活動蹤影</a:t>
            </a:r>
            <a:endParaRPr lang="en-US" altLang="zh-TW" sz="1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6" name="圖片 55" descr="IMAG47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1428736"/>
            <a:ext cx="1905882" cy="1080000"/>
          </a:xfrm>
          <a:prstGeom prst="rect">
            <a:avLst/>
          </a:prstGeom>
        </p:spPr>
      </p:pic>
      <p:pic>
        <p:nvPicPr>
          <p:cNvPr id="57" name="圖片 56" descr="IMAG47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2500306"/>
            <a:ext cx="1909895" cy="1080000"/>
          </a:xfrm>
          <a:prstGeom prst="rect">
            <a:avLst/>
          </a:prstGeom>
        </p:spPr>
      </p:pic>
      <p:pic>
        <p:nvPicPr>
          <p:cNvPr id="58" name="圖片 57" descr="P_20140715_140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0166" y="3571876"/>
            <a:ext cx="1908401" cy="1143008"/>
          </a:xfrm>
          <a:prstGeom prst="rect">
            <a:avLst/>
          </a:prstGeom>
        </p:spPr>
      </p:pic>
      <p:pic>
        <p:nvPicPr>
          <p:cNvPr id="59" name="圖片 58" descr="P_20140716_08474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0166" y="357166"/>
            <a:ext cx="1920000" cy="1080000"/>
          </a:xfrm>
          <a:prstGeom prst="rect">
            <a:avLst/>
          </a:prstGeom>
        </p:spPr>
      </p:pic>
      <p:pic>
        <p:nvPicPr>
          <p:cNvPr id="55" name="圖片 54" descr="IMAG4777_BURST008.jpg"/>
          <p:cNvPicPr>
            <a:picLocks noChangeAspect="1"/>
          </p:cNvPicPr>
          <p:nvPr/>
        </p:nvPicPr>
        <p:blipFill>
          <a:blip r:embed="rId8" cstate="print"/>
          <a:srcRect l="40625" t="20987" r="13281" b="47237"/>
          <a:stretch>
            <a:fillRect/>
          </a:stretch>
        </p:blipFill>
        <p:spPr>
          <a:xfrm>
            <a:off x="3357554" y="1500174"/>
            <a:ext cx="1918800" cy="1071570"/>
          </a:xfrm>
          <a:prstGeom prst="rect">
            <a:avLst/>
          </a:prstGeom>
        </p:spPr>
      </p:pic>
      <p:pic>
        <p:nvPicPr>
          <p:cNvPr id="60" name="圖片 59" descr="P_20140729_14143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00166" y="4714884"/>
            <a:ext cx="1920000" cy="1080000"/>
          </a:xfrm>
          <a:prstGeom prst="rect">
            <a:avLst/>
          </a:prstGeom>
        </p:spPr>
      </p:pic>
      <p:pic>
        <p:nvPicPr>
          <p:cNvPr id="61" name="圖片 60" descr="IMAG479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00166" y="5778000"/>
            <a:ext cx="1909895" cy="1080000"/>
          </a:xfrm>
          <a:prstGeom prst="rect">
            <a:avLst/>
          </a:prstGeom>
        </p:spPr>
      </p:pic>
      <p:pic>
        <p:nvPicPr>
          <p:cNvPr id="62" name="圖片 61" descr="IMAG486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28992" y="357166"/>
            <a:ext cx="1857388" cy="1151438"/>
          </a:xfrm>
          <a:prstGeom prst="rect">
            <a:avLst/>
          </a:prstGeom>
        </p:spPr>
      </p:pic>
      <p:pic>
        <p:nvPicPr>
          <p:cNvPr id="63" name="圖片 62" descr="P_20140716_0942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2571744"/>
            <a:ext cx="1920000" cy="1080000"/>
          </a:xfrm>
          <a:prstGeom prst="rect">
            <a:avLst/>
          </a:prstGeom>
        </p:spPr>
      </p:pic>
      <p:pic>
        <p:nvPicPr>
          <p:cNvPr id="64" name="圖片 63" descr="P_20140716_08533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3643314"/>
            <a:ext cx="1920000" cy="1080000"/>
          </a:xfrm>
          <a:prstGeom prst="rect">
            <a:avLst/>
          </a:prstGeom>
        </p:spPr>
      </p:pic>
      <p:pic>
        <p:nvPicPr>
          <p:cNvPr id="65" name="圖片 64" descr="P_20140716_09112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57554" y="4714884"/>
            <a:ext cx="1920000" cy="1080000"/>
          </a:xfrm>
          <a:prstGeom prst="rect">
            <a:avLst/>
          </a:prstGeom>
        </p:spPr>
      </p:pic>
      <p:pic>
        <p:nvPicPr>
          <p:cNvPr id="66" name="圖片 65" descr="IMAG478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57554" y="5778000"/>
            <a:ext cx="1905882" cy="1080000"/>
          </a:xfrm>
          <a:prstGeom prst="rect">
            <a:avLst/>
          </a:prstGeom>
        </p:spPr>
      </p:pic>
      <p:pic>
        <p:nvPicPr>
          <p:cNvPr id="67" name="圖片 66" descr="P_20140715_14100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224000" y="357166"/>
            <a:ext cx="1920000" cy="1143008"/>
          </a:xfrm>
          <a:prstGeom prst="rect">
            <a:avLst/>
          </a:prstGeom>
        </p:spPr>
      </p:pic>
      <p:pic>
        <p:nvPicPr>
          <p:cNvPr id="68" name="圖片 67" descr="P_20140729_145359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286380" y="357166"/>
            <a:ext cx="1920000" cy="1143008"/>
          </a:xfrm>
          <a:prstGeom prst="rect">
            <a:avLst/>
          </a:prstGeom>
        </p:spPr>
      </p:pic>
      <p:pic>
        <p:nvPicPr>
          <p:cNvPr id="69" name="圖片 68" descr="P_20140716_102939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286380" y="1500174"/>
            <a:ext cx="1920000" cy="1080000"/>
          </a:xfrm>
          <a:prstGeom prst="rect">
            <a:avLst/>
          </a:prstGeom>
        </p:spPr>
      </p:pic>
      <p:pic>
        <p:nvPicPr>
          <p:cNvPr id="70" name="圖片 69" descr="P_20140716_08590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24000" y="1500174"/>
            <a:ext cx="1920000" cy="1080000"/>
          </a:xfrm>
          <a:prstGeom prst="rect">
            <a:avLst/>
          </a:prstGeom>
        </p:spPr>
      </p:pic>
      <p:pic>
        <p:nvPicPr>
          <p:cNvPr id="71" name="圖片 70" descr="P_20140716_084749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286380" y="2571744"/>
            <a:ext cx="1920000" cy="1080000"/>
          </a:xfrm>
          <a:prstGeom prst="rect">
            <a:avLst/>
          </a:prstGeom>
        </p:spPr>
      </p:pic>
      <p:pic>
        <p:nvPicPr>
          <p:cNvPr id="72" name="圖片 71" descr="IMAG4789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234105" y="2571744"/>
            <a:ext cx="1909895" cy="1080000"/>
          </a:xfrm>
          <a:prstGeom prst="rect">
            <a:avLst/>
          </a:prstGeom>
        </p:spPr>
      </p:pic>
      <p:pic>
        <p:nvPicPr>
          <p:cNvPr id="73" name="圖片 72" descr="P_20140715_140911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286380" y="3643314"/>
            <a:ext cx="1920000" cy="1080000"/>
          </a:xfrm>
          <a:prstGeom prst="rect">
            <a:avLst/>
          </a:prstGeom>
        </p:spPr>
      </p:pic>
      <p:pic>
        <p:nvPicPr>
          <p:cNvPr id="74" name="圖片 73" descr="P_20140716_094136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224000" y="3643314"/>
            <a:ext cx="1920000" cy="1080000"/>
          </a:xfrm>
          <a:prstGeom prst="rect">
            <a:avLst/>
          </a:prstGeom>
        </p:spPr>
      </p:pic>
      <p:pic>
        <p:nvPicPr>
          <p:cNvPr id="75" name="圖片 74" descr="P_20140729_141547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286380" y="4714884"/>
            <a:ext cx="1920000" cy="1080000"/>
          </a:xfrm>
          <a:prstGeom prst="rect">
            <a:avLst/>
          </a:prstGeom>
        </p:spPr>
      </p:pic>
      <p:pic>
        <p:nvPicPr>
          <p:cNvPr id="76" name="圖片 75" descr="P_20140729_150345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224000" y="4714884"/>
            <a:ext cx="1920000" cy="1080000"/>
          </a:xfrm>
          <a:prstGeom prst="rect">
            <a:avLst/>
          </a:prstGeom>
        </p:spPr>
      </p:pic>
      <p:pic>
        <p:nvPicPr>
          <p:cNvPr id="77" name="圖片 76" descr="P_20140716_103922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286380" y="5778000"/>
            <a:ext cx="1920000" cy="1080000"/>
          </a:xfrm>
          <a:prstGeom prst="rect">
            <a:avLst/>
          </a:prstGeom>
        </p:spPr>
      </p:pic>
      <p:pic>
        <p:nvPicPr>
          <p:cNvPr id="78" name="圖片 77" descr="P_20140714_13580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224000" y="5778000"/>
            <a:ext cx="1920000" cy="1080000"/>
          </a:xfrm>
          <a:prstGeom prst="rect">
            <a:avLst/>
          </a:prstGeom>
        </p:spPr>
      </p:pic>
      <p:sp>
        <p:nvSpPr>
          <p:cNvPr id="79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0" name="圖片 79" descr="P_20140716_085835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5286380" y="-714404"/>
            <a:ext cx="1920000" cy="1080000"/>
          </a:xfrm>
          <a:prstGeom prst="rect">
            <a:avLst/>
          </a:prstGeom>
        </p:spPr>
      </p:pic>
      <p:pic>
        <p:nvPicPr>
          <p:cNvPr id="81" name="圖片 80" descr="P_20140716_083436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428992" y="-714404"/>
            <a:ext cx="1857388" cy="1080000"/>
          </a:xfrm>
          <a:prstGeom prst="rect">
            <a:avLst/>
          </a:prstGeom>
        </p:spPr>
      </p:pic>
      <p:pic>
        <p:nvPicPr>
          <p:cNvPr id="82" name="圖片 81" descr="IMAG4799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00166" y="-714404"/>
            <a:ext cx="1909895" cy="1080000"/>
          </a:xfrm>
          <a:prstGeom prst="rect">
            <a:avLst/>
          </a:prstGeom>
        </p:spPr>
      </p:pic>
      <p:pic>
        <p:nvPicPr>
          <p:cNvPr id="83" name="圖片 82" descr="P_20140716_120019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7224000" y="-714404"/>
            <a:ext cx="1920000" cy="1080000"/>
          </a:xfrm>
          <a:prstGeom prst="rect">
            <a:avLst/>
          </a:prstGeom>
        </p:spPr>
      </p:pic>
      <p:sp>
        <p:nvSpPr>
          <p:cNvPr id="84" name="文字方塊 83"/>
          <p:cNvSpPr txBox="1"/>
          <p:nvPr/>
        </p:nvSpPr>
        <p:spPr>
          <a:xfrm>
            <a:off x="7072330" y="114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85" name="文字方塊 84"/>
          <p:cNvSpPr txBox="1"/>
          <p:nvPr/>
        </p:nvSpPr>
        <p:spPr>
          <a:xfrm>
            <a:off x="6500826" y="214290"/>
            <a:ext cx="1292662" cy="5632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組員活動蹤影</a:t>
            </a:r>
            <a:endParaRPr lang="zh-TW" altLang="en-US" sz="72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6" name="圖片 85" descr="P_20140715_141133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928794" y="1285860"/>
            <a:ext cx="44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圖片 86" descr="P_20140716_094147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 rot="1284614">
            <a:off x="1876977" y="1445102"/>
            <a:ext cx="44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8" name="圖片 87" descr="P_20140716_114222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 rot="20949612">
            <a:off x="1768596" y="1541764"/>
            <a:ext cx="44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2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600_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0"/>
            <a:ext cx="7754038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-14290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簡報大綱</a:t>
            </a:r>
            <a:endParaRPr lang="zh-TW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57290" y="928670"/>
            <a:ext cx="8229600" cy="6768752"/>
          </a:xfrm>
        </p:spPr>
        <p:txBody>
          <a:bodyPr>
            <a:normAutofit/>
          </a:bodyPr>
          <a:lstStyle/>
          <a:p>
            <a:pPr marL="514350" indent="-514350">
              <a:lnSpc>
                <a:spcPts val="346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研究動機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ts val="346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研究目的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ts val="346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研究方法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ts val="3460"/>
              </a:lnSpc>
              <a:buFont typeface="+mj-lt"/>
              <a:buAutoNum type="arabicPeriod"/>
            </a:pP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ts val="346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文獻探討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ts val="3460"/>
              </a:lnSpc>
              <a:buFont typeface="+mj-lt"/>
              <a:buAutoNum type="arabicPeriod"/>
            </a:pP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ts val="346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研究心得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ts val="346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研究建議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ts val="3460"/>
              </a:lnSpc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分工細節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組員活動蹤影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0" y="0"/>
            <a:ext cx="1403350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4292600"/>
            <a:ext cx="1331913" cy="935038"/>
            <a:chOff x="3833" y="2697"/>
            <a:chExt cx="1927" cy="1368"/>
          </a:xfrm>
        </p:grpSpPr>
        <p:pic>
          <p:nvPicPr>
            <p:cNvPr id="6" name="Picture 24" descr="189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6" descr="未命名 -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左大括弧 8"/>
          <p:cNvSpPr/>
          <p:nvPr/>
        </p:nvSpPr>
        <p:spPr>
          <a:xfrm>
            <a:off x="3428992" y="2786058"/>
            <a:ext cx="1296144" cy="936104"/>
          </a:xfrm>
          <a:prstGeom prst="leftBrac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4714876" y="2285992"/>
            <a:ext cx="2396810" cy="1961863"/>
            <a:chOff x="4714876" y="2071678"/>
            <a:chExt cx="2396810" cy="1961863"/>
          </a:xfrm>
        </p:grpSpPr>
        <p:sp>
          <p:nvSpPr>
            <p:cNvPr id="10" name="文字方塊 9"/>
            <p:cNvSpPr txBox="1"/>
            <p:nvPr/>
          </p:nvSpPr>
          <p:spPr>
            <a:xfrm>
              <a:off x="4786314" y="207167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計畫緣起</a:t>
              </a:r>
              <a:endParaRPr lang="zh-TW" alt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714876" y="2571744"/>
              <a:ext cx="2396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zh-TW" sz="24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功能與設計概念</a:t>
              </a:r>
              <a:endParaRPr lang="zh-TW" alt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786314" y="307181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zh-TW" altLang="en-US" sz="24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整合協調</a:t>
              </a:r>
              <a:endParaRPr lang="zh-TW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4786314" y="357187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zh-TW" altLang="en-US" sz="24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永續發展</a:t>
              </a:r>
              <a:endPara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4" name="Group 19"/>
          <p:cNvGrpSpPr>
            <a:grpSpLocks/>
          </p:cNvGrpSpPr>
          <p:nvPr/>
        </p:nvGrpSpPr>
        <p:grpSpPr bwMode="auto">
          <a:xfrm>
            <a:off x="6227763" y="4076700"/>
            <a:ext cx="2916237" cy="2233613"/>
            <a:chOff x="3833" y="2697"/>
            <a:chExt cx="1927" cy="1368"/>
          </a:xfrm>
        </p:grpSpPr>
        <p:pic>
          <p:nvPicPr>
            <p:cNvPr id="15" name="Picture 24" descr="189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8" descr="未命名 -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左大括弧 17"/>
          <p:cNvSpPr/>
          <p:nvPr/>
        </p:nvSpPr>
        <p:spPr>
          <a:xfrm>
            <a:off x="3428992" y="4500570"/>
            <a:ext cx="1224136" cy="720080"/>
          </a:xfrm>
          <a:prstGeom prst="leftBrac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4714876" y="442913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社區總體營造</a:t>
            </a:r>
            <a:endParaRPr lang="zh-TW" altLang="en-US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86314" y="500063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觀光推展</a:t>
            </a:r>
            <a:endParaRPr lang="zh-TW" altLang="en-US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4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3714752"/>
            <a:ext cx="1905882" cy="1080000"/>
          </a:xfrm>
          <a:prstGeom prst="rect">
            <a:avLst/>
          </a:prstGeom>
        </p:spPr>
      </p:pic>
      <p:pic>
        <p:nvPicPr>
          <p:cNvPr id="3" name="圖片 2" descr="IMAG47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2500306"/>
            <a:ext cx="1909895" cy="1080000"/>
          </a:xfrm>
          <a:prstGeom prst="rect">
            <a:avLst/>
          </a:prstGeom>
        </p:spPr>
      </p:pic>
      <p:pic>
        <p:nvPicPr>
          <p:cNvPr id="4" name="圖片 3" descr="P_20140715_14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3571876"/>
            <a:ext cx="1908401" cy="1143008"/>
          </a:xfrm>
          <a:prstGeom prst="rect">
            <a:avLst/>
          </a:prstGeom>
        </p:spPr>
      </p:pic>
      <p:pic>
        <p:nvPicPr>
          <p:cNvPr id="5" name="圖片 4" descr="P_20140716_0847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5778000"/>
            <a:ext cx="1920000" cy="1080000"/>
          </a:xfrm>
          <a:prstGeom prst="rect">
            <a:avLst/>
          </a:prstGeom>
        </p:spPr>
      </p:pic>
      <p:pic>
        <p:nvPicPr>
          <p:cNvPr id="6" name="圖片 5" descr="IMAG4777_BURST008.jpg"/>
          <p:cNvPicPr>
            <a:picLocks noChangeAspect="1"/>
          </p:cNvPicPr>
          <p:nvPr/>
        </p:nvPicPr>
        <p:blipFill>
          <a:blip r:embed="rId6" cstate="print"/>
          <a:srcRect l="40625" t="20987" r="13281" b="47237"/>
          <a:stretch>
            <a:fillRect/>
          </a:stretch>
        </p:blipFill>
        <p:spPr>
          <a:xfrm>
            <a:off x="0" y="-214338"/>
            <a:ext cx="1500166" cy="1077190"/>
          </a:xfrm>
          <a:prstGeom prst="rect">
            <a:avLst/>
          </a:prstGeom>
        </p:spPr>
      </p:pic>
      <p:pic>
        <p:nvPicPr>
          <p:cNvPr id="7" name="圖片 6" descr="P_20140729_1414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0166" y="4714884"/>
            <a:ext cx="1920000" cy="1080000"/>
          </a:xfrm>
          <a:prstGeom prst="rect">
            <a:avLst/>
          </a:prstGeom>
        </p:spPr>
      </p:pic>
      <p:pic>
        <p:nvPicPr>
          <p:cNvPr id="8" name="圖片 7" descr="IMAG47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0166" y="357166"/>
            <a:ext cx="1909895" cy="1080000"/>
          </a:xfrm>
          <a:prstGeom prst="rect">
            <a:avLst/>
          </a:prstGeom>
        </p:spPr>
      </p:pic>
      <p:pic>
        <p:nvPicPr>
          <p:cNvPr id="9" name="圖片 8" descr="IMAG486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3643314"/>
            <a:ext cx="1905882" cy="1151438"/>
          </a:xfrm>
          <a:prstGeom prst="rect">
            <a:avLst/>
          </a:prstGeom>
        </p:spPr>
      </p:pic>
      <p:pic>
        <p:nvPicPr>
          <p:cNvPr id="10" name="圖片 9" descr="P_20140716_09420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54" y="2571744"/>
            <a:ext cx="1920000" cy="1080000"/>
          </a:xfrm>
          <a:prstGeom prst="rect">
            <a:avLst/>
          </a:prstGeom>
        </p:spPr>
      </p:pic>
      <p:pic>
        <p:nvPicPr>
          <p:cNvPr id="11" name="圖片 10" descr="P_20140716_08533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4" y="428604"/>
            <a:ext cx="1920000" cy="1080000"/>
          </a:xfrm>
          <a:prstGeom prst="rect">
            <a:avLst/>
          </a:prstGeom>
        </p:spPr>
      </p:pic>
      <p:pic>
        <p:nvPicPr>
          <p:cNvPr id="12" name="圖片 11" descr="P_20140716_09112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7554" y="4714884"/>
            <a:ext cx="1920000" cy="1080000"/>
          </a:xfrm>
          <a:prstGeom prst="rect">
            <a:avLst/>
          </a:prstGeom>
        </p:spPr>
      </p:pic>
      <p:pic>
        <p:nvPicPr>
          <p:cNvPr id="13" name="圖片 12" descr="IMAG478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7554" y="5778000"/>
            <a:ext cx="1905882" cy="1080000"/>
          </a:xfrm>
          <a:prstGeom prst="rect">
            <a:avLst/>
          </a:prstGeom>
        </p:spPr>
      </p:pic>
      <p:pic>
        <p:nvPicPr>
          <p:cNvPr id="14" name="圖片 13" descr="P_20140715_14100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286380" y="428604"/>
            <a:ext cx="1920000" cy="1143008"/>
          </a:xfrm>
          <a:prstGeom prst="rect">
            <a:avLst/>
          </a:prstGeom>
        </p:spPr>
      </p:pic>
      <p:pic>
        <p:nvPicPr>
          <p:cNvPr id="15" name="圖片 14" descr="P_20140729_145359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24000" y="4714884"/>
            <a:ext cx="1920000" cy="1143008"/>
          </a:xfrm>
          <a:prstGeom prst="rect">
            <a:avLst/>
          </a:prstGeom>
        </p:spPr>
      </p:pic>
      <p:pic>
        <p:nvPicPr>
          <p:cNvPr id="16" name="圖片 15" descr="P_20140716_102939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00166" y="1428736"/>
            <a:ext cx="1920000" cy="1080000"/>
          </a:xfrm>
          <a:prstGeom prst="rect">
            <a:avLst/>
          </a:prstGeom>
        </p:spPr>
      </p:pic>
      <p:pic>
        <p:nvPicPr>
          <p:cNvPr id="17" name="圖片 16" descr="P_20140716_08590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224000" y="5778000"/>
            <a:ext cx="1920000" cy="1080000"/>
          </a:xfrm>
          <a:prstGeom prst="rect">
            <a:avLst/>
          </a:prstGeom>
        </p:spPr>
      </p:pic>
      <p:pic>
        <p:nvPicPr>
          <p:cNvPr id="18" name="圖片 17" descr="P_20140716_084749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286380" y="2571744"/>
            <a:ext cx="1920000" cy="1080000"/>
          </a:xfrm>
          <a:prstGeom prst="rect">
            <a:avLst/>
          </a:prstGeom>
        </p:spPr>
      </p:pic>
      <p:pic>
        <p:nvPicPr>
          <p:cNvPr id="19" name="圖片 18" descr="IMAG4789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34105" y="2571744"/>
            <a:ext cx="1909895" cy="1080000"/>
          </a:xfrm>
          <a:prstGeom prst="rect">
            <a:avLst/>
          </a:prstGeom>
        </p:spPr>
      </p:pic>
      <p:pic>
        <p:nvPicPr>
          <p:cNvPr id="20" name="圖片 19" descr="P_20140715_140911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286380" y="4714884"/>
            <a:ext cx="1920000" cy="1080000"/>
          </a:xfrm>
          <a:prstGeom prst="rect">
            <a:avLst/>
          </a:prstGeom>
        </p:spPr>
      </p:pic>
      <p:pic>
        <p:nvPicPr>
          <p:cNvPr id="21" name="圖片 20" descr="P_20140716_094136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224000" y="3643314"/>
            <a:ext cx="1920000" cy="1080000"/>
          </a:xfrm>
          <a:prstGeom prst="rect">
            <a:avLst/>
          </a:prstGeom>
        </p:spPr>
      </p:pic>
      <p:pic>
        <p:nvPicPr>
          <p:cNvPr id="22" name="圖片 21" descr="P_20140729_141547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4286256"/>
            <a:ext cx="1504000" cy="857256"/>
          </a:xfrm>
          <a:prstGeom prst="rect">
            <a:avLst/>
          </a:prstGeom>
        </p:spPr>
      </p:pic>
      <p:pic>
        <p:nvPicPr>
          <p:cNvPr id="23" name="圖片 22" descr="P_20140729_150345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286380" y="5778000"/>
            <a:ext cx="1920000" cy="1080000"/>
          </a:xfrm>
          <a:prstGeom prst="rect">
            <a:avLst/>
          </a:prstGeom>
        </p:spPr>
      </p:pic>
      <p:pic>
        <p:nvPicPr>
          <p:cNvPr id="24" name="圖片 23" descr="P_20140716_103922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7224000" y="428604"/>
            <a:ext cx="1920000" cy="1080000"/>
          </a:xfrm>
          <a:prstGeom prst="rect">
            <a:avLst/>
          </a:prstGeom>
        </p:spPr>
      </p:pic>
      <p:pic>
        <p:nvPicPr>
          <p:cNvPr id="25" name="圖片 24" descr="P_20140714_135800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224000" y="1500174"/>
            <a:ext cx="1920000" cy="1080000"/>
          </a:xfrm>
          <a:prstGeom prst="rect">
            <a:avLst/>
          </a:prstGeom>
        </p:spPr>
      </p:pic>
      <p:pic>
        <p:nvPicPr>
          <p:cNvPr id="26" name="圖片 25" descr="P_20140715_141133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286380" y="1500174"/>
            <a:ext cx="1908000" cy="1068339"/>
          </a:xfrm>
          <a:prstGeom prst="rect">
            <a:avLst/>
          </a:prstGeom>
        </p:spPr>
      </p:pic>
      <p:pic>
        <p:nvPicPr>
          <p:cNvPr id="27" name="圖片 26" descr="P_20140716_114222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357554" y="1500174"/>
            <a:ext cx="1920000" cy="1080000"/>
          </a:xfrm>
          <a:prstGeom prst="rect">
            <a:avLst/>
          </a:prstGeom>
        </p:spPr>
      </p:pic>
      <p:pic>
        <p:nvPicPr>
          <p:cNvPr id="28" name="圖片 27" descr="IMAG4775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0" y="6012000"/>
            <a:ext cx="1496084" cy="846000"/>
          </a:xfrm>
          <a:prstGeom prst="rect">
            <a:avLst/>
          </a:prstGeom>
        </p:spPr>
      </p:pic>
      <p:pic>
        <p:nvPicPr>
          <p:cNvPr id="29" name="圖片 28" descr="P_20140716_114816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 rot="10800000">
            <a:off x="0" y="3429000"/>
            <a:ext cx="1491200" cy="857256"/>
          </a:xfrm>
          <a:prstGeom prst="rect">
            <a:avLst/>
          </a:prstGeom>
        </p:spPr>
      </p:pic>
      <p:pic>
        <p:nvPicPr>
          <p:cNvPr id="30" name="圖片 29" descr="P_20140716_102913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2571744"/>
            <a:ext cx="1491200" cy="838800"/>
          </a:xfrm>
          <a:prstGeom prst="rect">
            <a:avLst/>
          </a:prstGeom>
        </p:spPr>
      </p:pic>
      <p:pic>
        <p:nvPicPr>
          <p:cNvPr id="31" name="圖片 30" descr="P_20140729_141504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0" y="1714488"/>
            <a:ext cx="1491200" cy="838800"/>
          </a:xfrm>
          <a:prstGeom prst="rect">
            <a:avLst/>
          </a:prstGeom>
        </p:spPr>
      </p:pic>
      <p:pic>
        <p:nvPicPr>
          <p:cNvPr id="32" name="圖片 31" descr="P_20140729_145219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0" y="857232"/>
            <a:ext cx="1491200" cy="838800"/>
          </a:xfrm>
          <a:prstGeom prst="rect">
            <a:avLst/>
          </a:prstGeom>
        </p:spPr>
      </p:pic>
      <p:pic>
        <p:nvPicPr>
          <p:cNvPr id="33" name="圖片 32" descr="IMAG4806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5143512"/>
            <a:ext cx="1483352" cy="838800"/>
          </a:xfrm>
          <a:prstGeom prst="rect">
            <a:avLst/>
          </a:prstGeom>
        </p:spPr>
      </p:pic>
      <p:pic>
        <p:nvPicPr>
          <p:cNvPr id="34" name="圖片 33" descr="P_20140716_084801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7224000" y="-714404"/>
            <a:ext cx="1920000" cy="1080000"/>
          </a:xfrm>
          <a:prstGeom prst="rect">
            <a:avLst/>
          </a:prstGeom>
        </p:spPr>
      </p:pic>
      <p:pic>
        <p:nvPicPr>
          <p:cNvPr id="35" name="圖片 34" descr="P_20140716_083607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5286380" y="-714404"/>
            <a:ext cx="1920000" cy="1080000"/>
          </a:xfrm>
          <a:prstGeom prst="rect">
            <a:avLst/>
          </a:prstGeom>
        </p:spPr>
      </p:pic>
      <p:pic>
        <p:nvPicPr>
          <p:cNvPr id="36" name="圖片 35" descr="P_20140716_115700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428992" y="-714404"/>
            <a:ext cx="1920000" cy="1080000"/>
          </a:xfrm>
          <a:prstGeom prst="rect">
            <a:avLst/>
          </a:prstGeom>
        </p:spPr>
      </p:pic>
      <p:pic>
        <p:nvPicPr>
          <p:cNvPr id="37" name="圖片 36" descr="P_20140716_085835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1500166" y="-714404"/>
            <a:ext cx="1920000" cy="1080000"/>
          </a:xfrm>
          <a:prstGeom prst="rect">
            <a:avLst/>
          </a:prstGeom>
        </p:spPr>
      </p:pic>
      <p:sp>
        <p:nvSpPr>
          <p:cNvPr id="38" name="文字方塊 37"/>
          <p:cNvSpPr txBox="1"/>
          <p:nvPr/>
        </p:nvSpPr>
        <p:spPr>
          <a:xfrm>
            <a:off x="2571736" y="2571744"/>
            <a:ext cx="36439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 smtClean="0">
                <a:latin typeface="Tempus Sans ITC" pitchFamily="82" charset="0"/>
              </a:rPr>
              <a:t>Thank you</a:t>
            </a:r>
            <a:endParaRPr lang="zh-TW" altLang="en-US" sz="6000" dirty="0"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4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4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4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5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5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5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6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8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8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8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9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9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9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0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0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0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0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12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6227763" y="4076700"/>
            <a:ext cx="2916237" cy="2233613"/>
            <a:chOff x="3833" y="2697"/>
            <a:chExt cx="1927" cy="1368"/>
          </a:xfrm>
        </p:grpSpPr>
        <p:pic>
          <p:nvPicPr>
            <p:cNvPr id="62" name="Picture 18" descr="未命名 -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24" descr="189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6" name="表格 55"/>
          <p:cNvGraphicFramePr>
            <a:graphicFrameLocks noGrp="1"/>
          </p:cNvGraphicFramePr>
          <p:nvPr/>
        </p:nvGraphicFramePr>
        <p:xfrm>
          <a:off x="1571604" y="4000504"/>
          <a:ext cx="7429520" cy="2643206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3641954"/>
                <a:gridCol w="3787566"/>
              </a:tblGrid>
              <a:tr h="264320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5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訪談對象</a:t>
                      </a:r>
                      <a:r>
                        <a:rPr lang="en-US" sz="185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185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田中央聯合建築師事務所</a:t>
                      </a:r>
                      <a:r>
                        <a:rPr lang="en-US" sz="185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</a:t>
                      </a:r>
                      <a:endParaRPr lang="zh-TW" altLang="en-US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白宗弘建築師訪談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擔任角色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建築設計工程組長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左圖為新護城研究小組與白宗弘建築師合影</a:t>
                      </a:r>
                    </a:p>
                    <a:p>
                      <a:endParaRPr lang="en-US" sz="16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左起至右楊雁晴、白宗弘、林湘涵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6" name="表格 65"/>
          <p:cNvGraphicFramePr>
            <a:graphicFrameLocks noGrp="1"/>
          </p:cNvGraphicFramePr>
          <p:nvPr/>
        </p:nvGraphicFramePr>
        <p:xfrm>
          <a:off x="1500166" y="3929066"/>
          <a:ext cx="7429520" cy="2643206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3714776"/>
                <a:gridCol w="3714744"/>
              </a:tblGrid>
              <a:tr h="2643206"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訪談對象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 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宜蘭縣政府工商旅遊處遊憩規劃科一 廖境黃先生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擔任角色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 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宜蘭縣政府承辦人員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右圖為新護城研究小組與廖境黃先生合影</a:t>
                      </a: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4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左起至右楊雁晴、廖境黃、林湘涵、林詠筑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lang="zh-TW" altLang="en-US" sz="1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3" name="圖片 62" descr="IMAG477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6380" y="4071942"/>
            <a:ext cx="3571900" cy="2428892"/>
          </a:xfrm>
          <a:prstGeom prst="rect">
            <a:avLst/>
          </a:prstGeom>
        </p:spPr>
      </p:pic>
      <p:pic>
        <p:nvPicPr>
          <p:cNvPr id="57" name="圖片 56" descr="P_20140716_09414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43042" y="4071942"/>
            <a:ext cx="3500462" cy="2428892"/>
          </a:xfrm>
          <a:prstGeom prst="rect">
            <a:avLst/>
          </a:prstGeom>
        </p:spPr>
      </p:pic>
      <p:graphicFrame>
        <p:nvGraphicFramePr>
          <p:cNvPr id="54" name="表格 53"/>
          <p:cNvGraphicFramePr>
            <a:graphicFrameLocks noGrp="1"/>
          </p:cNvGraphicFramePr>
          <p:nvPr/>
        </p:nvGraphicFramePr>
        <p:xfrm>
          <a:off x="1571604" y="1000108"/>
          <a:ext cx="7429520" cy="2643206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3641954"/>
                <a:gridCol w="3787566"/>
              </a:tblGrid>
              <a:tr h="264320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99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訪談對象</a:t>
                      </a:r>
                      <a:r>
                        <a:rPr lang="en-US" sz="199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199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宜蘭縣政府工商旅遊處</a:t>
                      </a:r>
                      <a:r>
                        <a:rPr lang="en-US" sz="199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            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陳德興處長訪談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擔任角色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統籌單位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158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左圖為新護城研究小組與陳德興處長合影</a:t>
                      </a:r>
                      <a:endParaRPr lang="en-US" altLang="zh-TW" sz="158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sz="155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4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左起至右林詠筑、林湘涵、陳德星、楊雁晴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lang="zh-TW" altLang="en-US" sz="1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" name="圖片 54" descr="P_20140715_14113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3042" y="1142984"/>
            <a:ext cx="3500462" cy="2357454"/>
          </a:xfrm>
          <a:prstGeom prst="rect">
            <a:avLst/>
          </a:prstGeom>
        </p:spPr>
      </p:pic>
      <p:graphicFrame>
        <p:nvGraphicFramePr>
          <p:cNvPr id="64" name="表格 63"/>
          <p:cNvGraphicFramePr>
            <a:graphicFrameLocks noGrp="1"/>
          </p:cNvGraphicFramePr>
          <p:nvPr/>
        </p:nvGraphicFramePr>
        <p:xfrm>
          <a:off x="1500166" y="1000108"/>
          <a:ext cx="7429520" cy="2643206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3714776"/>
                <a:gridCol w="3714744"/>
              </a:tblGrid>
              <a:tr h="2643206">
                <a:tc>
                  <a:txBody>
                    <a:bodyPr/>
                    <a:lstStyle/>
                    <a:p>
                      <a:r>
                        <a:rPr lang="zh-TW" altLang="en-US" sz="19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訪談對象</a:t>
                      </a:r>
                      <a:r>
                        <a:rPr lang="en-US" sz="19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19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光復國小</a:t>
                      </a:r>
                      <a:r>
                        <a:rPr lang="en-US" sz="19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</a:t>
                      </a:r>
                      <a:r>
                        <a:rPr lang="zh-TW" altLang="en-US" sz="19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吳志堅校長</a:t>
                      </a:r>
                    </a:p>
                    <a:p>
                      <a:endParaRPr lang="en-US" altLang="zh-TW" sz="28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擔任角色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協辦單位</a:t>
                      </a:r>
                    </a:p>
                    <a:p>
                      <a:endParaRPr lang="en-US" altLang="zh-TW" sz="28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17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右圖為</a:t>
                      </a:r>
                      <a:endParaRPr lang="en-US" altLang="zh-TW" sz="17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17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新護城研究小組與吳志堅校長合影</a:t>
                      </a:r>
                      <a:endParaRPr lang="zh-TW" altLang="en-US" sz="24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en-US" sz="14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4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左起至右楊雁晴、林詠筑、林湘涵、吳志堅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lang="zh-TW" altLang="en-US" sz="1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4" name="Picture 24" descr="189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6" descr="未命名 -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群組 6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sp>
          <p:nvSpPr>
            <p:cNvPr id="8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8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9" name="群組 54"/>
            <p:cNvGrpSpPr/>
            <p:nvPr/>
          </p:nvGrpSpPr>
          <p:grpSpPr>
            <a:xfrm>
              <a:off x="571472" y="0"/>
              <a:ext cx="800219" cy="1420871"/>
              <a:chOff x="573182" y="285728"/>
              <a:chExt cx="800219" cy="1420871"/>
            </a:xfrm>
          </p:grpSpPr>
          <p:sp>
            <p:nvSpPr>
              <p:cNvPr id="49" name="Rectangle 31"/>
              <p:cNvSpPr>
                <a:spLocks noChangeArrowheads="1"/>
              </p:cNvSpPr>
              <p:nvPr/>
            </p:nvSpPr>
            <p:spPr bwMode="auto">
              <a:xfrm>
                <a:off x="573182" y="1428712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0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0" name="Rectangle 31"/>
            <p:cNvSpPr>
              <a:spLocks noChangeArrowheads="1"/>
            </p:cNvSpPr>
            <p:nvPr/>
          </p:nvSpPr>
          <p:spPr bwMode="auto">
            <a:xfrm>
              <a:off x="571472" y="642918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1" name="群組 58"/>
            <p:cNvGrpSpPr/>
            <p:nvPr/>
          </p:nvGrpSpPr>
          <p:grpSpPr>
            <a:xfrm>
              <a:off x="357158" y="2000240"/>
              <a:ext cx="1143008" cy="4534909"/>
              <a:chOff x="357158" y="1571612"/>
              <a:chExt cx="1143008" cy="4534909"/>
            </a:xfrm>
          </p:grpSpPr>
          <p:sp>
            <p:nvSpPr>
              <p:cNvPr id="14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5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47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6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7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8" name="群組 53"/>
              <p:cNvGrpSpPr/>
              <p:nvPr/>
            </p:nvGrpSpPr>
            <p:grpSpPr>
              <a:xfrm>
                <a:off x="357158" y="1571612"/>
                <a:ext cx="1098122" cy="1750891"/>
                <a:chOff x="357159" y="1437856"/>
                <a:chExt cx="1098122" cy="1750891"/>
              </a:xfrm>
            </p:grpSpPr>
            <p:sp>
              <p:nvSpPr>
                <p:cNvPr id="2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43785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94191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1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2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1174" y="194191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3182" y="143785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34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8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接點 40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接點 41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7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2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21" name="群組 80"/>
                <p:cNvGrpSpPr/>
                <p:nvPr/>
              </p:nvGrpSpPr>
              <p:grpSpPr>
                <a:xfrm>
                  <a:off x="357158" y="3953006"/>
                  <a:ext cx="214314" cy="504054"/>
                  <a:chOff x="779919" y="2889991"/>
                  <a:chExt cx="214314" cy="604867"/>
                </a:xfrm>
              </p:grpSpPr>
              <p:cxnSp>
                <p:nvCxnSpPr>
                  <p:cNvPr id="26" name="直線接點 25"/>
                  <p:cNvCxnSpPr/>
                  <p:nvPr/>
                </p:nvCxnSpPr>
                <p:spPr>
                  <a:xfrm>
                    <a:off x="779919" y="2889991"/>
                    <a:ext cx="0" cy="604867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接點 26"/>
                  <p:cNvCxnSpPr/>
                  <p:nvPr/>
                </p:nvCxnSpPr>
                <p:spPr>
                  <a:xfrm>
                    <a:off x="779919" y="2889991"/>
                    <a:ext cx="214314" cy="1906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接點 27"/>
                  <p:cNvCxnSpPr/>
                  <p:nvPr/>
                </p:nvCxnSpPr>
                <p:spPr>
                  <a:xfrm>
                    <a:off x="779919" y="3490071"/>
                    <a:ext cx="214314" cy="1906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2" name="Rectangle 31"/>
            <p:cNvSpPr>
              <a:spLocks noChangeArrowheads="1"/>
            </p:cNvSpPr>
            <p:nvPr/>
          </p:nvSpPr>
          <p:spPr bwMode="auto">
            <a:xfrm>
              <a:off x="571472" y="157161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1" name="文字方塊 103"/>
          <p:cNvSpPr txBox="1">
            <a:spLocks noChangeArrowheads="1"/>
          </p:cNvSpPr>
          <p:nvPr/>
        </p:nvSpPr>
        <p:spPr bwMode="auto">
          <a:xfrm>
            <a:off x="571472" y="500042"/>
            <a:ext cx="800219" cy="42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6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研究目的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文字方塊 103"/>
          <p:cNvSpPr txBox="1">
            <a:spLocks noChangeArrowheads="1"/>
          </p:cNvSpPr>
          <p:nvPr/>
        </p:nvSpPr>
        <p:spPr bwMode="auto">
          <a:xfrm>
            <a:off x="571472" y="1000108"/>
            <a:ext cx="800219" cy="42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6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研究方法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571604" y="142852"/>
            <a:ext cx="7572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4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深度訪談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擬定問題，實際深度訪談護城河計畫相關人員</a:t>
            </a:r>
            <a:endParaRPr lang="zh-TW" altLang="en-US" sz="20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9" name="內容版面配置區 64" descr="P_20140716_114222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86380" y="1071546"/>
            <a:ext cx="3571900" cy="2428892"/>
          </a:xfrm>
          <a:prstGeom prst="rect">
            <a:avLst/>
          </a:prstGeom>
        </p:spPr>
      </p:pic>
      <p:sp>
        <p:nvSpPr>
          <p:cNvPr id="65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_20140716_115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857232"/>
            <a:ext cx="7643834" cy="5143500"/>
          </a:xfrm>
          <a:prstGeom prst="rect">
            <a:avLst/>
          </a:prstGeom>
        </p:spPr>
      </p:pic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571472" y="2500306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9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0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1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47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45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4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3"/>
              <p:cNvGrpSpPr/>
              <p:nvPr/>
            </p:nvGrpSpPr>
            <p:grpSpPr>
              <a:xfrm>
                <a:off x="357158" y="1643050"/>
                <a:ext cx="1096983" cy="1679453"/>
                <a:chOff x="357159" y="1509294"/>
                <a:chExt cx="1096983" cy="1679453"/>
              </a:xfrm>
            </p:grpSpPr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9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31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6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5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51" name="直線接點 50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圖片 53" descr="Screenshot_2014-09-08-01-23-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66" y="857250"/>
            <a:ext cx="7643834" cy="5143500"/>
          </a:xfrm>
          <a:prstGeom prst="rect">
            <a:avLst/>
          </a:prstGeom>
        </p:spPr>
      </p:pic>
      <p:sp>
        <p:nvSpPr>
          <p:cNvPr id="56" name="文字方塊 55"/>
          <p:cNvSpPr txBox="1"/>
          <p:nvPr/>
        </p:nvSpPr>
        <p:spPr>
          <a:xfrm>
            <a:off x="1785918" y="0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緩坡道、草坡</a:t>
            </a:r>
            <a:endParaRPr lang="zh-TW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8" name="Group 19"/>
          <p:cNvGrpSpPr>
            <a:grpSpLocks/>
          </p:cNvGrpSpPr>
          <p:nvPr/>
        </p:nvGrpSpPr>
        <p:grpSpPr bwMode="auto">
          <a:xfrm>
            <a:off x="6227763" y="4437112"/>
            <a:ext cx="2916237" cy="2233613"/>
            <a:chOff x="3833" y="2697"/>
            <a:chExt cx="1927" cy="1368"/>
          </a:xfrm>
        </p:grpSpPr>
        <p:pic>
          <p:nvPicPr>
            <p:cNvPr id="59" name="Picture 24" descr="189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18" descr="未命名 -2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2428860" y="6072206"/>
            <a:ext cx="4857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為了增加與河水的親密感</a:t>
            </a:r>
            <a:endParaRPr lang="zh-TW" altLang="en-US" sz="2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圖片 54" descr="IMAG47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843643"/>
            <a:ext cx="7643834" cy="517071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5757874" cy="1143000"/>
          </a:xfrm>
        </p:spPr>
        <p:txBody>
          <a:bodyPr>
            <a:normAutofit fontScale="90000"/>
          </a:bodyPr>
          <a:lstStyle/>
          <a:p>
            <a:pPr lvl="0"/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植栽牆、緩坡</a:t>
            </a:r>
            <a:r>
              <a:rPr lang="zh-TW" alt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571472" y="2500306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9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0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1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47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45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4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3"/>
              <p:cNvGrpSpPr/>
              <p:nvPr/>
            </p:nvGrpSpPr>
            <p:grpSpPr>
              <a:xfrm>
                <a:off x="357158" y="1643050"/>
                <a:ext cx="1096983" cy="1679453"/>
                <a:chOff x="357159" y="1509294"/>
                <a:chExt cx="1096983" cy="1679453"/>
              </a:xfrm>
            </p:grpSpPr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9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31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6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5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51" name="直線接點 50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圖片 53" descr="IMAG47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843643"/>
            <a:ext cx="7643834" cy="5170714"/>
          </a:xfrm>
          <a:prstGeom prst="rect">
            <a:avLst/>
          </a:prstGeom>
        </p:spPr>
      </p:pic>
      <p:grpSp>
        <p:nvGrpSpPr>
          <p:cNvPr id="57" name="Group 19"/>
          <p:cNvGrpSpPr>
            <a:grpSpLocks/>
          </p:cNvGrpSpPr>
          <p:nvPr/>
        </p:nvGrpSpPr>
        <p:grpSpPr bwMode="auto">
          <a:xfrm>
            <a:off x="6227763" y="4437112"/>
            <a:ext cx="2916237" cy="2233613"/>
            <a:chOff x="3833" y="2697"/>
            <a:chExt cx="1927" cy="1368"/>
          </a:xfrm>
        </p:grpSpPr>
        <p:pic>
          <p:nvPicPr>
            <p:cNvPr id="58" name="Picture 24" descr="189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8" descr="未命名 -2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" name="矩形 55"/>
          <p:cNvSpPr/>
          <p:nvPr/>
        </p:nvSpPr>
        <p:spPr>
          <a:xfrm>
            <a:off x="1643042" y="6072206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增加河道的安全性。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植栽牆是以種上野薑花、灌木當成安全綠籬</a:t>
            </a:r>
            <a:endParaRPr lang="zh-TW" altLang="en-US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6000792" cy="1143000"/>
          </a:xfrm>
        </p:spPr>
        <p:txBody>
          <a:bodyPr>
            <a:normAutofit fontScale="90000"/>
          </a:bodyPr>
          <a:lstStyle/>
          <a:p>
            <a:pPr lvl="0" algn="l"/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河道彎曲</a:t>
            </a:r>
            <a:r>
              <a:rPr lang="zh-TW" alt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TW" altLang="en-US" dirty="0"/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571472" y="2500306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9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0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1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47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45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4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3"/>
              <p:cNvGrpSpPr/>
              <p:nvPr/>
            </p:nvGrpSpPr>
            <p:grpSpPr>
              <a:xfrm>
                <a:off x="357158" y="1643050"/>
                <a:ext cx="1096983" cy="1679453"/>
                <a:chOff x="357159" y="1509294"/>
                <a:chExt cx="1096983" cy="1679453"/>
              </a:xfrm>
            </p:grpSpPr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9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31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6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5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51" name="直線接點 50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圖片 53" descr="P_20140716_083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857250"/>
            <a:ext cx="7572396" cy="514350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1928794" y="6215082"/>
            <a:ext cx="42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河道因保留老樹而彎曲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grpSp>
        <p:nvGrpSpPr>
          <p:cNvPr id="56" name="Group 19"/>
          <p:cNvGrpSpPr>
            <a:grpSpLocks/>
          </p:cNvGrpSpPr>
          <p:nvPr/>
        </p:nvGrpSpPr>
        <p:grpSpPr bwMode="auto">
          <a:xfrm>
            <a:off x="6227763" y="4437112"/>
            <a:ext cx="2916237" cy="2233613"/>
            <a:chOff x="3833" y="2697"/>
            <a:chExt cx="1927" cy="1368"/>
          </a:xfrm>
        </p:grpSpPr>
        <p:pic>
          <p:nvPicPr>
            <p:cNvPr id="57" name="Picture 24" descr="189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8" descr="未命名 -2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9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8229600" cy="1143000"/>
          </a:xfrm>
        </p:spPr>
        <p:txBody>
          <a:bodyPr>
            <a:normAutofit fontScale="90000"/>
          </a:bodyPr>
          <a:lstStyle/>
          <a:p>
            <a:pPr lvl="0" algn="l"/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河道上的素色設計</a:t>
            </a:r>
            <a:r>
              <a:rPr lang="zh-TW" alt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TW" altLang="en-US" dirty="0"/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" name="Picture 24" descr="189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6" descr="未命名 -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571472" y="2500306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49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0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1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47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8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45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4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3"/>
              <p:cNvGrpSpPr/>
              <p:nvPr/>
            </p:nvGrpSpPr>
            <p:grpSpPr>
              <a:xfrm>
                <a:off x="357158" y="1643050"/>
                <a:ext cx="1096983" cy="1679453"/>
                <a:chOff x="357159" y="1509294"/>
                <a:chExt cx="1096983" cy="1679453"/>
              </a:xfrm>
            </p:grpSpPr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9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31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36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5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51" name="直線接點 50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圖片 53" descr="P_20140716_115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857250"/>
            <a:ext cx="7572396" cy="5143500"/>
          </a:xfrm>
          <a:prstGeom prst="rect">
            <a:avLst/>
          </a:prstGeom>
        </p:spPr>
      </p:pic>
      <p:grpSp>
        <p:nvGrpSpPr>
          <p:cNvPr id="56" name="Group 19"/>
          <p:cNvGrpSpPr>
            <a:grpSpLocks/>
          </p:cNvGrpSpPr>
          <p:nvPr/>
        </p:nvGrpSpPr>
        <p:grpSpPr bwMode="auto">
          <a:xfrm>
            <a:off x="6929422" y="5214950"/>
            <a:ext cx="2214578" cy="1643050"/>
            <a:chOff x="3833" y="2697"/>
            <a:chExt cx="1927" cy="1368"/>
          </a:xfrm>
        </p:grpSpPr>
        <p:pic>
          <p:nvPicPr>
            <p:cNvPr id="57" name="Picture 24" descr="189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8" descr="未命名 -2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" name="矩形 54"/>
          <p:cNvSpPr/>
          <p:nvPr/>
        </p:nvSpPr>
        <p:spPr>
          <a:xfrm>
            <a:off x="1571604" y="6072206"/>
            <a:ext cx="57864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9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建築的石頭和上方的方塊石完全是依照過去護城河的樣貌所建，是為了讓外觀與宜蘭本土素色的水郡相同</a:t>
            </a:r>
            <a:endParaRPr lang="zh-TW" altLang="en-US" sz="19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 descr="IMAG47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0"/>
            <a:ext cx="7643834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10800000" flipV="1">
            <a:off x="1571604" y="0"/>
            <a:ext cx="6686568" cy="725478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許多人共同的回憶</a:t>
            </a:r>
            <a:r>
              <a:rPr lang="en-US" altLang="zh-TW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</a:t>
            </a:r>
            <a:endParaRPr lang="zh-TW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6" name="Picture 24" descr="189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6" descr="未命名 -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群組 59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56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11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2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5" name="群組 54"/>
            <p:cNvGrpSpPr/>
            <p:nvPr/>
          </p:nvGrpSpPr>
          <p:grpSpPr>
            <a:xfrm>
              <a:off x="571472" y="0"/>
              <a:ext cx="800219" cy="425822"/>
              <a:chOff x="573182" y="285728"/>
              <a:chExt cx="800219" cy="425822"/>
            </a:xfrm>
          </p:grpSpPr>
          <p:sp>
            <p:nvSpPr>
              <p:cNvPr id="29" name="Rectangle 31"/>
              <p:cNvSpPr>
                <a:spLocks noChangeArrowheads="1"/>
              </p:cNvSpPr>
              <p:nvPr/>
            </p:nvSpPr>
            <p:spPr bwMode="auto">
              <a:xfrm>
                <a:off x="573182" y="429744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1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44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59" name="群組 58"/>
            <p:cNvGrpSpPr/>
            <p:nvPr/>
          </p:nvGrpSpPr>
          <p:grpSpPr>
            <a:xfrm>
              <a:off x="357158" y="2000240"/>
              <a:ext cx="1143008" cy="4534909"/>
              <a:chOff x="357158" y="1571612"/>
              <a:chExt cx="1143008" cy="4534909"/>
            </a:xfrm>
          </p:grpSpPr>
          <p:sp>
            <p:nvSpPr>
              <p:cNvPr id="14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50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15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48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0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49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27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54" name="群組 53"/>
              <p:cNvGrpSpPr/>
              <p:nvPr/>
            </p:nvGrpSpPr>
            <p:grpSpPr>
              <a:xfrm>
                <a:off x="357158" y="1571612"/>
                <a:ext cx="1098122" cy="1718047"/>
                <a:chOff x="357159" y="1437856"/>
                <a:chExt cx="1098122" cy="1718047"/>
              </a:xfrm>
            </p:grpSpPr>
            <p:sp>
              <p:nvSpPr>
                <p:cNvPr id="1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43785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94191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6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1174" y="194191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8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3182" y="143785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19" name="群組 64"/>
                <p:cNvGrpSpPr/>
                <p:nvPr/>
              </p:nvGrpSpPr>
              <p:grpSpPr>
                <a:xfrm>
                  <a:off x="357159" y="1581872"/>
                  <a:ext cx="216024" cy="1440160"/>
                  <a:chOff x="2339752" y="1988840"/>
                  <a:chExt cx="648073" cy="1512168"/>
                </a:xfrm>
              </p:grpSpPr>
              <p:cxnSp>
                <p:nvCxnSpPr>
                  <p:cNvPr id="37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接點 40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53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2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23" name="群組 80"/>
                <p:cNvGrpSpPr/>
                <p:nvPr/>
              </p:nvGrpSpPr>
              <p:grpSpPr>
                <a:xfrm>
                  <a:off x="357158" y="3958136"/>
                  <a:ext cx="216024" cy="504055"/>
                  <a:chOff x="2339746" y="2896141"/>
                  <a:chExt cx="648069" cy="604867"/>
                </a:xfrm>
              </p:grpSpPr>
              <p:cxnSp>
                <p:nvCxnSpPr>
                  <p:cNvPr id="34" name="直線接點 33"/>
                  <p:cNvCxnSpPr/>
                  <p:nvPr/>
                </p:nvCxnSpPr>
                <p:spPr>
                  <a:xfrm>
                    <a:off x="2339749" y="2896141"/>
                    <a:ext cx="0" cy="604867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線接點 34"/>
                  <p:cNvCxnSpPr/>
                  <p:nvPr/>
                </p:nvCxnSpPr>
                <p:spPr>
                  <a:xfrm>
                    <a:off x="2339746" y="2896141"/>
                    <a:ext cx="648069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接點 35"/>
                  <p:cNvCxnSpPr/>
                  <p:nvPr/>
                </p:nvCxnSpPr>
                <p:spPr>
                  <a:xfrm>
                    <a:off x="2339753" y="3501008"/>
                    <a:ext cx="61721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1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2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57" name="Rectangle 31"/>
            <p:cNvSpPr>
              <a:spLocks noChangeArrowheads="1"/>
            </p:cNvSpPr>
            <p:nvPr/>
          </p:nvSpPr>
          <p:spPr bwMode="auto">
            <a:xfrm>
              <a:off x="571472" y="157161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8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1" name="Group 19"/>
          <p:cNvGrpSpPr>
            <a:grpSpLocks/>
          </p:cNvGrpSpPr>
          <p:nvPr/>
        </p:nvGrpSpPr>
        <p:grpSpPr bwMode="auto">
          <a:xfrm>
            <a:off x="6227763" y="4076700"/>
            <a:ext cx="2916237" cy="2233613"/>
            <a:chOff x="3833" y="2697"/>
            <a:chExt cx="1927" cy="1368"/>
          </a:xfrm>
        </p:grpSpPr>
        <p:pic>
          <p:nvPicPr>
            <p:cNvPr id="62" name="Picture 24" descr="189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18" descr="未命名 -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" name="矩形 64"/>
          <p:cNvSpPr/>
          <p:nvPr/>
        </p:nvSpPr>
        <p:spPr>
          <a:xfrm>
            <a:off x="1500166" y="928670"/>
            <a:ext cx="73580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我們非常驚訝，在這麼一個城市的市區當中，居然能建築一條河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長輩們常常述說，舊護城河時的童年回憶，引發我們的好奇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ct val="150000"/>
              </a:lnSpc>
            </a:pP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4" name="Rectangle 37"/>
          <p:cNvSpPr>
            <a:spLocks noChangeArrowheads="1"/>
          </p:cNvSpPr>
          <p:nvPr/>
        </p:nvSpPr>
        <p:spPr bwMode="auto">
          <a:xfrm flipH="1">
            <a:off x="0" y="357166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圖片 116" descr="P_20140716_083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77" y="0"/>
            <a:ext cx="7620022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1604" y="1071546"/>
            <a:ext cx="8143964" cy="3929090"/>
          </a:xfrm>
        </p:spPr>
        <p:txBody>
          <a:bodyPr>
            <a:normAutofit/>
          </a:bodyPr>
          <a:lstStyle/>
          <a:p>
            <a:pPr marL="514350" lvl="0" indent="-514350">
              <a:lnSpc>
                <a:spcPts val="4040"/>
              </a:lnSpc>
              <a:buFont typeface="+mj-lt"/>
              <a:buAutoNum type="arabicPeriod"/>
            </a:pP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了解宜蘭新護城河歷史背景</a:t>
            </a:r>
            <a:endParaRPr lang="en-US" altLang="zh-TW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lvl="0" indent="-514350">
              <a:lnSpc>
                <a:spcPts val="4040"/>
              </a:lnSpc>
              <a:buFont typeface="+mj-lt"/>
              <a:buAutoNum type="arabicPeriod"/>
            </a:pPr>
            <a:endParaRPr lang="zh-TW" altLang="en-US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lvl="0" indent="-514350">
              <a:lnSpc>
                <a:spcPts val="4040"/>
              </a:lnSpc>
              <a:buFont typeface="+mj-lt"/>
              <a:buAutoNum type="arabicPeriod"/>
            </a:pP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了解宜蘭新護城河功能及設計</a:t>
            </a:r>
            <a:endParaRPr lang="en-US" altLang="zh-TW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lvl="0" indent="-514350">
              <a:lnSpc>
                <a:spcPts val="4040"/>
              </a:lnSpc>
              <a:buNone/>
            </a:pPr>
            <a:endParaRPr lang="zh-TW" altLang="en-US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lvl="0" indent="-514350">
              <a:lnSpc>
                <a:spcPts val="4040"/>
              </a:lnSpc>
              <a:buNone/>
            </a:pP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了解重建宜蘭新護城河過程及心路歷程</a:t>
            </a:r>
          </a:p>
          <a:p>
            <a:endParaRPr lang="zh-TW" altLang="en-US" dirty="0"/>
          </a:p>
        </p:txBody>
      </p:sp>
      <p:sp>
        <p:nvSpPr>
          <p:cNvPr id="57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8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59" name="Picture 24" descr="189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36" descr="未命名 -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2" name="群組 61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sp>
          <p:nvSpPr>
            <p:cNvPr id="107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8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64" name="群組 54"/>
            <p:cNvGrpSpPr/>
            <p:nvPr/>
          </p:nvGrpSpPr>
          <p:grpSpPr>
            <a:xfrm>
              <a:off x="571472" y="0"/>
              <a:ext cx="800219" cy="849367"/>
              <a:chOff x="573182" y="285728"/>
              <a:chExt cx="800219" cy="849367"/>
            </a:xfrm>
          </p:grpSpPr>
          <p:sp>
            <p:nvSpPr>
              <p:cNvPr id="105" name="Rectangle 31"/>
              <p:cNvSpPr>
                <a:spLocks noChangeArrowheads="1"/>
              </p:cNvSpPr>
              <p:nvPr/>
            </p:nvSpPr>
            <p:spPr bwMode="auto">
              <a:xfrm>
                <a:off x="573182" y="857208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06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65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67" name="群組 58"/>
            <p:cNvGrpSpPr/>
            <p:nvPr/>
          </p:nvGrpSpPr>
          <p:grpSpPr>
            <a:xfrm>
              <a:off x="357158" y="2000240"/>
              <a:ext cx="1143008" cy="4534909"/>
              <a:chOff x="357158" y="1571612"/>
              <a:chExt cx="1143008" cy="4534909"/>
            </a:xfrm>
          </p:grpSpPr>
          <p:sp>
            <p:nvSpPr>
              <p:cNvPr id="70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71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103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2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10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3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9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00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4" name="群組 53"/>
              <p:cNvGrpSpPr/>
              <p:nvPr/>
            </p:nvGrpSpPr>
            <p:grpSpPr>
              <a:xfrm>
                <a:off x="357158" y="1571612"/>
                <a:ext cx="1098122" cy="1750891"/>
                <a:chOff x="357159" y="1437856"/>
                <a:chExt cx="1098122" cy="1750891"/>
              </a:xfrm>
            </p:grpSpPr>
            <p:sp>
              <p:nvSpPr>
                <p:cNvPr id="8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43785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94191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7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8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1174" y="194191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9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3182" y="143785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90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94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直線接點 94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直線接點 95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直線接點 96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直線接點 97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9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93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5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7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77" name="群組 80"/>
                <p:cNvGrpSpPr/>
                <p:nvPr/>
              </p:nvGrpSpPr>
              <p:grpSpPr>
                <a:xfrm>
                  <a:off x="357158" y="3953006"/>
                  <a:ext cx="214314" cy="504054"/>
                  <a:chOff x="779919" y="2889991"/>
                  <a:chExt cx="214314" cy="604867"/>
                </a:xfrm>
              </p:grpSpPr>
              <p:cxnSp>
                <p:nvCxnSpPr>
                  <p:cNvPr id="82" name="直線接點 81"/>
                  <p:cNvCxnSpPr/>
                  <p:nvPr/>
                </p:nvCxnSpPr>
                <p:spPr>
                  <a:xfrm>
                    <a:off x="779919" y="2889991"/>
                    <a:ext cx="0" cy="604867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線接點 82"/>
                  <p:cNvCxnSpPr/>
                  <p:nvPr/>
                </p:nvCxnSpPr>
                <p:spPr>
                  <a:xfrm>
                    <a:off x="779919" y="2889991"/>
                    <a:ext cx="214314" cy="1906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線接點 83"/>
                  <p:cNvCxnSpPr/>
                  <p:nvPr/>
                </p:nvCxnSpPr>
                <p:spPr>
                  <a:xfrm>
                    <a:off x="779919" y="3490071"/>
                    <a:ext cx="214314" cy="1906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0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1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68" name="Rectangle 31"/>
            <p:cNvSpPr>
              <a:spLocks noChangeArrowheads="1"/>
            </p:cNvSpPr>
            <p:nvPr/>
          </p:nvSpPr>
          <p:spPr bwMode="auto">
            <a:xfrm>
              <a:off x="571472" y="157161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16" name="文字方塊 103"/>
          <p:cNvSpPr txBox="1">
            <a:spLocks noChangeArrowheads="1"/>
          </p:cNvSpPr>
          <p:nvPr/>
        </p:nvSpPr>
        <p:spPr bwMode="auto">
          <a:xfrm>
            <a:off x="571472" y="428604"/>
            <a:ext cx="800219" cy="42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6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研究目的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8" name="Group 19"/>
          <p:cNvGrpSpPr>
            <a:grpSpLocks/>
          </p:cNvGrpSpPr>
          <p:nvPr/>
        </p:nvGrpSpPr>
        <p:grpSpPr bwMode="auto">
          <a:xfrm>
            <a:off x="6227763" y="4076700"/>
            <a:ext cx="2916237" cy="2233613"/>
            <a:chOff x="3833" y="2697"/>
            <a:chExt cx="1927" cy="1368"/>
          </a:xfrm>
        </p:grpSpPr>
        <p:pic>
          <p:nvPicPr>
            <p:cNvPr id="119" name="Picture 24" descr="189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0" name="Picture 18" descr="未命名 -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8" name="Rectangle 37"/>
          <p:cNvSpPr>
            <a:spLocks noChangeArrowheads="1"/>
          </p:cNvSpPr>
          <p:nvPr/>
        </p:nvSpPr>
        <p:spPr bwMode="auto">
          <a:xfrm flipH="1">
            <a:off x="0" y="0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1604" y="357166"/>
            <a:ext cx="7043758" cy="5697559"/>
          </a:xfrm>
        </p:spPr>
        <p:txBody>
          <a:bodyPr/>
          <a:lstStyle/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蒐集資料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報章雜誌、網路資訊、媒體報導</a:t>
            </a:r>
          </a:p>
          <a:p>
            <a:pPr marL="514350" lvl="0" indent="-514350">
              <a:buFont typeface="+mj-lt"/>
              <a:buAutoNum type="arabicPeriod"/>
            </a:pP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hlinkClick r:id="rId2" action="ppaction://hlinksldjump"/>
              </a:rPr>
              <a:t>深度訪談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擬定問題，實際深度訪談護城河計</a:t>
            </a:r>
            <a:endParaRPr lang="en-US" altLang="zh-TW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lvl="0" indent="-514350">
              <a:buNone/>
            </a:pPr>
            <a:endParaRPr lang="zh-TW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lvl="0" indent="-514350">
              <a:lnSpc>
                <a:spcPct val="200000"/>
              </a:lnSpc>
              <a:buNone/>
            </a:pP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實地考察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在光復國小前的護城河，實地考察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lvl="0" indent="-514350">
              <a:lnSpc>
                <a:spcPct val="200000"/>
              </a:lnSpc>
              <a:buNone/>
            </a:pPr>
            <a:endParaRPr lang="zh-TW" altLang="en-US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6" name="Picture 24" descr="189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6" descr="未命名 -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群組 8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sp>
          <p:nvSpPr>
            <p:cNvPr id="10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8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1" name="群組 54"/>
            <p:cNvGrpSpPr/>
            <p:nvPr/>
          </p:nvGrpSpPr>
          <p:grpSpPr>
            <a:xfrm>
              <a:off x="571472" y="0"/>
              <a:ext cx="800219" cy="1420871"/>
              <a:chOff x="573182" y="285728"/>
              <a:chExt cx="800219" cy="1420871"/>
            </a:xfrm>
          </p:grpSpPr>
          <p:sp>
            <p:nvSpPr>
              <p:cNvPr id="52" name="Rectangle 31"/>
              <p:cNvSpPr>
                <a:spLocks noChangeArrowheads="1"/>
              </p:cNvSpPr>
              <p:nvPr/>
            </p:nvSpPr>
            <p:spPr bwMode="auto">
              <a:xfrm>
                <a:off x="573182" y="1428712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53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571472" y="642918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4" name="群組 58"/>
            <p:cNvGrpSpPr/>
            <p:nvPr/>
          </p:nvGrpSpPr>
          <p:grpSpPr>
            <a:xfrm>
              <a:off x="357158" y="2000240"/>
              <a:ext cx="1143008" cy="4534909"/>
              <a:chOff x="357158" y="1571612"/>
              <a:chExt cx="1143008" cy="4534909"/>
            </a:xfrm>
          </p:grpSpPr>
          <p:sp>
            <p:nvSpPr>
              <p:cNvPr id="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8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50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4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9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7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1" name="群組 53"/>
              <p:cNvGrpSpPr/>
              <p:nvPr/>
            </p:nvGrpSpPr>
            <p:grpSpPr>
              <a:xfrm>
                <a:off x="357158" y="1571612"/>
                <a:ext cx="1098122" cy="1750891"/>
                <a:chOff x="357159" y="1437856"/>
                <a:chExt cx="1098122" cy="1750891"/>
              </a:xfrm>
            </p:grpSpPr>
            <p:sp>
              <p:nvSpPr>
                <p:cNvPr id="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43785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94191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4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5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1174" y="194191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6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3182" y="143785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37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41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接點 41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線接點 42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線接點 43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接點 44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0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2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24" name="群組 80"/>
                <p:cNvGrpSpPr/>
                <p:nvPr/>
              </p:nvGrpSpPr>
              <p:grpSpPr>
                <a:xfrm>
                  <a:off x="357158" y="3953006"/>
                  <a:ext cx="214314" cy="504054"/>
                  <a:chOff x="779919" y="2889991"/>
                  <a:chExt cx="214314" cy="604867"/>
                </a:xfrm>
              </p:grpSpPr>
              <p:cxnSp>
                <p:nvCxnSpPr>
                  <p:cNvPr id="29" name="直線接點 28"/>
                  <p:cNvCxnSpPr/>
                  <p:nvPr/>
                </p:nvCxnSpPr>
                <p:spPr>
                  <a:xfrm>
                    <a:off x="779919" y="2889991"/>
                    <a:ext cx="0" cy="604867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線接點 29"/>
                  <p:cNvCxnSpPr/>
                  <p:nvPr/>
                </p:nvCxnSpPr>
                <p:spPr>
                  <a:xfrm>
                    <a:off x="779919" y="2889991"/>
                    <a:ext cx="214314" cy="1906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接點 30"/>
                  <p:cNvCxnSpPr/>
                  <p:nvPr/>
                </p:nvCxnSpPr>
                <p:spPr>
                  <a:xfrm>
                    <a:off x="779919" y="3490071"/>
                    <a:ext cx="214314" cy="1906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28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571472" y="157161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4" name="文字方塊 103"/>
          <p:cNvSpPr txBox="1">
            <a:spLocks noChangeArrowheads="1"/>
          </p:cNvSpPr>
          <p:nvPr/>
        </p:nvSpPr>
        <p:spPr bwMode="auto">
          <a:xfrm>
            <a:off x="571472" y="500042"/>
            <a:ext cx="800219" cy="42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6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研究目的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文字方塊 103"/>
          <p:cNvSpPr txBox="1">
            <a:spLocks noChangeArrowheads="1"/>
          </p:cNvSpPr>
          <p:nvPr/>
        </p:nvSpPr>
        <p:spPr bwMode="auto">
          <a:xfrm>
            <a:off x="571472" y="1000108"/>
            <a:ext cx="800219" cy="42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60"/>
              </a:lnSpc>
            </a:pP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研究方法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3857620" y="200024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畫相關人員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3857620" y="328612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設計及功能</a:t>
            </a:r>
            <a:endParaRPr lang="zh-TW" altLang="en-US" sz="2400" dirty="0"/>
          </a:p>
        </p:txBody>
      </p: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6227763" y="4076700"/>
            <a:ext cx="2916237" cy="2233613"/>
            <a:chOff x="3833" y="2697"/>
            <a:chExt cx="1927" cy="1368"/>
          </a:xfrm>
        </p:grpSpPr>
        <p:pic>
          <p:nvPicPr>
            <p:cNvPr id="61" name="Picture 24" descr="189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18" descr="未命名 -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63" name="表格 62"/>
          <p:cNvGraphicFramePr>
            <a:graphicFrameLocks noGrp="1"/>
          </p:cNvGraphicFramePr>
          <p:nvPr/>
        </p:nvGraphicFramePr>
        <p:xfrm>
          <a:off x="1857356" y="3857628"/>
          <a:ext cx="7000924" cy="283464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3500462"/>
                <a:gridCol w="3500462"/>
              </a:tblGrid>
              <a:tr h="2500314"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考察地點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光復國小前的護城河實地考察</a:t>
                      </a:r>
                    </a:p>
                    <a:p>
                      <a:endParaRPr lang="en-US" altLang="zh-TW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介紹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</a:t>
                      </a:r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光復國小前的護城河，為重建計畫裡最長也最為完整的一條</a:t>
                      </a:r>
                    </a:p>
                    <a:p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 </a:t>
                      </a:r>
                      <a:endParaRPr lang="zh-TW" altLang="en-US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右圖為</a:t>
                      </a:r>
                      <a:endParaRPr lang="en-US" altLang="zh-TW" sz="2000" b="1" kern="1200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光復國小前的護城河部分景象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4" name="圖片 63" descr="P_20140716_115820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9256" y="4071942"/>
            <a:ext cx="3357586" cy="2428892"/>
          </a:xfrm>
          <a:prstGeom prst="rect">
            <a:avLst/>
          </a:prstGeom>
        </p:spPr>
      </p:pic>
      <p:sp>
        <p:nvSpPr>
          <p:cNvPr id="66" name="文字方塊 65"/>
          <p:cNvSpPr txBox="1"/>
          <p:nvPr/>
        </p:nvSpPr>
        <p:spPr>
          <a:xfrm>
            <a:off x="1714480" y="14285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深入了解及研究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5" descr="1910年代宜蘭市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3919538" y="-6350"/>
            <a:ext cx="5230812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" name="圖片 192" descr="b1650a4310368c3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4286252"/>
            <a:ext cx="3857622" cy="2571748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9672" y="764704"/>
            <a:ext cx="7344816" cy="5544616"/>
          </a:xfrm>
        </p:spPr>
        <p:txBody>
          <a:bodyPr>
            <a:normAutofit lnSpcReduction="10000"/>
          </a:bodyPr>
          <a:lstStyle/>
          <a:p>
            <a:pPr>
              <a:spcBef>
                <a:spcPts val="700"/>
              </a:spcBef>
            </a:pP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清朝統治期間，為了保護城</a:t>
            </a:r>
            <a:r>
              <a:rPr lang="zh-TW" altLang="en-US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而在城牆外，挖圍繞城牆的護城壕</a:t>
            </a:r>
            <a:r>
              <a:rPr lang="zh-TW" altLang="en-US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5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700"/>
              </a:spcBef>
            </a:pP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日治時期，城門與城牆拆除，城垣處改為道路，護城壕改為八千代川</a:t>
            </a:r>
            <a:r>
              <a:rPr lang="zh-TW" altLang="en-US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5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700"/>
              </a:spcBef>
            </a:pP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八千代川在六十年代時</a:t>
            </a:r>
            <a:r>
              <a:rPr lang="zh-TW" altLang="en-US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汙染越來越嚴重，</a:t>
            </a:r>
            <a:endParaRPr lang="en-US" altLang="zh-TW" sz="25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700"/>
              </a:spcBef>
              <a:buNone/>
            </a:pPr>
            <a:r>
              <a:rPr lang="en-US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1977</a:t>
            </a: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年，縣長李鳳鳴任內決定將八千代川「加蓋」</a:t>
            </a:r>
            <a:r>
              <a:rPr lang="zh-TW" altLang="en-US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5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700"/>
              </a:spcBef>
            </a:pP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舊城振興計畫，提到是否要重新開挖護城河</a:t>
            </a:r>
            <a:r>
              <a:rPr lang="zh-TW" altLang="en-US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在民國</a:t>
            </a:r>
            <a:r>
              <a:rPr lang="en-US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99</a:t>
            </a: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年維管束計畫，獲得了補助，因此護城河得宜開挖。</a:t>
            </a:r>
            <a:endParaRPr lang="en-US" altLang="zh-TW" sz="25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700"/>
              </a:spcBef>
            </a:pPr>
            <a:r>
              <a:rPr lang="zh-TW" altLang="zh-TW" sz="2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黃聲遠建築師提出三顆大樹的概念，而第二顆大樹就叫維管束，就是打開護城河，維管束計畫營造出，有綠網、有水網自然與人文結合的蘭城新貌。</a:t>
            </a:r>
            <a:endParaRPr lang="zh-TW" altLang="zh-TW" sz="2500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700"/>
              </a:spcBef>
            </a:pPr>
            <a:endParaRPr lang="zh-TW" altLang="zh-TW" sz="25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700"/>
              </a:spcBef>
            </a:pPr>
            <a:endParaRPr lang="en-US" altLang="zh-TW" sz="25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700"/>
              </a:spcBef>
            </a:pP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700"/>
              </a:spcBef>
              <a:buNone/>
            </a:pPr>
            <a:endParaRPr lang="zh-TW" altLang="en-US" sz="25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4" name="內容版面配置區 41" descr="cca100051-ar-1_0037S_01_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420888"/>
            <a:ext cx="6484437" cy="4437112"/>
          </a:xfrm>
          <a:prstGeom prst="rect">
            <a:avLst/>
          </a:prstGeom>
        </p:spPr>
      </p:pic>
      <p:sp>
        <p:nvSpPr>
          <p:cNvPr id="81" name="矩形 80"/>
          <p:cNvSpPr/>
          <p:nvPr/>
        </p:nvSpPr>
        <p:spPr>
          <a:xfrm>
            <a:off x="1619672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dirty="0" smtClean="0"/>
              <a:t>圖中圓形的城池就是宜蘭舊城，我們所研究的護城河就是防衛這座城。</a:t>
            </a:r>
            <a:endParaRPr lang="zh-TW" altLang="en-US" dirty="0"/>
          </a:p>
        </p:txBody>
      </p:sp>
      <p:pic>
        <p:nvPicPr>
          <p:cNvPr id="91" name="圖片 90" descr="-archive-2114_1d9948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9304" y="3334108"/>
            <a:ext cx="6264696" cy="3523892"/>
          </a:xfrm>
          <a:prstGeom prst="rect">
            <a:avLst/>
          </a:prstGeom>
        </p:spPr>
      </p:pic>
      <p:pic>
        <p:nvPicPr>
          <p:cNvPr id="80" name="內容版面配置區 42" descr="ap01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2" y="2204864"/>
            <a:ext cx="5080000" cy="3784600"/>
          </a:xfrm>
          <a:prstGeom prst="rect">
            <a:avLst/>
          </a:prstGeom>
        </p:spPr>
      </p:pic>
      <p:pic>
        <p:nvPicPr>
          <p:cNvPr id="82" name="圖片 81" descr="ni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204864"/>
            <a:ext cx="3347864" cy="315618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0"/>
            <a:ext cx="2088232" cy="544116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護城河從古到今</a:t>
            </a:r>
            <a:endParaRPr lang="zh-TW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4139952" y="14847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舊城東路、舊城西路、舊城南路、舊城北路即是當時的護城河位置，連接起來呈圓形。</a:t>
            </a:r>
            <a:endParaRPr lang="zh-TW" altLang="en-US" dirty="0"/>
          </a:p>
        </p:txBody>
      </p:sp>
      <p:pic>
        <p:nvPicPr>
          <p:cNvPr id="88" name="圖片 87" descr="圖片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9752" y="5913120"/>
            <a:ext cx="5664820" cy="94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9" name="內容版面配置區 43"/>
          <p:cNvSpPr txBox="1">
            <a:spLocks/>
          </p:cNvSpPr>
          <p:nvPr/>
        </p:nvSpPr>
        <p:spPr>
          <a:xfrm>
            <a:off x="2123728" y="6065912"/>
            <a:ext cx="5770984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    原有的護城河被視為水圳處理，同時在兩旁栽植柳樹，形成垂柳青青、流水潺潺的美景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0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1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142" name="Picture 24" descr="1899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" name="Picture 36" descr="未命名 -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2" name="Rectangle 31"/>
          <p:cNvSpPr>
            <a:spLocks noChangeArrowheads="1"/>
          </p:cNvSpPr>
          <p:nvPr/>
        </p:nvSpPr>
        <p:spPr bwMode="auto">
          <a:xfrm>
            <a:off x="571472" y="2071678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5" name="群組 144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46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190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91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47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188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89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48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9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50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53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54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186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87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55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18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85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56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18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83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57" name="群組 53"/>
              <p:cNvGrpSpPr/>
              <p:nvPr/>
            </p:nvGrpSpPr>
            <p:grpSpPr>
              <a:xfrm>
                <a:off x="357158" y="1643050"/>
                <a:ext cx="1098122" cy="1679453"/>
                <a:chOff x="357159" y="1509294"/>
                <a:chExt cx="1098122" cy="1679453"/>
              </a:xfrm>
            </p:grpSpPr>
            <p:sp>
              <p:nvSpPr>
                <p:cNvPr id="16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94191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0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1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1174" y="194191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173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177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直線接點 177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直線接點 178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直線接點 179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直線接點 180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6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72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58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15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6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6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63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64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51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2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194" name="直線接點 193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線接點 194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接點 195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allAtOnce"/>
      <p:bldP spid="83" grpId="0" build="allAtOnce"/>
      <p:bldP spid="89" grpId="0"/>
      <p:bldP spid="8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內容版面配置區 43" descr="圖片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8350" y="0"/>
            <a:ext cx="6875650" cy="7029400"/>
          </a:xfrm>
        </p:spPr>
      </p:pic>
      <p:sp>
        <p:nvSpPr>
          <p:cNvPr id="47" name="矩形 46"/>
          <p:cNvSpPr/>
          <p:nvPr/>
        </p:nvSpPr>
        <p:spPr>
          <a:xfrm>
            <a:off x="1619672" y="188640"/>
            <a:ext cx="48013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第二棵大樹。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維管束計畫範圍</a:t>
            </a:r>
            <a:endPara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有綠網、有水網自然與人文結合的蘭城新貌。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103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4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105" name="Picture 24" descr="189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" name="Picture 36" descr="未命名 -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8" name="Rectangle 31"/>
          <p:cNvSpPr>
            <a:spLocks noChangeArrowheads="1"/>
          </p:cNvSpPr>
          <p:nvPr/>
        </p:nvSpPr>
        <p:spPr bwMode="auto">
          <a:xfrm>
            <a:off x="571472" y="2071678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9" name="群組 108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10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149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50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11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147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48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12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3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14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17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18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145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4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19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14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4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20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14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42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21" name="群組 53"/>
              <p:cNvGrpSpPr/>
              <p:nvPr/>
            </p:nvGrpSpPr>
            <p:grpSpPr>
              <a:xfrm>
                <a:off x="357158" y="1643050"/>
                <a:ext cx="1098122" cy="1679453"/>
                <a:chOff x="357159" y="1509294"/>
                <a:chExt cx="1098122" cy="1679453"/>
              </a:xfrm>
            </p:grpSpPr>
            <p:sp>
              <p:nvSpPr>
                <p:cNvPr id="12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94191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9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0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1174" y="194191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131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136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線接點 136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線接點 137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線接點 138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直線接點 139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2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5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22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12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6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7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15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6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54" name="Group 19"/>
          <p:cNvGrpSpPr>
            <a:grpSpLocks/>
          </p:cNvGrpSpPr>
          <p:nvPr/>
        </p:nvGrpSpPr>
        <p:grpSpPr bwMode="auto">
          <a:xfrm>
            <a:off x="6227763" y="4437112"/>
            <a:ext cx="2916237" cy="2233613"/>
            <a:chOff x="3833" y="2697"/>
            <a:chExt cx="1927" cy="1368"/>
          </a:xfrm>
        </p:grpSpPr>
        <p:pic>
          <p:nvPicPr>
            <p:cNvPr id="156" name="Picture 18" descr="未命名 -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24" descr="189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1" name="直線接點 150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接點 151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接點 152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1691680" y="5373216"/>
            <a:ext cx="52565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900" b="1" dirty="0" smtClean="0">
                <a:latin typeface="微軟正黑體" pitchFamily="34" charset="-120"/>
                <a:ea typeface="微軟正黑體" pitchFamily="34" charset="-120"/>
              </a:rPr>
              <a:t>把護城河打開的概念就是把養分輸送到都市裡面，跟透過維管束的關節把養分從根送到葉子的概念是一樣的，把養分和水分延伸到都市裡面來，讓綠意盡到都市裡面來</a:t>
            </a:r>
            <a:endParaRPr lang="zh-TW" altLang="en-US" sz="19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4" descr="ila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4929198"/>
            <a:ext cx="7535883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-142900"/>
            <a:ext cx="745232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護城河</a:t>
            </a:r>
            <a:r>
              <a:rPr lang="zh-TW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從古到今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總結圖表</a:t>
            </a:r>
            <a:endParaRPr lang="zh-TW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0" name="內容版面配置區 99"/>
          <p:cNvGraphicFramePr>
            <a:graphicFrameLocks noGrp="1"/>
          </p:cNvGraphicFramePr>
          <p:nvPr>
            <p:ph idx="1"/>
          </p:nvPr>
        </p:nvGraphicFramePr>
        <p:xfrm>
          <a:off x="1643042" y="714356"/>
          <a:ext cx="7596187" cy="5085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9" name="Group 19"/>
          <p:cNvGrpSpPr>
            <a:grpSpLocks/>
          </p:cNvGrpSpPr>
          <p:nvPr/>
        </p:nvGrpSpPr>
        <p:grpSpPr bwMode="auto">
          <a:xfrm>
            <a:off x="6227763" y="4437112"/>
            <a:ext cx="2916237" cy="2233613"/>
            <a:chOff x="3833" y="2697"/>
            <a:chExt cx="1927" cy="1368"/>
          </a:xfrm>
        </p:grpSpPr>
        <p:pic>
          <p:nvPicPr>
            <p:cNvPr id="140" name="Picture 24" descr="189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1" name="Picture 18" descr="未命名 -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7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48" name="Picture 24" descr="189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36" descr="未命名 -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Rectangle 31"/>
          <p:cNvSpPr>
            <a:spLocks noChangeArrowheads="1"/>
          </p:cNvSpPr>
          <p:nvPr/>
        </p:nvSpPr>
        <p:spPr bwMode="auto">
          <a:xfrm>
            <a:off x="571472" y="2071678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53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92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3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4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90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1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55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6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57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60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61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88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9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2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8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7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3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8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85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4" name="群組 53"/>
              <p:cNvGrpSpPr/>
              <p:nvPr/>
            </p:nvGrpSpPr>
            <p:grpSpPr>
              <a:xfrm>
                <a:off x="357158" y="1643050"/>
                <a:ext cx="1098122" cy="1679453"/>
                <a:chOff x="357159" y="1509294"/>
                <a:chExt cx="1098122" cy="1679453"/>
              </a:xfrm>
            </p:grpSpPr>
            <p:sp>
              <p:nvSpPr>
                <p:cNvPr id="71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194191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2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3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1174" y="194191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74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79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線接點 79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線接點 80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線接點 81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線接點 82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7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8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65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6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7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69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0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58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9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94" name="直線接點 93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47664" y="692696"/>
            <a:ext cx="7596336" cy="4525963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解決都市熱島效應</a:t>
            </a:r>
            <a:endParaRPr lang="en-US" altLang="zh-TW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減緩城市排水的負擔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發揮滯洪的功能</a:t>
            </a:r>
            <a:endParaRPr lang="zh-TW" altLang="en-US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9" name="圖片 148" descr="P_20140716_115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93083" y="-392917"/>
            <a:ext cx="6858000" cy="7643834"/>
          </a:xfrm>
          <a:prstGeom prst="rect">
            <a:avLst/>
          </a:prstGeom>
        </p:spPr>
      </p:pic>
      <p:sp>
        <p:nvSpPr>
          <p:cNvPr id="95" name="Rectangle 28"/>
          <p:cNvSpPr>
            <a:spLocks noChangeArrowheads="1"/>
          </p:cNvSpPr>
          <p:nvPr/>
        </p:nvSpPr>
        <p:spPr bwMode="auto">
          <a:xfrm>
            <a:off x="0" y="0"/>
            <a:ext cx="1547664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 sz="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6" name="Group 34"/>
          <p:cNvGrpSpPr>
            <a:grpSpLocks/>
          </p:cNvGrpSpPr>
          <p:nvPr/>
        </p:nvGrpSpPr>
        <p:grpSpPr bwMode="auto">
          <a:xfrm>
            <a:off x="0" y="6357958"/>
            <a:ext cx="857256" cy="500042"/>
            <a:chOff x="3833" y="2697"/>
            <a:chExt cx="1927" cy="1368"/>
          </a:xfrm>
        </p:grpSpPr>
        <p:pic>
          <p:nvPicPr>
            <p:cNvPr id="97" name="Picture 24" descr="189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36" descr="未命名 -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0" name="Rectangle 31"/>
          <p:cNvSpPr>
            <a:spLocks noChangeArrowheads="1"/>
          </p:cNvSpPr>
          <p:nvPr/>
        </p:nvSpPr>
        <p:spPr bwMode="auto">
          <a:xfrm>
            <a:off x="571472" y="2500306"/>
            <a:ext cx="789835" cy="277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1" name="群組 100"/>
          <p:cNvGrpSpPr/>
          <p:nvPr/>
        </p:nvGrpSpPr>
        <p:grpSpPr>
          <a:xfrm>
            <a:off x="357158" y="0"/>
            <a:ext cx="1143008" cy="6535149"/>
            <a:chOff x="357158" y="0"/>
            <a:chExt cx="1143008" cy="6535149"/>
          </a:xfrm>
        </p:grpSpPr>
        <p:grpSp>
          <p:nvGrpSpPr>
            <p:cNvPr id="102" name="群組 55"/>
            <p:cNvGrpSpPr/>
            <p:nvPr/>
          </p:nvGrpSpPr>
          <p:grpSpPr>
            <a:xfrm>
              <a:off x="428596" y="571480"/>
              <a:ext cx="1008112" cy="288032"/>
              <a:chOff x="429166" y="933800"/>
              <a:chExt cx="1008112" cy="288032"/>
            </a:xfrm>
          </p:grpSpPr>
          <p:sp>
            <p:nvSpPr>
              <p:cNvPr id="141" name="Rectangle 31"/>
              <p:cNvSpPr>
                <a:spLocks noChangeArrowheads="1"/>
              </p:cNvSpPr>
              <p:nvPr/>
            </p:nvSpPr>
            <p:spPr bwMode="auto">
              <a:xfrm>
                <a:off x="573183" y="943945"/>
                <a:ext cx="789838" cy="27788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>
                  <a:ln>
                    <a:solidFill>
                      <a:srgbClr val="7030A0"/>
                    </a:solidFill>
                  </a:ln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42" name="文字方塊 100"/>
              <p:cNvSpPr txBox="1">
                <a:spLocks noChangeArrowheads="1"/>
              </p:cNvSpPr>
              <p:nvPr/>
            </p:nvSpPr>
            <p:spPr bwMode="auto">
              <a:xfrm>
                <a:off x="429166" y="933800"/>
                <a:ext cx="1008112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TW" altLang="en-US" sz="1200" dirty="0" smtClean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rPr>
                  <a:t>  </a:t>
                </a:r>
                <a:r>
                  <a:rPr kumimoji="0"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研究目的</a:t>
                </a:r>
                <a:endParaRPr kumimoji="0" lang="zh-TW" altLang="en-US" sz="12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103" name="群組 54"/>
            <p:cNvGrpSpPr/>
            <p:nvPr/>
          </p:nvGrpSpPr>
          <p:grpSpPr>
            <a:xfrm>
              <a:off x="571472" y="0"/>
              <a:ext cx="800219" cy="1849499"/>
              <a:chOff x="573182" y="285728"/>
              <a:chExt cx="800219" cy="1849499"/>
            </a:xfrm>
          </p:grpSpPr>
          <p:sp>
            <p:nvSpPr>
              <p:cNvPr id="139" name="Rectangle 31"/>
              <p:cNvSpPr>
                <a:spLocks noChangeArrowheads="1"/>
              </p:cNvSpPr>
              <p:nvPr/>
            </p:nvSpPr>
            <p:spPr bwMode="auto">
              <a:xfrm>
                <a:off x="573182" y="1857340"/>
                <a:ext cx="789835" cy="27788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zh-TW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40" name="文字方塊 103"/>
              <p:cNvSpPr txBox="1">
                <a:spLocks noChangeArrowheads="1"/>
              </p:cNvSpPr>
              <p:nvPr/>
            </p:nvSpPr>
            <p:spPr bwMode="auto">
              <a:xfrm>
                <a:off x="573182" y="285728"/>
                <a:ext cx="800219" cy="425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306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研究動機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04" name="文字方塊 100"/>
            <p:cNvSpPr txBox="1">
              <a:spLocks noChangeArrowheads="1"/>
            </p:cNvSpPr>
            <p:nvPr/>
          </p:nvSpPr>
          <p:spPr bwMode="auto">
            <a:xfrm>
              <a:off x="428596" y="1071546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dirty="0" smtClean="0">
                  <a:solidFill>
                    <a:srgbClr val="5F5F5F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研究方法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5" name="Rectangle 31"/>
            <p:cNvSpPr>
              <a:spLocks noChangeArrowheads="1"/>
            </p:cNvSpPr>
            <p:nvPr/>
          </p:nvSpPr>
          <p:spPr bwMode="auto">
            <a:xfrm>
              <a:off x="571472" y="1071546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>
                <a:ln>
                  <a:solidFill>
                    <a:srgbClr val="7030A0"/>
                  </a:solidFill>
                </a:ln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106" name="群組 58"/>
            <p:cNvGrpSpPr/>
            <p:nvPr/>
          </p:nvGrpSpPr>
          <p:grpSpPr>
            <a:xfrm>
              <a:off x="357158" y="2071678"/>
              <a:ext cx="1143008" cy="4463471"/>
              <a:chOff x="357158" y="1643050"/>
              <a:chExt cx="1143008" cy="4463471"/>
            </a:xfrm>
          </p:grpSpPr>
          <p:sp>
            <p:nvSpPr>
              <p:cNvPr id="109" name="文字方塊 103"/>
              <p:cNvSpPr txBox="1">
                <a:spLocks noChangeArrowheads="1"/>
              </p:cNvSpPr>
              <p:nvPr/>
            </p:nvSpPr>
            <p:spPr bwMode="auto">
              <a:xfrm>
                <a:off x="571472" y="3929066"/>
                <a:ext cx="800219" cy="335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200" b="1" dirty="0" smtClean="0">
                    <a:latin typeface="微軟正黑體" pitchFamily="34" charset="-120"/>
                    <a:ea typeface="微軟正黑體" pitchFamily="34" charset="-120"/>
                  </a:rPr>
                  <a:t>研究建議</a:t>
                </a:r>
                <a:endParaRPr lang="en-US" altLang="zh-TW" sz="1200" b="1" dirty="0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grpSp>
            <p:nvGrpSpPr>
              <p:cNvPr id="110" name="群組 49"/>
              <p:cNvGrpSpPr/>
              <p:nvPr/>
            </p:nvGrpSpPr>
            <p:grpSpPr>
              <a:xfrm>
                <a:off x="571472" y="3429000"/>
                <a:ext cx="800219" cy="349895"/>
                <a:chOff x="573182" y="4678216"/>
                <a:chExt cx="800219" cy="349895"/>
              </a:xfrm>
            </p:grpSpPr>
            <p:sp>
              <p:nvSpPr>
                <p:cNvPr id="137" name="文字方塊 110"/>
                <p:cNvSpPr txBox="1">
                  <a:spLocks noChangeArrowheads="1"/>
                </p:cNvSpPr>
                <p:nvPr/>
              </p:nvSpPr>
              <p:spPr bwMode="auto">
                <a:xfrm>
                  <a:off x="573182" y="4678216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研究心得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8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75022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11" name="群組 47"/>
              <p:cNvGrpSpPr/>
              <p:nvPr/>
            </p:nvGrpSpPr>
            <p:grpSpPr>
              <a:xfrm>
                <a:off x="500034" y="5786454"/>
                <a:ext cx="954107" cy="320067"/>
                <a:chOff x="500034" y="5572140"/>
                <a:chExt cx="954107" cy="320067"/>
              </a:xfrm>
            </p:grpSpPr>
            <p:sp>
              <p:nvSpPr>
                <p:cNvPr id="13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6143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6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00034" y="5572140"/>
                  <a:ext cx="954107" cy="294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000" b="1" dirty="0" smtClean="0">
                      <a:latin typeface="微軟正黑體" pitchFamily="34" charset="-120"/>
                      <a:ea typeface="微軟正黑體" pitchFamily="34" charset="-120"/>
                    </a:rPr>
                    <a:t>組員活動蹤影</a:t>
                  </a:r>
                  <a:endParaRPr lang="en-US" altLang="zh-TW" sz="1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12" name="群組 48"/>
              <p:cNvGrpSpPr/>
              <p:nvPr/>
            </p:nvGrpSpPr>
            <p:grpSpPr>
              <a:xfrm>
                <a:off x="571472" y="5357826"/>
                <a:ext cx="800219" cy="349895"/>
                <a:chOff x="573182" y="5110264"/>
                <a:chExt cx="800219" cy="349895"/>
              </a:xfrm>
            </p:grpSpPr>
            <p:sp>
              <p:nvSpPr>
                <p:cNvPr id="133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518227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34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5110264"/>
                  <a:ext cx="800219" cy="335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分工細節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13" name="群組 53"/>
              <p:cNvGrpSpPr/>
              <p:nvPr/>
            </p:nvGrpSpPr>
            <p:grpSpPr>
              <a:xfrm>
                <a:off x="357158" y="1643050"/>
                <a:ext cx="1096983" cy="1679453"/>
                <a:chOff x="357159" y="1509294"/>
                <a:chExt cx="1096983" cy="1679453"/>
              </a:xfrm>
            </p:grpSpPr>
            <p:sp>
              <p:nvSpPr>
                <p:cNvPr id="120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3" y="1509294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1" name="文字方塊 11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373960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整合協調</a:t>
                  </a:r>
                  <a:endParaRPr lang="zh-TW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2" name="文字方塊 116"/>
                <p:cNvSpPr txBox="1">
                  <a:spLocks noChangeArrowheads="1"/>
                </p:cNvSpPr>
                <p:nvPr/>
              </p:nvSpPr>
              <p:spPr bwMode="auto">
                <a:xfrm>
                  <a:off x="500035" y="1937922"/>
                  <a:ext cx="9541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TW" altLang="zh-TW" sz="1200" b="1" dirty="0" smtClean="0">
                      <a:latin typeface="微軟正黑體" pitchFamily="34" charset="-120"/>
                      <a:ea typeface="微軟正黑體" pitchFamily="34" charset="-120"/>
                    </a:rPr>
                    <a:t>功能與設計</a:t>
                  </a:r>
                  <a:endParaRPr kumimoji="0" lang="zh-TW" altLang="en-US" sz="1200" b="1" dirty="0">
                    <a:solidFill>
                      <a:srgbClr val="5F5F5F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grpSp>
              <p:nvGrpSpPr>
                <p:cNvPr id="123" name="群組 64"/>
                <p:cNvGrpSpPr/>
                <p:nvPr/>
              </p:nvGrpSpPr>
              <p:grpSpPr>
                <a:xfrm>
                  <a:off x="357159" y="1676579"/>
                  <a:ext cx="216024" cy="1512168"/>
                  <a:chOff x="2339752" y="1988840"/>
                  <a:chExt cx="648073" cy="1512168"/>
                </a:xfrm>
              </p:grpSpPr>
              <p:cxnSp>
                <p:nvCxnSpPr>
                  <p:cNvPr id="128" name="直線接點 36"/>
                  <p:cNvCxnSpPr/>
                  <p:nvPr/>
                </p:nvCxnSpPr>
                <p:spPr>
                  <a:xfrm flipH="1">
                    <a:off x="2339752" y="1988840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直線接點 128"/>
                  <p:cNvCxnSpPr/>
                  <p:nvPr/>
                </p:nvCxnSpPr>
                <p:spPr>
                  <a:xfrm>
                    <a:off x="2339752" y="1988840"/>
                    <a:ext cx="0" cy="1512168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直線接點 129"/>
                  <p:cNvCxnSpPr/>
                  <p:nvPr/>
                </p:nvCxnSpPr>
                <p:spPr>
                  <a:xfrm>
                    <a:off x="2339753" y="2492897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直線接點 130"/>
                  <p:cNvCxnSpPr/>
                  <p:nvPr/>
                </p:nvCxnSpPr>
                <p:spPr>
                  <a:xfrm>
                    <a:off x="2339752" y="2996952"/>
                    <a:ext cx="648072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線接點 131"/>
                  <p:cNvCxnSpPr/>
                  <p:nvPr/>
                </p:nvCxnSpPr>
                <p:spPr>
                  <a:xfrm>
                    <a:off x="2339752" y="3501008"/>
                    <a:ext cx="617213" cy="0"/>
                  </a:xfrm>
                  <a:prstGeom prst="line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37396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287801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6" name="文字方塊 103"/>
                <p:cNvSpPr txBox="1">
                  <a:spLocks noChangeArrowheads="1"/>
                </p:cNvSpPr>
                <p:nvPr/>
              </p:nvSpPr>
              <p:spPr bwMode="auto">
                <a:xfrm>
                  <a:off x="573182" y="2878016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永續發展</a:t>
                  </a:r>
                  <a:endParaRPr lang="en-US" altLang="zh-TW" sz="12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27" name="文字方塊 119"/>
                <p:cNvSpPr txBox="1">
                  <a:spLocks noChangeArrowheads="1"/>
                </p:cNvSpPr>
                <p:nvPr/>
              </p:nvSpPr>
              <p:spPr bwMode="auto">
                <a:xfrm>
                  <a:off x="571473" y="1509294"/>
                  <a:ext cx="8002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計畫緣起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114" name="群組 52"/>
              <p:cNvGrpSpPr/>
              <p:nvPr/>
            </p:nvGrpSpPr>
            <p:grpSpPr>
              <a:xfrm>
                <a:off x="357158" y="4000504"/>
                <a:ext cx="1143008" cy="1214561"/>
                <a:chOff x="357158" y="3381502"/>
                <a:chExt cx="1143008" cy="1214561"/>
              </a:xfrm>
            </p:grpSpPr>
            <p:sp>
              <p:nvSpPr>
                <p:cNvPr id="115" name="Rectangle 31"/>
                <p:cNvSpPr>
                  <a:spLocks noChangeArrowheads="1"/>
                </p:cNvSpPr>
                <p:nvPr/>
              </p:nvSpPr>
              <p:spPr bwMode="auto">
                <a:xfrm>
                  <a:off x="571472" y="3381502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16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3814120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17" name="Rectangle 31"/>
                <p:cNvSpPr>
                  <a:spLocks noChangeArrowheads="1"/>
                </p:cNvSpPr>
                <p:nvPr/>
              </p:nvSpPr>
              <p:spPr bwMode="auto">
                <a:xfrm>
                  <a:off x="573182" y="4318176"/>
                  <a:ext cx="789835" cy="27788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endParaRPr lang="zh-TW" altLang="en-US">
                    <a:ln>
                      <a:solidFill>
                        <a:srgbClr val="7030A0"/>
                      </a:solidFill>
                    </a:ln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18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357158" y="3786190"/>
                  <a:ext cx="114300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040" b="1" dirty="0" smtClean="0">
                      <a:latin typeface="微軟正黑體" pitchFamily="34" charset="-120"/>
                      <a:ea typeface="微軟正黑體" pitchFamily="34" charset="-120"/>
                    </a:rPr>
                    <a:t>社區總體營造</a:t>
                  </a:r>
                  <a:endParaRPr kumimoji="0" lang="zh-TW" altLang="en-US" sz="104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119" name="文字方塊 100"/>
                <p:cNvSpPr txBox="1">
                  <a:spLocks noChangeArrowheads="1"/>
                </p:cNvSpPr>
                <p:nvPr/>
              </p:nvSpPr>
              <p:spPr bwMode="auto">
                <a:xfrm>
                  <a:off x="428596" y="4310196"/>
                  <a:ext cx="1008112" cy="276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0" lang="zh-TW" altLang="en-US" sz="1200" dirty="0" smtClean="0">
                      <a:solidFill>
                        <a:srgbClr val="5F5F5F"/>
                      </a:solidFill>
                      <a:latin typeface="微軟正黑體" pitchFamily="34" charset="-120"/>
                      <a:ea typeface="微軟正黑體" pitchFamily="34" charset="-120"/>
                    </a:rPr>
                    <a:t>  </a:t>
                  </a:r>
                  <a:r>
                    <a:rPr kumimoji="0" lang="zh-TW" altLang="en-US" sz="1200" b="1" dirty="0" smtClean="0">
                      <a:latin typeface="微軟正黑體" pitchFamily="34" charset="-120"/>
                      <a:ea typeface="微軟正黑體" pitchFamily="34" charset="-120"/>
                    </a:rPr>
                    <a:t>觀光推展</a:t>
                  </a:r>
                  <a:endParaRPr kumimoji="0" lang="zh-TW" altLang="en-US" sz="12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107" name="Rectangle 31"/>
            <p:cNvSpPr>
              <a:spLocks noChangeArrowheads="1"/>
            </p:cNvSpPr>
            <p:nvPr/>
          </p:nvSpPr>
          <p:spPr bwMode="auto">
            <a:xfrm>
              <a:off x="571472" y="142852"/>
              <a:ext cx="789835" cy="27788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TW" altLang="en-US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8" name="文字方塊 100"/>
            <p:cNvSpPr txBox="1">
              <a:spLocks noChangeArrowheads="1"/>
            </p:cNvSpPr>
            <p:nvPr/>
          </p:nvSpPr>
          <p:spPr bwMode="auto">
            <a:xfrm>
              <a:off x="428596" y="1571612"/>
              <a:ext cx="1008112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  文獻探討</a:t>
              </a:r>
              <a:endParaRPr kumimoji="0" lang="zh-TW" altLang="en-US" sz="1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143" name="直線接點 142"/>
          <p:cNvCxnSpPr/>
          <p:nvPr/>
        </p:nvCxnSpPr>
        <p:spPr>
          <a:xfrm>
            <a:off x="357158" y="5000636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接點 143"/>
          <p:cNvCxnSpPr/>
          <p:nvPr/>
        </p:nvCxnSpPr>
        <p:spPr>
          <a:xfrm>
            <a:off x="357158" y="5000636"/>
            <a:ext cx="0" cy="50405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接點 144"/>
          <p:cNvCxnSpPr/>
          <p:nvPr/>
        </p:nvCxnSpPr>
        <p:spPr>
          <a:xfrm>
            <a:off x="357158" y="5500701"/>
            <a:ext cx="214314" cy="158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oup 19"/>
          <p:cNvGrpSpPr>
            <a:grpSpLocks/>
          </p:cNvGrpSpPr>
          <p:nvPr/>
        </p:nvGrpSpPr>
        <p:grpSpPr bwMode="auto">
          <a:xfrm>
            <a:off x="6227763" y="4437112"/>
            <a:ext cx="2916237" cy="2233613"/>
            <a:chOff x="3833" y="2697"/>
            <a:chExt cx="1927" cy="1368"/>
          </a:xfrm>
        </p:grpSpPr>
        <p:pic>
          <p:nvPicPr>
            <p:cNvPr id="147" name="Picture 24" descr="189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6000" contrast="-18000"/>
            </a:blip>
            <a:srcRect/>
            <a:stretch>
              <a:fillRect/>
            </a:stretch>
          </p:blipFill>
          <p:spPr bwMode="auto">
            <a:xfrm rot="-9600000">
              <a:off x="4030" y="3138"/>
              <a:ext cx="786" cy="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" name="Picture 18" descr="未命名 -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-18000"/>
            </a:blip>
            <a:srcRect/>
            <a:stretch>
              <a:fillRect/>
            </a:stretch>
          </p:blipFill>
          <p:spPr bwMode="auto">
            <a:xfrm>
              <a:off x="3833" y="2697"/>
              <a:ext cx="1927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9672" y="0"/>
            <a:ext cx="4536504" cy="576064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護城河兩個重要功能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9" name="圖片 58" descr="Screenshot_2014-09-08-01-20-4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166" y="571480"/>
            <a:ext cx="7643834" cy="5250675"/>
          </a:xfrm>
          <a:prstGeom prst="rect">
            <a:avLst/>
          </a:prstGeom>
        </p:spPr>
      </p:pic>
      <p:pic>
        <p:nvPicPr>
          <p:cNvPr id="60" name="圖片 59" descr="Screenshot_2014-09-08-01-22-1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166" y="571480"/>
            <a:ext cx="7643834" cy="5286412"/>
          </a:xfrm>
          <a:prstGeom prst="rect">
            <a:avLst/>
          </a:prstGeom>
        </p:spPr>
      </p:pic>
      <p:pic>
        <p:nvPicPr>
          <p:cNvPr id="61" name="圖片 60" descr="Screenshot_2014-09-08-01-21-19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166" y="571480"/>
            <a:ext cx="7643834" cy="5286412"/>
          </a:xfrm>
          <a:prstGeom prst="rect">
            <a:avLst/>
          </a:prstGeom>
        </p:spPr>
      </p:pic>
      <p:pic>
        <p:nvPicPr>
          <p:cNvPr id="62" name="圖片 61" descr="Screenshot_2014-09-08-01-20-5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0166" y="571480"/>
            <a:ext cx="7643834" cy="5286412"/>
          </a:xfrm>
          <a:prstGeom prst="rect">
            <a:avLst/>
          </a:prstGeom>
        </p:spPr>
      </p:pic>
      <p:sp>
        <p:nvSpPr>
          <p:cNvPr id="63" name="文字方塊 62"/>
          <p:cNvSpPr txBox="1"/>
          <p:nvPr/>
        </p:nvSpPr>
        <p:spPr>
          <a:xfrm>
            <a:off x="1714480" y="607220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護城河真正推動的原因</a:t>
            </a:r>
            <a:endParaRPr lang="zh-TW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4" name="Rectangle 37"/>
          <p:cNvSpPr>
            <a:spLocks noChangeArrowheads="1"/>
          </p:cNvSpPr>
          <p:nvPr/>
        </p:nvSpPr>
        <p:spPr bwMode="auto">
          <a:xfrm flipH="1">
            <a:off x="0" y="285728"/>
            <a:ext cx="215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000" b="1" dirty="0" smtClean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宜蘭護城河重建探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討</a:t>
            </a:r>
            <a:endParaRPr lang="zh-TW" altLang="en-US" sz="1000" b="1" dirty="0">
              <a:solidFill>
                <a:srgbClr val="44686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27477</TotalTime>
  <Words>2405</Words>
  <Application>Microsoft Office PowerPoint</Application>
  <PresentationFormat>如螢幕大小 (4:3)</PresentationFormat>
  <Paragraphs>536</Paragraphs>
  <Slides>25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宜蘭護城河重建探討</vt:lpstr>
      <vt:lpstr>簡報大綱</vt:lpstr>
      <vt:lpstr>許多人共同的回憶-宜蘭護城河</vt:lpstr>
      <vt:lpstr>PowerPoint 簡報</vt:lpstr>
      <vt:lpstr>PowerPoint 簡報</vt:lpstr>
      <vt:lpstr>護城河從古到今</vt:lpstr>
      <vt:lpstr>PowerPoint 簡報</vt:lpstr>
      <vt:lpstr>護城河從古到今總結圖表</vt:lpstr>
      <vt:lpstr>護城河兩個重要功能</vt:lpstr>
      <vt:lpstr>PowerPoint 簡報</vt:lpstr>
      <vt:lpstr>PowerPoint 簡報</vt:lpstr>
      <vt:lpstr>追求理想，勇於挑戰</vt:lpstr>
      <vt:lpstr>PowerPoint 簡報</vt:lpstr>
      <vt:lpstr>對於未來護城河的永續經營， 縣政府有一連串的活動。</vt:lpstr>
      <vt:lpstr>PowerPoint 簡報</vt:lpstr>
      <vt:lpstr>加入社區總體營造</vt:lpstr>
      <vt:lpstr>期望宜蘭能將新護城河推廣出去</vt:lpstr>
      <vt:lpstr>組員合作無間</vt:lpstr>
      <vt:lpstr>PowerPoint 簡報</vt:lpstr>
      <vt:lpstr>PowerPoint 簡報</vt:lpstr>
      <vt:lpstr>PowerPoint 簡報</vt:lpstr>
      <vt:lpstr>PowerPoint 簡報</vt:lpstr>
      <vt:lpstr>植栽牆、緩坡 </vt:lpstr>
      <vt:lpstr>河道彎曲 </vt:lpstr>
      <vt:lpstr>河道上的素色設計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sp</dc:creator>
  <cp:lastModifiedBy>lib</cp:lastModifiedBy>
  <cp:revision>419</cp:revision>
  <dcterms:created xsi:type="dcterms:W3CDTF">2014-08-17T16:39:06Z</dcterms:created>
  <dcterms:modified xsi:type="dcterms:W3CDTF">2014-12-19T03:07:15Z</dcterms:modified>
</cp:coreProperties>
</file>