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4"/>
  </p:notesMasterIdLst>
  <p:sldIdLst>
    <p:sldId id="256" r:id="rId3"/>
    <p:sldId id="258" r:id="rId4"/>
    <p:sldId id="257" r:id="rId5"/>
    <p:sldId id="276" r:id="rId6"/>
    <p:sldId id="259" r:id="rId7"/>
    <p:sldId id="260" r:id="rId8"/>
    <p:sldId id="277" r:id="rId9"/>
    <p:sldId id="261" r:id="rId10"/>
    <p:sldId id="262" r:id="rId11"/>
    <p:sldId id="263" r:id="rId12"/>
    <p:sldId id="280" r:id="rId13"/>
    <p:sldId id="279" r:id="rId14"/>
    <p:sldId id="264" r:id="rId15"/>
    <p:sldId id="278" r:id="rId16"/>
    <p:sldId id="266" r:id="rId17"/>
    <p:sldId id="268" r:id="rId18"/>
    <p:sldId id="269" r:id="rId19"/>
    <p:sldId id="267" r:id="rId20"/>
    <p:sldId id="265" r:id="rId21"/>
    <p:sldId id="270" r:id="rId22"/>
    <p:sldId id="273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g" initials="d" lastIdx="0" clrIdx="0">
    <p:extLst>
      <p:ext uri="{19B8F6BF-5375-455C-9EA6-DF929625EA0E}">
        <p15:presenceInfo xmlns:p15="http://schemas.microsoft.com/office/powerpoint/2012/main" userId="do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821B-1737-4D77-B96D-1518EDAFBEC2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28FACBF8-3EB1-4D21-B86D-7EA41846DD48}">
      <dgm:prSet phldrT="[文字]" custT="1"/>
      <dgm:spPr/>
      <dgm:t>
        <a:bodyPr/>
        <a:lstStyle/>
        <a:p>
          <a:r>
            <a:rPr lang="zh-TW" altLang="en-US" sz="4000" dirty="0" smtClean="0">
              <a:latin typeface="華康古印體(P)" panose="03000500000000000000" pitchFamily="66" charset="-120"/>
              <a:ea typeface="華康古印體(P)" panose="03000500000000000000" pitchFamily="66" charset="-120"/>
            </a:rPr>
            <a:t>歌仔戲</a:t>
          </a:r>
          <a:endParaRPr lang="zh-TW" altLang="en-US" sz="4000" dirty="0">
            <a:latin typeface="華康古印體(P)" panose="03000500000000000000" pitchFamily="66" charset="-120"/>
            <a:ea typeface="華康古印體(P)" panose="03000500000000000000" pitchFamily="66" charset="-120"/>
          </a:endParaRPr>
        </a:p>
      </dgm:t>
    </dgm:pt>
    <dgm:pt modelId="{05F73A9B-7B4D-4FF6-B88B-EC30752D6AFE}" type="parTrans" cxnId="{9760B4D9-A1A5-4D50-9838-9DA0AFDCE126}">
      <dgm:prSet/>
      <dgm:spPr/>
      <dgm:t>
        <a:bodyPr/>
        <a:lstStyle/>
        <a:p>
          <a:endParaRPr lang="zh-TW" altLang="en-US"/>
        </a:p>
      </dgm:t>
    </dgm:pt>
    <dgm:pt modelId="{26ED8DF9-585F-44C8-B141-C80477D8B6A2}" type="sibTrans" cxnId="{9760B4D9-A1A5-4D50-9838-9DA0AFDCE126}">
      <dgm:prSet/>
      <dgm:spPr/>
      <dgm:t>
        <a:bodyPr/>
        <a:lstStyle/>
        <a:p>
          <a:endParaRPr lang="zh-TW" altLang="en-US"/>
        </a:p>
      </dgm:t>
    </dgm:pt>
    <dgm:pt modelId="{1E915185-19DC-44B0-98DD-2ED780A48D8C}">
      <dgm:prSet phldrT="[文字]" custT="1"/>
      <dgm:spPr/>
      <dgm:t>
        <a:bodyPr/>
        <a:lstStyle/>
        <a:p>
          <a:r>
            <a:rPr lang="zh-TW" altLang="en-US" sz="40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傳統歌謠</a:t>
          </a:r>
          <a:endParaRPr lang="zh-TW" altLang="en-US" sz="40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gm:t>
    </dgm:pt>
    <dgm:pt modelId="{FECCE320-D5FD-4C79-9C0E-29E444E06DB9}" type="parTrans" cxnId="{BC21E5E8-6A55-4D5F-B5B8-EF6FAD2284D3}">
      <dgm:prSet/>
      <dgm:spPr/>
      <dgm:t>
        <a:bodyPr/>
        <a:lstStyle/>
        <a:p>
          <a:endParaRPr lang="zh-TW" altLang="en-US"/>
        </a:p>
      </dgm:t>
    </dgm:pt>
    <dgm:pt modelId="{753004A0-1129-49B4-BEB4-826A4D1746B9}" type="sibTrans" cxnId="{BC21E5E8-6A55-4D5F-B5B8-EF6FAD2284D3}">
      <dgm:prSet/>
      <dgm:spPr/>
      <dgm:t>
        <a:bodyPr/>
        <a:lstStyle/>
        <a:p>
          <a:endParaRPr lang="zh-TW" altLang="en-US"/>
        </a:p>
      </dgm:t>
    </dgm:pt>
    <dgm:pt modelId="{B0F382AD-B52C-4364-A49E-8F14A12E0C73}">
      <dgm:prSet phldrT="[文字]" custT="1"/>
      <dgm:spPr/>
      <dgm:t>
        <a:bodyPr/>
        <a:lstStyle/>
        <a:p>
          <a:r>
            <a:rPr lang="zh-TW" altLang="en-US" sz="4000" dirty="0" smtClean="0"/>
            <a:t>現代音樂</a:t>
          </a:r>
          <a:endParaRPr lang="zh-TW" altLang="en-US" sz="4000" dirty="0"/>
        </a:p>
      </dgm:t>
    </dgm:pt>
    <dgm:pt modelId="{757B2844-B86E-4388-846E-81215A74DF52}" type="parTrans" cxnId="{A09087EF-D48E-4C1F-AAF4-0952C941A0C5}">
      <dgm:prSet/>
      <dgm:spPr/>
      <dgm:t>
        <a:bodyPr/>
        <a:lstStyle/>
        <a:p>
          <a:endParaRPr lang="zh-TW" altLang="en-US"/>
        </a:p>
      </dgm:t>
    </dgm:pt>
    <dgm:pt modelId="{AC52D7F2-C838-47B1-B611-E8E9189C9902}" type="sibTrans" cxnId="{A09087EF-D48E-4C1F-AAF4-0952C941A0C5}">
      <dgm:prSet/>
      <dgm:spPr/>
      <dgm:t>
        <a:bodyPr/>
        <a:lstStyle/>
        <a:p>
          <a:endParaRPr lang="zh-TW" altLang="en-US"/>
        </a:p>
      </dgm:t>
    </dgm:pt>
    <dgm:pt modelId="{02CA169E-C164-40B8-8DEB-BEF7F4107B83}" type="pres">
      <dgm:prSet presAssocID="{3886821B-1737-4D77-B96D-1518EDAFBEC2}" presName="arrowDiagram" presStyleCnt="0">
        <dgm:presLayoutVars>
          <dgm:chMax val="5"/>
          <dgm:dir/>
          <dgm:resizeHandles val="exact"/>
        </dgm:presLayoutVars>
      </dgm:prSet>
      <dgm:spPr/>
    </dgm:pt>
    <dgm:pt modelId="{0F9AF49A-2D27-4521-A9B9-1CF3BFDF7958}" type="pres">
      <dgm:prSet presAssocID="{3886821B-1737-4D77-B96D-1518EDAFBEC2}" presName="arrow" presStyleLbl="bgShp" presStyleIdx="0" presStyleCnt="1"/>
      <dgm:spPr/>
    </dgm:pt>
    <dgm:pt modelId="{E7BC65C7-1DDE-46E5-8C27-229BE4B40D56}" type="pres">
      <dgm:prSet presAssocID="{3886821B-1737-4D77-B96D-1518EDAFBEC2}" presName="arrowDiagram3" presStyleCnt="0"/>
      <dgm:spPr/>
    </dgm:pt>
    <dgm:pt modelId="{D9DD1F0B-2C96-493F-802D-9D99EF2D2B51}" type="pres">
      <dgm:prSet presAssocID="{28FACBF8-3EB1-4D21-B86D-7EA41846DD48}" presName="bullet3a" presStyleLbl="node1" presStyleIdx="0" presStyleCnt="3"/>
      <dgm:spPr/>
    </dgm:pt>
    <dgm:pt modelId="{632FF498-BAC1-42A5-8D43-E78B1271D560}" type="pres">
      <dgm:prSet presAssocID="{28FACBF8-3EB1-4D21-B86D-7EA41846DD4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F25775-0887-4A89-9556-B141F5E38A08}" type="pres">
      <dgm:prSet presAssocID="{1E915185-19DC-44B0-98DD-2ED780A48D8C}" presName="bullet3b" presStyleLbl="node1" presStyleIdx="1" presStyleCnt="3"/>
      <dgm:spPr/>
    </dgm:pt>
    <dgm:pt modelId="{5E3D5EC2-DAC2-458B-AC37-39532794B947}" type="pres">
      <dgm:prSet presAssocID="{1E915185-19DC-44B0-98DD-2ED780A48D8C}" presName="textBox3b" presStyleLbl="revTx" presStyleIdx="1" presStyleCnt="3" custScaleX="242797" custScaleY="44415" custLinFactNeighborX="61520" custLinFactNeighborY="-217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D27502-3295-4AA7-8429-1CFE285F2A62}" type="pres">
      <dgm:prSet presAssocID="{B0F382AD-B52C-4364-A49E-8F14A12E0C73}" presName="bullet3c" presStyleLbl="node1" presStyleIdx="2" presStyleCnt="3"/>
      <dgm:spPr/>
    </dgm:pt>
    <dgm:pt modelId="{ADC652D4-262A-49E4-9E97-8E840AF85E95}" type="pres">
      <dgm:prSet presAssocID="{B0F382AD-B52C-4364-A49E-8F14A12E0C73}" presName="textBox3c" presStyleLbl="revTx" presStyleIdx="2" presStyleCnt="3" custScaleX="222311" custScaleY="42761" custLinFactNeighborX="63981" custLinFactNeighborY="-258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D72239-CD4A-41C2-9518-C225ED41A34E}" type="presOf" srcId="{28FACBF8-3EB1-4D21-B86D-7EA41846DD48}" destId="{632FF498-BAC1-42A5-8D43-E78B1271D560}" srcOrd="0" destOrd="0" presId="urn:microsoft.com/office/officeart/2005/8/layout/arrow2"/>
    <dgm:cxn modelId="{76951D06-46C4-4E38-872E-029A0B17E9ED}" type="presOf" srcId="{1E915185-19DC-44B0-98DD-2ED780A48D8C}" destId="{5E3D5EC2-DAC2-458B-AC37-39532794B947}" srcOrd="0" destOrd="0" presId="urn:microsoft.com/office/officeart/2005/8/layout/arrow2"/>
    <dgm:cxn modelId="{9760B4D9-A1A5-4D50-9838-9DA0AFDCE126}" srcId="{3886821B-1737-4D77-B96D-1518EDAFBEC2}" destId="{28FACBF8-3EB1-4D21-B86D-7EA41846DD48}" srcOrd="0" destOrd="0" parTransId="{05F73A9B-7B4D-4FF6-B88B-EC30752D6AFE}" sibTransId="{26ED8DF9-585F-44C8-B141-C80477D8B6A2}"/>
    <dgm:cxn modelId="{A09087EF-D48E-4C1F-AAF4-0952C941A0C5}" srcId="{3886821B-1737-4D77-B96D-1518EDAFBEC2}" destId="{B0F382AD-B52C-4364-A49E-8F14A12E0C73}" srcOrd="2" destOrd="0" parTransId="{757B2844-B86E-4388-846E-81215A74DF52}" sibTransId="{AC52D7F2-C838-47B1-B611-E8E9189C9902}"/>
    <dgm:cxn modelId="{BC21E5E8-6A55-4D5F-B5B8-EF6FAD2284D3}" srcId="{3886821B-1737-4D77-B96D-1518EDAFBEC2}" destId="{1E915185-19DC-44B0-98DD-2ED780A48D8C}" srcOrd="1" destOrd="0" parTransId="{FECCE320-D5FD-4C79-9C0E-29E444E06DB9}" sibTransId="{753004A0-1129-49B4-BEB4-826A4D1746B9}"/>
    <dgm:cxn modelId="{1241CB27-27ED-46D7-9BB3-5464219D0200}" type="presOf" srcId="{3886821B-1737-4D77-B96D-1518EDAFBEC2}" destId="{02CA169E-C164-40B8-8DEB-BEF7F4107B83}" srcOrd="0" destOrd="0" presId="urn:microsoft.com/office/officeart/2005/8/layout/arrow2"/>
    <dgm:cxn modelId="{DDA456C8-D8E5-4B8C-A43E-05FF1C35D2EA}" type="presOf" srcId="{B0F382AD-B52C-4364-A49E-8F14A12E0C73}" destId="{ADC652D4-262A-49E4-9E97-8E840AF85E95}" srcOrd="0" destOrd="0" presId="urn:microsoft.com/office/officeart/2005/8/layout/arrow2"/>
    <dgm:cxn modelId="{02D0F4A1-0DD5-4FFC-9EF1-7225D4BAB718}" type="presParOf" srcId="{02CA169E-C164-40B8-8DEB-BEF7F4107B83}" destId="{0F9AF49A-2D27-4521-A9B9-1CF3BFDF7958}" srcOrd="0" destOrd="0" presId="urn:microsoft.com/office/officeart/2005/8/layout/arrow2"/>
    <dgm:cxn modelId="{421903C7-9403-49D3-A416-91011FD0B143}" type="presParOf" srcId="{02CA169E-C164-40B8-8DEB-BEF7F4107B83}" destId="{E7BC65C7-1DDE-46E5-8C27-229BE4B40D56}" srcOrd="1" destOrd="0" presId="urn:microsoft.com/office/officeart/2005/8/layout/arrow2"/>
    <dgm:cxn modelId="{543FA21C-B4A6-45FF-BB26-E008B5D53496}" type="presParOf" srcId="{E7BC65C7-1DDE-46E5-8C27-229BE4B40D56}" destId="{D9DD1F0B-2C96-493F-802D-9D99EF2D2B51}" srcOrd="0" destOrd="0" presId="urn:microsoft.com/office/officeart/2005/8/layout/arrow2"/>
    <dgm:cxn modelId="{422E4BBC-3C33-4408-B51D-40B1989537F8}" type="presParOf" srcId="{E7BC65C7-1DDE-46E5-8C27-229BE4B40D56}" destId="{632FF498-BAC1-42A5-8D43-E78B1271D560}" srcOrd="1" destOrd="0" presId="urn:microsoft.com/office/officeart/2005/8/layout/arrow2"/>
    <dgm:cxn modelId="{DF88C13D-277A-4979-99AA-B51E140B5001}" type="presParOf" srcId="{E7BC65C7-1DDE-46E5-8C27-229BE4B40D56}" destId="{53F25775-0887-4A89-9556-B141F5E38A08}" srcOrd="2" destOrd="0" presId="urn:microsoft.com/office/officeart/2005/8/layout/arrow2"/>
    <dgm:cxn modelId="{47BFFAC1-9659-4C76-81FD-4DB02BB59F57}" type="presParOf" srcId="{E7BC65C7-1DDE-46E5-8C27-229BE4B40D56}" destId="{5E3D5EC2-DAC2-458B-AC37-39532794B947}" srcOrd="3" destOrd="0" presId="urn:microsoft.com/office/officeart/2005/8/layout/arrow2"/>
    <dgm:cxn modelId="{50150080-E75E-4C7F-8052-AA54FCF90D4B}" type="presParOf" srcId="{E7BC65C7-1DDE-46E5-8C27-229BE4B40D56}" destId="{C9D27502-3295-4AA7-8429-1CFE285F2A62}" srcOrd="4" destOrd="0" presId="urn:microsoft.com/office/officeart/2005/8/layout/arrow2"/>
    <dgm:cxn modelId="{772C9179-316B-410E-BE2C-724D100F76EC}" type="presParOf" srcId="{E7BC65C7-1DDE-46E5-8C27-229BE4B40D56}" destId="{ADC652D4-262A-49E4-9E97-8E840AF85E9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AF49A-2D27-4521-A9B9-1CF3BFDF7958}">
      <dsp:nvSpPr>
        <dsp:cNvPr id="0" name=""/>
        <dsp:cNvSpPr/>
      </dsp:nvSpPr>
      <dsp:spPr>
        <a:xfrm>
          <a:off x="1556795" y="0"/>
          <a:ext cx="7037648" cy="43985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D1F0B-2C96-493F-802D-9D99EF2D2B51}">
      <dsp:nvSpPr>
        <dsp:cNvPr id="0" name=""/>
        <dsp:cNvSpPr/>
      </dsp:nvSpPr>
      <dsp:spPr>
        <a:xfrm>
          <a:off x="2450576" y="3035865"/>
          <a:ext cx="182978" cy="182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FF498-BAC1-42A5-8D43-E78B1271D560}">
      <dsp:nvSpPr>
        <dsp:cNvPr id="0" name=""/>
        <dsp:cNvSpPr/>
      </dsp:nvSpPr>
      <dsp:spPr>
        <a:xfrm>
          <a:off x="2542065" y="3127354"/>
          <a:ext cx="1639771" cy="127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5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古印體(P)" panose="03000500000000000000" pitchFamily="66" charset="-120"/>
              <a:ea typeface="華康古印體(P)" panose="03000500000000000000" pitchFamily="66" charset="-120"/>
            </a:rPr>
            <a:t>歌仔戲</a:t>
          </a:r>
          <a:endParaRPr lang="zh-TW" altLang="en-US" sz="4000" kern="1200" dirty="0">
            <a:latin typeface="華康古印體(P)" panose="03000500000000000000" pitchFamily="66" charset="-120"/>
            <a:ea typeface="華康古印體(P)" panose="03000500000000000000" pitchFamily="66" charset="-120"/>
          </a:endParaRPr>
        </a:p>
      </dsp:txBody>
      <dsp:txXfrm>
        <a:off x="2542065" y="3127354"/>
        <a:ext cx="1639771" cy="1271175"/>
      </dsp:txXfrm>
    </dsp:sp>
    <dsp:sp modelId="{53F25775-0887-4A89-9556-B141F5E38A08}">
      <dsp:nvSpPr>
        <dsp:cNvPr id="0" name=""/>
        <dsp:cNvSpPr/>
      </dsp:nvSpPr>
      <dsp:spPr>
        <a:xfrm>
          <a:off x="4065716" y="1840344"/>
          <a:ext cx="330769" cy="330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D5EC2-DAC2-458B-AC37-39532794B947}">
      <dsp:nvSpPr>
        <dsp:cNvPr id="0" name=""/>
        <dsp:cNvSpPr/>
      </dsp:nvSpPr>
      <dsp:spPr>
        <a:xfrm>
          <a:off x="4064250" y="2151223"/>
          <a:ext cx="4100927" cy="106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dobe 仿宋 Std R" panose="02020400000000000000" pitchFamily="18" charset="-128"/>
              <a:ea typeface="Adobe 仿宋 Std R" panose="02020400000000000000" pitchFamily="18" charset="-128"/>
            </a:rPr>
            <a:t>傳統歌謠</a:t>
          </a:r>
          <a:endParaRPr lang="zh-TW" altLang="en-US" sz="4000" kern="1200" dirty="0">
            <a:latin typeface="Adobe 仿宋 Std R" panose="02020400000000000000" pitchFamily="18" charset="-128"/>
            <a:ea typeface="Adobe 仿宋 Std R" panose="02020400000000000000" pitchFamily="18" charset="-128"/>
          </a:endParaRPr>
        </a:p>
      </dsp:txBody>
      <dsp:txXfrm>
        <a:off x="4064250" y="2151223"/>
        <a:ext cx="4100927" cy="1062762"/>
      </dsp:txXfrm>
    </dsp:sp>
    <dsp:sp modelId="{C9D27502-3295-4AA7-8429-1CFE285F2A62}">
      <dsp:nvSpPr>
        <dsp:cNvPr id="0" name=""/>
        <dsp:cNvSpPr/>
      </dsp:nvSpPr>
      <dsp:spPr>
        <a:xfrm>
          <a:off x="6008107" y="1112828"/>
          <a:ext cx="457447" cy="457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652D4-262A-49E4-9E97-8E840AF85E95}">
      <dsp:nvSpPr>
        <dsp:cNvPr id="0" name=""/>
        <dsp:cNvSpPr/>
      </dsp:nvSpPr>
      <dsp:spPr>
        <a:xfrm>
          <a:off x="6284554" y="1426734"/>
          <a:ext cx="3754911" cy="1307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92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現代音樂</a:t>
          </a:r>
          <a:endParaRPr lang="zh-TW" altLang="en-US" sz="4000" kern="1200" dirty="0"/>
        </a:p>
      </dsp:txBody>
      <dsp:txXfrm>
        <a:off x="6284554" y="1426734"/>
        <a:ext cx="3754911" cy="1307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1495-3166-4071-85DA-81DCD697F9EE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463F-ACA5-4E3E-AED5-0BEC10A9D1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21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68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66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15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11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38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71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30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5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0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5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53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513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96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48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86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699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86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747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0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3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3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1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8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99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62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2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9D099E-1B48-48F5-8BCA-CE3003B4FBB8}" type="datetimeFigureOut">
              <a:rPr lang="zh-TW" altLang="en-US" smtClean="0"/>
              <a:t>2015/9/6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F9EB6E-C9B4-4E67-9229-B170E782A7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9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vrn255kce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宜蘭地方音樂藝術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(</a:t>
            </a:r>
            <a:r>
              <a:rPr lang="zh-TW" altLang="en-US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從歌仔戲到現代</a:t>
            </a:r>
            <a:r>
              <a:rPr lang="en-US" altLang="zh-TW" dirty="0" smtClean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)</a:t>
            </a:r>
            <a:endParaRPr lang="zh-TW" altLang="en-US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096000" y="5079120"/>
            <a:ext cx="3250019" cy="1454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組長</a:t>
            </a:r>
            <a:r>
              <a:rPr lang="en-US" altLang="zh-TW" dirty="0" smtClean="0"/>
              <a:t>20611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林幸蓁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組員</a:t>
            </a:r>
            <a:r>
              <a:rPr lang="en-US" altLang="zh-TW" dirty="0" smtClean="0"/>
              <a:t>20620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張喻捷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20803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吳欣潔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21140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鐘敏華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9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音樂分享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-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宜蘭酒令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pic>
        <p:nvPicPr>
          <p:cNvPr id="4" name="music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5470" y="1804988"/>
            <a:ext cx="609600" cy="6096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00374" y="3211830"/>
            <a:ext cx="6737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zh-TW" altLang="en-US" sz="28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</a:t>
            </a:r>
            <a:r>
              <a:rPr lang="zh-TW" altLang="en-US" sz="28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丟銅聲裡，靈龜迎客到，北關聽海濤，展望宜蘭河。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sz="28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冬</a:t>
            </a:r>
            <a:r>
              <a:rPr lang="zh-TW" altLang="en-US" sz="28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山河親水，蘇澳輪穿梭，三星挽水果，田園樂趣多。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sz="28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歌</a:t>
            </a:r>
            <a:r>
              <a:rPr lang="zh-TW" altLang="en-US" sz="28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（仔）戲的故鄉，礁溪好，蘭陽山水好，風光挑滿蘿。</a:t>
            </a:r>
          </a:p>
        </p:txBody>
      </p:sp>
    </p:spTree>
    <p:extLst>
      <p:ext uri="{BB962C8B-B14F-4D97-AF65-F5344CB8AC3E}">
        <p14:creationId xmlns:p14="http://schemas.microsoft.com/office/powerpoint/2010/main" val="29558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傳統歌謠心得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7430" y="1825625"/>
            <a:ext cx="77952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 </a:t>
            </a:r>
            <a:r>
              <a:rPr lang="zh-TW" altLang="en-US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 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丟銅仔是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我們耳熟能詳的曲子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,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它是宜蘭的傳統歌謠而白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鷺鷥也是。原本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我以為屬於宜蘭的歌謠並不多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,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但是看了書之後才發現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還有很多我們所不知道的曲子也同樣屬於宜蘭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,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譬如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：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 algn="ctr">
              <a:buNone/>
            </a:pP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&lt;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五工工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&gt;</a:t>
            </a:r>
          </a:p>
          <a:p>
            <a:pPr marL="0" indent="0" algn="ctr">
              <a:buNone/>
            </a:pP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&lt;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宜蘭酒令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&gt;</a:t>
            </a:r>
          </a:p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其他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還有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許多我們從沒聽過，卻同樣是宜蘭地方的歌謠，讓我們長了不少知識，也了解到我們的家鄉還有許多未知的寶物正等著我們去尋找。</a:t>
            </a:r>
          </a:p>
        </p:txBody>
      </p:sp>
    </p:spTree>
    <p:extLst>
      <p:ext uri="{BB962C8B-B14F-4D97-AF65-F5344CB8AC3E}">
        <p14:creationId xmlns:p14="http://schemas.microsoft.com/office/powerpoint/2010/main" val="33087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照片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/>
            </a:r>
            <a:b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</a:br>
            <a:r>
              <a:rPr lang="en-US" altLang="zh-TW" sz="24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(</a:t>
            </a:r>
            <a:r>
              <a:rPr lang="zh-TW" altLang="en-US" sz="24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來源</a:t>
            </a:r>
            <a:r>
              <a:rPr lang="en-US" altLang="zh-TW" sz="24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sz="24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宜蘭縣鄉土音樂教材</a:t>
            </a:r>
            <a:r>
              <a:rPr lang="en-US" altLang="zh-TW" sz="24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)</a:t>
            </a:r>
            <a:endParaRPr lang="zh-TW" altLang="en-US" sz="2400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1931669"/>
            <a:ext cx="758952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音樂會介紹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68880" y="1825625"/>
            <a:ext cx="762381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 「宜蘭之夏</a:t>
            </a:r>
            <a:r>
              <a:rPr lang="zh-TW" altLang="en-US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」是由「蘭陽舞蹈團」以及「三個人」結合國樂與傳統舞蹈來詮釋捷克人伊希</a:t>
            </a:r>
            <a:r>
              <a:rPr lang="en-US" altLang="zh-TW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‧</a:t>
            </a:r>
            <a:r>
              <a:rPr lang="zh-TW" altLang="en-US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伊力克的詩句。</a:t>
            </a:r>
            <a:endParaRPr lang="en-US" altLang="zh-TW" b="1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endParaRPr lang="en-US" altLang="zh-TW" b="1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詩句中包含對宜蘭鄉土的熱愛、描寫宜蘭的美景；而音樂則融合了宜蘭本土著名民謠，令聽眾能在新的樂曲中找到熟悉的旋律，使人耳目一新</a:t>
            </a:r>
            <a:r>
              <a:rPr lang="en-US" altLang="zh-TW" b="1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!</a:t>
            </a:r>
            <a:endParaRPr lang="zh-TW" altLang="en-US" b="1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0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音樂會曲目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7430" y="1825625"/>
            <a:ext cx="778383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/>
            </a:r>
            <a:b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</a:b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序曲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《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噹工啊丟丟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》: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 改自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《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丟丟銅仔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》</a:t>
            </a:r>
          </a:p>
          <a:p>
            <a:pPr marL="0" indent="0">
              <a:buNone/>
            </a:pP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《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鳥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仙女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》: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改自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《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阿嬤的白鷺鷥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》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</a:t>
            </a:r>
            <a:endParaRPr lang="en-US" altLang="zh-TW" sz="3200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(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演出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的曲目，像是</a:t>
            </a:r>
            <a:r>
              <a:rPr lang="en-US" altLang="zh-TW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&lt;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白鷺鷥</a:t>
            </a:r>
            <a:r>
              <a:rPr lang="en-US" altLang="zh-TW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&gt;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和</a:t>
            </a:r>
            <a:r>
              <a:rPr lang="en-US" altLang="zh-TW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&lt;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丟丟銅仔</a:t>
            </a:r>
            <a:r>
              <a:rPr lang="en-US" altLang="zh-TW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&gt;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都是很熟悉的民謠，今日，透過在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演藝廳的演出，得以用另一種形式讓我再次感受到宜蘭的美，隨著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一分一秒的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流逝，細細的聽著每一首用心詮釋宜蘭之夏的故事，描繪著宜蘭的山川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美景，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用音樂來取代演說，溫柔的音符到輕快的節奏，在搭配舞者的呈現，看見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了時光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飛逝，如今以往的純樸和現代的生活步調，也許截然不同，但仍不忘這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片土地</a:t>
            </a:r>
            <a:r>
              <a:rPr lang="zh-TW" altLang="en-US" sz="32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帶給我們的幸福及美好</a:t>
            </a:r>
            <a:r>
              <a:rPr lang="zh-TW" altLang="en-US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。</a:t>
            </a:r>
            <a:r>
              <a:rPr lang="en-US" altLang="zh-TW" sz="32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)-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心得 </a:t>
            </a:r>
            <a:r>
              <a:rPr lang="en-US" altLang="zh-TW" sz="3200" dirty="0" smtClean="0">
                <a:solidFill>
                  <a:schemeClr val="bg2">
                    <a:lumMod val="5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bg2">
                    <a:lumMod val="5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21140</a:t>
            </a:r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鐘敏華</a:t>
            </a:r>
            <a:endParaRPr lang="zh-TW" altLang="en-US" sz="3200" dirty="0">
              <a:solidFill>
                <a:schemeClr val="bg2">
                  <a:lumMod val="50000"/>
                </a:schemeClr>
              </a:solidFill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3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總結心得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6477" y="1690688"/>
            <a:ext cx="75990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從這次的考察過程中，我們接觸到很多平常不會聽到的音樂，也體會到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原來我們對宜蘭的音樂、歌謠比想像中還陌生，通過這次的學習，我們又增長了不少見識，更增加了對宜蘭這片土地的情感。歌仔戲使我們回到早期廟會拜拜的熱鬧場景；地方歌謠使我們喚起腦海深處遙遠的回憶；融合傳統與現代的音樂會，則使我們耳目一新。我們和這些音樂之間的距離拉近了不少，其實在印象中無趣的歌謠戲曲，深入了解後，就會變得精采，真是獲益良多阿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!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51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訪談紀錄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-1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43150" y="1825625"/>
            <a:ext cx="774954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在討論過後，本小組決定以參觀宜蘭文化中心歌仔戲館及欣賞宜蘭演藝廳「宜蘭之夏」的演出的方式來親近這我們所不熟悉的熟悉。</a:t>
            </a:r>
            <a:endParaRPr lang="zh-TW" altLang="en-US" dirty="0" smtClean="0">
              <a:effectLst/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effectLst/>
                <a:latin typeface="華康古印體(P)" panose="03000500000000000000" pitchFamily="66" charset="-120"/>
                <a:ea typeface="華康古印體(P)" panose="03000500000000000000" pitchFamily="66" charset="-120"/>
              </a:rPr>
              <a:t/>
            </a:r>
            <a:br>
              <a:rPr lang="zh-TW" altLang="en-US" dirty="0" smtClean="0">
                <a:effectLst/>
                <a:latin typeface="華康古印體(P)" panose="03000500000000000000" pitchFamily="66" charset="-120"/>
                <a:ea typeface="華康古印體(P)" panose="03000500000000000000" pitchFamily="66" charset="-120"/>
              </a:rPr>
            </a:b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首先我們來到的是宜蘭文化中心的歌仔戲館，館中收藏了許多跟傳統戲曲有關的書，我們挑了一個小時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,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總算決定了四本書，是分別有關宜蘭傳統歌謠和歌仔戲的書，讀著這些書，讓我們頓時回憶起小時候常唱的歌謠和看過的戲曲表演。</a:t>
            </a:r>
          </a:p>
        </p:txBody>
      </p:sp>
    </p:spTree>
    <p:extLst>
      <p:ext uri="{BB962C8B-B14F-4D97-AF65-F5344CB8AC3E}">
        <p14:creationId xmlns:p14="http://schemas.microsoft.com/office/powerpoint/2010/main" val="32059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訪談紀錄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-2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8860" y="1825625"/>
            <a:ext cx="771525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最後則是到宜蘭演藝廳欣賞宜蘭之夏的演出。</a:t>
            </a:r>
            <a:endParaRPr lang="zh-TW" altLang="en-US" dirty="0" smtClean="0">
              <a:effectLst/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宜蘭之夏是童玩節開幕二十週年的慶祝表演活動，由「蘭陽舞蹈團」與「三個人」重新詮釋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1996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年擔任捷克團隊隨行記者的伊希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·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伊力克所筆之詩集「宜蘭之夏</a:t>
            </a:r>
            <a:r>
              <a:rPr lang="en-US" altLang="zh-TW" dirty="0" err="1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Léto</a:t>
            </a:r>
            <a:r>
              <a:rPr lang="en-US" altLang="zh-TW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v I-</a:t>
            </a:r>
            <a:r>
              <a:rPr lang="en-US" altLang="zh-TW" dirty="0" err="1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lanu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」。從世界的角度看宜蘭，然而不變的卻是當中的依戀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。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行動考察的路程就到這裡結束了，但在這段時光內所產生的珍貴情感將會是雋永不變吧。</a:t>
            </a:r>
          </a:p>
        </p:txBody>
      </p:sp>
    </p:spTree>
    <p:extLst>
      <p:ext uri="{BB962C8B-B14F-4D97-AF65-F5344CB8AC3E}">
        <p14:creationId xmlns:p14="http://schemas.microsoft.com/office/powerpoint/2010/main" val="4879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討論過程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3140" y="1825625"/>
            <a:ext cx="78066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從這次的考察過程中，我們接觸到很多平常不會聽到的音樂，也體會到：原來我們對宜蘭的音樂、歌謠比想像中還陌生。</a:t>
            </a:r>
            <a:endParaRPr lang="zh-TW" altLang="en-US" b="0" dirty="0" smtClean="0">
              <a:effectLst/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b="0" dirty="0" smtClean="0">
                <a:effectLst/>
                <a:latin typeface="華康古印體(P)" panose="03000500000000000000" pitchFamily="66" charset="-120"/>
                <a:ea typeface="華康古印體(P)" panose="03000500000000000000" pitchFamily="66" charset="-120"/>
              </a:rPr>
              <a:t/>
            </a:r>
            <a:br>
              <a:rPr lang="zh-TW" altLang="en-US" b="0" dirty="0" smtClean="0">
                <a:effectLst/>
                <a:latin typeface="華康古印體(P)" panose="03000500000000000000" pitchFamily="66" charset="-120"/>
                <a:ea typeface="華康古印體(P)" panose="03000500000000000000" pitchFamily="66" charset="-120"/>
              </a:rPr>
            </a:b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通過這次的學習，我們增長了不少見識，更豐富了對宜蘭這片土地的情感：歌仔戲使我們回到早期廟會拜拜的熱鬧場景；地方歌謠使我們喚起腦海深處遙遠的回憶；融合傳統與現代的音樂會，則使我們耳目一新。其實在印象中無趣的歌謠戲曲，深入了解後就會變得精采，真是獲益良多啊！</a:t>
            </a:r>
          </a:p>
        </p:txBody>
      </p:sp>
    </p:spTree>
    <p:extLst>
      <p:ext uri="{BB962C8B-B14F-4D97-AF65-F5344CB8AC3E}">
        <p14:creationId xmlns:p14="http://schemas.microsoft.com/office/powerpoint/2010/main" val="4240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11243" r="17234" b="9467"/>
          <a:stretch/>
        </p:blipFill>
        <p:spPr>
          <a:xfrm>
            <a:off x="2183131" y="1323342"/>
            <a:ext cx="7703820" cy="5144412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照片解說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0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大綱介紹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5575" y="1880651"/>
            <a:ext cx="81808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   動機            歌仔戲         傳統歌謠    </a:t>
            </a:r>
            <a:endParaRPr lang="en-US" altLang="zh-TW" sz="4000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</a:t>
            </a:r>
            <a:endParaRPr lang="en-US" altLang="zh-TW" sz="4000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總結心得</a:t>
            </a:r>
            <a:r>
              <a:rPr lang="zh-TW" altLang="en-US" sz="4000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</a:t>
            </a:r>
            <a:r>
              <a:rPr lang="zh-TW" altLang="en-US" sz="40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     音樂會         現代音樂</a:t>
            </a:r>
            <a:endParaRPr lang="en-US" altLang="zh-TW" sz="4000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endParaRPr lang="en-US" altLang="zh-TW" sz="4000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訪談記錄       討論過程和照片解說</a:t>
            </a:r>
            <a:endParaRPr lang="en-US" altLang="zh-TW" sz="4000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053644" y="2007951"/>
            <a:ext cx="697022" cy="3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798735" y="2007951"/>
            <a:ext cx="697022" cy="3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0800000">
            <a:off x="6798735" y="3377710"/>
            <a:ext cx="697022" cy="3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5400000">
            <a:off x="2895860" y="4166828"/>
            <a:ext cx="525634" cy="30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10800000">
            <a:off x="4311765" y="3377710"/>
            <a:ext cx="697022" cy="3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8604611" y="2768568"/>
            <a:ext cx="525634" cy="30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4311765" y="4747470"/>
            <a:ext cx="697022" cy="3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9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8737" y="1291937"/>
            <a:ext cx="6858000" cy="42741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-1"/>
            <a:ext cx="5874328" cy="330430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3304309"/>
            <a:ext cx="5874328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8181" y="1778289"/>
            <a:ext cx="8039100" cy="2274166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THE</a:t>
            </a:r>
            <a:r>
              <a:rPr lang="en-US" altLang="zh-TW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END</a:t>
            </a:r>
            <a:endParaRPr lang="zh-TW" altLang="en-US" sz="9600" dirty="0">
              <a:solidFill>
                <a:schemeClr val="bg2">
                  <a:lumMod val="20000"/>
                  <a:lumOff val="80000"/>
                </a:schemeClr>
              </a:solidFill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1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內容版面配置區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787514"/>
              </p:ext>
            </p:extLst>
          </p:nvPr>
        </p:nvGraphicFramePr>
        <p:xfrm>
          <a:off x="973282" y="1597025"/>
          <a:ext cx="10515600" cy="439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1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動機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4560" y="1917065"/>
            <a:ext cx="81648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宜蘭是歌仔戲的發源地，而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《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丟丟銅仔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》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則是耳熟能詳的宜蘭民謠，其實對於宜蘭，我們所了解的太少，尤其是音樂藝術這方面；在各式各樣流行歌充斥的現今，我們早已忘了那些老一輩的人所唱的歌謠，不再對這些音樂感到好奇，更沒有好好用心去感受它們的奧妙之處。所以我們想要深入了解宜蘭的音樂藝術，從傳統歌仔戲到丟丟銅仔等歌謠，再到現在年輕的音樂家融合古典與現代所從新詮釋的傳統音樂，體會在時間的洪流中，宜蘭人所留下的點點足跡。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4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歌仔戲介紹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7420" y="1690688"/>
            <a:ext cx="7898130" cy="44654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最初發源於宜蘭，是民間最興盛的傳統戲曲之一，結合古典漢詩、閩南語及漢文的戲曲等。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近年來歌仔戲主要發展為兩大類 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1)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野台戲 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-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一般廟宇常見的表演。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2)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電視歌仔戲 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–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結合聲光音效、現代科技，在電視播出。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0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影片分</a:t>
            </a:r>
            <a:r>
              <a:rPr lang="zh-TW" altLang="en-US" dirty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享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034540" y="2894965"/>
            <a:ext cx="8309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  <a:hlinkClick r:id="rId2"/>
              </a:rPr>
              <a:t>明華園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  <a:hlinkClick r:id="rId2"/>
              </a:rPr>
              <a:t>-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  <a:hlinkClick r:id="rId2"/>
              </a:rPr>
              <a:t>白蛇傳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  <a:hlinkClick r:id="rId2"/>
            </a:endParaRPr>
          </a:p>
          <a:p>
            <a:pPr algn="ctr"/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  <a:hlinkClick r:id="rId2"/>
              </a:rPr>
              <a:t>https://www.youtube.com/watch?v=Zvrn255kce8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(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約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2:00~2:30)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5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歌仔戲心得分享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28850" y="1837055"/>
            <a:ext cx="79667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我家前面就有一間廟，雖然只是一間小廟，但重要的節日仍然會盛大的慶祝，比如說廟會、神明生日、中元節等都會辦桌、請戲團來表演，有時是歌仔戲，有時是布袋戲。小時候的我最期待這些日子的到來，特別希望表演的是歌仔戲，雖然當時還小，聽不懂唱的是什麼，但看著台上個個濃妝豔抹、服裝華麗的演員，臉上露著生動的表情，就看得津津有味。有時候還會偷偷跑去後台看配樂的阿公阿婆，有的拉二胡，有的吹嗩吶，有的打鑼鼓，歌仔戲缺少他們可不行，氣氛的營造都靠他們。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1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42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照片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/>
            </a:r>
            <a:b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</a:br>
            <a:r>
              <a:rPr lang="en-US" altLang="zh-TW" sz="27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(</a:t>
            </a:r>
            <a:r>
              <a:rPr lang="zh-TW" altLang="en-US" sz="27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來源</a:t>
            </a:r>
            <a:r>
              <a:rPr lang="en-US" altLang="zh-TW" sz="27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sz="27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網路</a:t>
            </a:r>
            <a:r>
              <a:rPr lang="en-US" altLang="zh-TW" sz="2700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)</a:t>
            </a:r>
            <a:endParaRPr lang="zh-TW" altLang="en-US" sz="2700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6546"/>
            <a:ext cx="3694068" cy="24572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39" y="1316547"/>
            <a:ext cx="3676091" cy="24572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38" y="3773761"/>
            <a:ext cx="7396829" cy="25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傳統歌謠介紹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74570" y="1825625"/>
            <a:ext cx="790956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由台灣社會文化、生活內涵、與民族習俗結合而成的歌謠。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傳統歌謠可分為以下兩類 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: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 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1)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傳統民謠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-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無論是作者及年代都難以考據，歌詞多帶有鄉土性及濃厚的民族色彩。</a:t>
            </a:r>
            <a:endParaRPr lang="en-US" altLang="zh-TW" dirty="0" smtClean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2)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創作歌謠</a:t>
            </a:r>
            <a:r>
              <a:rPr lang="en-US" altLang="zh-TW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-</a:t>
            </a:r>
            <a:r>
              <a:rPr lang="zh-TW" altLang="en-US" dirty="0" smtClean="0">
                <a:latin typeface="華康古印體(P)" panose="03000500000000000000" pitchFamily="66" charset="-120"/>
                <a:ea typeface="華康古印體(P)" panose="03000500000000000000" pitchFamily="66" charset="-120"/>
              </a:rPr>
              <a:t>由本土歌曲加入了傳統民謠的精神，稱之為「創作鄉土歌謠」。</a:t>
            </a:r>
            <a:endParaRPr lang="zh-TW" altLang="en-US" dirty="0">
              <a:latin typeface="華康古印體(P)" panose="03000500000000000000" pitchFamily="66" charset="-120"/>
              <a:ea typeface="華康古印體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9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alibri Light"/>
        <a:ea typeface="新細明體"/>
        <a:cs typeface=""/>
      </a:majorFont>
      <a:minorFont>
        <a:latin typeface="華康童童體(P)"/>
        <a:ea typeface="新細明體"/>
        <a:cs typeface=""/>
      </a:minorFont>
    </a:fontScheme>
    <a:fmtScheme name="頹漬風材質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TM03457452[[fn=神仙]]</Template>
  <TotalTime>328</TotalTime>
  <Words>887</Words>
  <Application>Microsoft Office PowerPoint</Application>
  <PresentationFormat>寬螢幕</PresentationFormat>
  <Paragraphs>70</Paragraphs>
  <Slides>21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Adobe 仿宋 Std R</vt:lpstr>
      <vt:lpstr>華康古印體(P)</vt:lpstr>
      <vt:lpstr>華康童童體(P)</vt:lpstr>
      <vt:lpstr>新細明體</vt:lpstr>
      <vt:lpstr>Arial</vt:lpstr>
      <vt:lpstr>Calibri</vt:lpstr>
      <vt:lpstr>Calibri Light</vt:lpstr>
      <vt:lpstr>Office 佈景主題</vt:lpstr>
      <vt:lpstr>天體</vt:lpstr>
      <vt:lpstr>宜蘭地方音樂藝術</vt:lpstr>
      <vt:lpstr>大綱介紹</vt:lpstr>
      <vt:lpstr>PowerPoint 簡報</vt:lpstr>
      <vt:lpstr>動機</vt:lpstr>
      <vt:lpstr>歌仔戲介紹</vt:lpstr>
      <vt:lpstr>影片分享</vt:lpstr>
      <vt:lpstr>歌仔戲心得分享</vt:lpstr>
      <vt:lpstr>照片 (來源:網路)</vt:lpstr>
      <vt:lpstr>傳統歌謠介紹</vt:lpstr>
      <vt:lpstr>音樂分享-宜蘭酒令</vt:lpstr>
      <vt:lpstr>傳統歌謠心得</vt:lpstr>
      <vt:lpstr>照片 (來源:宜蘭縣鄉土音樂教材)</vt:lpstr>
      <vt:lpstr>音樂會介紹</vt:lpstr>
      <vt:lpstr>音樂會曲目</vt:lpstr>
      <vt:lpstr>總結心得</vt:lpstr>
      <vt:lpstr>訪談紀錄-1</vt:lpstr>
      <vt:lpstr>訪談紀錄-2</vt:lpstr>
      <vt:lpstr>討論過程</vt:lpstr>
      <vt:lpstr>照片解說</vt:lpstr>
      <vt:lpstr>PowerPoint 簡報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宜蘭地方音樂藝術</dc:title>
  <dc:creator>dog</dc:creator>
  <cp:lastModifiedBy>dog</cp:lastModifiedBy>
  <cp:revision>31</cp:revision>
  <dcterms:created xsi:type="dcterms:W3CDTF">2015-09-06T01:51:44Z</dcterms:created>
  <dcterms:modified xsi:type="dcterms:W3CDTF">2015-09-06T07:20:23Z</dcterms:modified>
</cp:coreProperties>
</file>