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73" r:id="rId5"/>
    <p:sldId id="259" r:id="rId6"/>
    <p:sldId id="260" r:id="rId7"/>
    <p:sldId id="264" r:id="rId8"/>
    <p:sldId id="265" r:id="rId9"/>
    <p:sldId id="267" r:id="rId10"/>
    <p:sldId id="268" r:id="rId11"/>
    <p:sldId id="269" r:id="rId12"/>
    <p:sldId id="270" r:id="rId13"/>
    <p:sldId id="290" r:id="rId14"/>
    <p:sldId id="271" r:id="rId15"/>
    <p:sldId id="272" r:id="rId16"/>
    <p:sldId id="275" r:id="rId17"/>
    <p:sldId id="276" r:id="rId18"/>
    <p:sldId id="277" r:id="rId19"/>
    <p:sldId id="282" r:id="rId20"/>
    <p:sldId id="278" r:id="rId21"/>
    <p:sldId id="279" r:id="rId22"/>
    <p:sldId id="281" r:id="rId23"/>
    <p:sldId id="284" r:id="rId24"/>
    <p:sldId id="286" r:id="rId25"/>
    <p:sldId id="261" r:id="rId26"/>
    <p:sldId id="291" r:id="rId27"/>
    <p:sldId id="292" r:id="rId28"/>
    <p:sldId id="295" r:id="rId29"/>
    <p:sldId id="293" r:id="rId30"/>
    <p:sldId id="294" r:id="rId31"/>
    <p:sldId id="296" r:id="rId32"/>
    <p:sldId id="297" r:id="rId33"/>
    <p:sldId id="285" r:id="rId34"/>
    <p:sldId id="287" r:id="rId35"/>
    <p:sldId id="298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72F5F"/>
    <a:srgbClr val="3399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8" autoAdjust="0"/>
    <p:restoredTop sz="93784" autoAdjust="0"/>
  </p:normalViewPr>
  <p:slideViewPr>
    <p:cSldViewPr>
      <p:cViewPr>
        <p:scale>
          <a:sx n="69" d="100"/>
          <a:sy n="69" d="100"/>
        </p:scale>
        <p:origin x="-1488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06B9B-85CA-47F3-98F5-1CB53BFAF1EC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BF090-5485-49CC-B9B4-8C0FBB7130B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0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BF090-5485-49CC-B9B4-8C0FBB7130BC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93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62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58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53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79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21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4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370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95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43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32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14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657FC-1196-4B6B-9D01-F9BF7C556CE1}" type="datetimeFigureOut">
              <a:rPr lang="zh-TW" altLang="en-US" smtClean="0"/>
              <a:pPr/>
              <a:t>2017/5/31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85ED-EB9B-4658-8E50-BFE9695ACCC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44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38463;&#23016;&#35370;&#21839;(1)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hyperlink" Target="&#38463;&#23016;&#35370;&#21839;(2).mp4" TargetMode="Externa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&#38515;&#23450;&#21335;&amp;&#29579;&#27704;&#24950;&#36783;&#35542;(&#26032;&#32862;).mp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9143999" cy="6857999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6062205"/>
            <a:ext cx="2483768" cy="650305"/>
          </a:xfrm>
        </p:spPr>
        <p:txBody>
          <a:bodyPr>
            <a:noAutofit/>
          </a:bodyPr>
          <a:lstStyle/>
          <a:p>
            <a:pPr algn="l"/>
            <a:r>
              <a:rPr lang="en-US" altLang="zh-TW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10224</a:t>
            </a:r>
            <a:r>
              <a:rPr lang="zh-TW" altLang="en-US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陳星妤</a:t>
            </a:r>
            <a:endParaRPr lang="zh-TW" altLang="en-US" sz="2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545299" y="578296"/>
            <a:ext cx="32656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0" b="1" dirty="0" smtClean="0">
                <a:solidFill>
                  <a:schemeClr val="tx2">
                    <a:lumMod val="7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青天</a:t>
            </a:r>
            <a:endParaRPr lang="zh-TW" altLang="en-US" sz="12000" b="1" dirty="0">
              <a:solidFill>
                <a:schemeClr val="tx2">
                  <a:lumMod val="7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55776" y="6062205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10228</a:t>
            </a:r>
            <a:r>
              <a:rPr lang="zh-TW" altLang="en-US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程昕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45299" y="606220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10413</a:t>
            </a:r>
            <a:r>
              <a:rPr lang="zh-TW" altLang="en-US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林念潼</a:t>
            </a:r>
            <a:endParaRPr lang="zh-TW" altLang="en-US" sz="2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04248" y="6069298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11133</a:t>
            </a:r>
            <a:r>
              <a:rPr lang="zh-TW" altLang="en-US" sz="2800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潘李宣</a:t>
            </a:r>
            <a:endParaRPr lang="zh-TW" altLang="en-US" sz="28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54857" y="116631"/>
            <a:ext cx="739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如</a:t>
            </a:r>
            <a:r>
              <a:rPr lang="zh-TW" altLang="en-US" sz="2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果討人喜歡與受人尊重無法兩全，我寧願受人尊敬。</a:t>
            </a:r>
            <a:endParaRPr lang="zh-TW" altLang="en-US" sz="2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5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0F8FF"/>
              </a:clrFrom>
              <a:clrTo>
                <a:srgbClr val="D0F8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氾濫成災→希望之河</a:t>
            </a:r>
            <a:endParaRPr lang="zh-TW" altLang="en-US" sz="5400" b="1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1928802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冬山河原河道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彎曲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，常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氾濫成災，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造成居民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飽受淹水之</a:t>
            </a:r>
            <a:r>
              <a:rPr lang="zh-TW" altLang="en-US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苦。</a:t>
            </a:r>
            <a:endParaRPr lang="en-US" altLang="zh-TW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endParaRPr lang="en-US" altLang="zh-TW" b="1" dirty="0" smtClean="0">
              <a:solidFill>
                <a:srgbClr val="F79646">
                  <a:lumMod val="75000"/>
                </a:srgbClr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en-US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陳定南一早便拿著鐵鎚到工地確認有無偷工減料，深夜又開會討論工作進度。</a:t>
            </a:r>
          </a:p>
          <a:p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陳定南發揮永不放棄精神，讓日本建築師接下案子，將冬山河變成宜蘭代表性河川。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44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牽手</a:t>
            </a:r>
            <a:endParaRPr lang="zh-TW" altLang="en-US" sz="6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40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1978</a:t>
            </a:r>
            <a:r>
              <a:rPr lang="zh-TW" altLang="en-US" sz="40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年，陳定南與張昭義結婚</a:t>
            </a:r>
            <a:r>
              <a:rPr lang="zh-TW" altLang="en-US" sz="40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。</a:t>
            </a:r>
            <a:endParaRPr lang="en-US" altLang="zh-TW" sz="4000" dirty="0" smtClean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marL="0" indent="0">
              <a:buNone/>
            </a:pPr>
            <a:endParaRPr lang="en-US" altLang="zh-TW" sz="3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2856"/>
            <a:ext cx="6227753" cy="43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145" y="1202237"/>
            <a:ext cx="4680520" cy="462554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陳定南從政過程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中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改變了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張昭義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丈夫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認識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改變她看待許多事的方法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endParaRPr lang="en-US" altLang="zh-TW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張昭義說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24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在我們家沒有縣長，只有家長。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altLang="zh-TW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陳定南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一向把公事留在辦公室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面對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妻子和兒子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>
              <a:buNone/>
            </a:pP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便是</a:t>
            </a:r>
            <a:r>
              <a:rPr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慈藹的面貌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382" y="1202237"/>
            <a:ext cx="3267451" cy="467474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39552" y="217353"/>
            <a:ext cx="797428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4000" dirty="0">
                <a:solidFill>
                  <a:prstClr val="black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從陳定南</a:t>
            </a:r>
            <a:r>
              <a:rPr lang="zh-TW" altLang="en-US" sz="4000" dirty="0" smtClean="0">
                <a:solidFill>
                  <a:prstClr val="black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參選  張昭義一路</a:t>
            </a:r>
            <a:r>
              <a:rPr lang="zh-TW" altLang="en-US" sz="4000" dirty="0">
                <a:solidFill>
                  <a:prstClr val="black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相</a:t>
            </a:r>
            <a:r>
              <a:rPr lang="zh-TW" altLang="en-US" sz="4000" dirty="0" smtClean="0">
                <a:solidFill>
                  <a:prstClr val="black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伴</a:t>
            </a:r>
            <a:endParaRPr lang="en-US" altLang="zh-TW" sz="4000" dirty="0">
              <a:solidFill>
                <a:prstClr val="black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47253" y="6165304"/>
            <a:ext cx="864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TW" sz="2400" dirty="0" smtClean="0">
                <a:solidFill>
                  <a:srgbClr val="0070C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2400" dirty="0" smtClean="0">
                <a:solidFill>
                  <a:srgbClr val="0070C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家庭</a:t>
            </a:r>
            <a:r>
              <a:rPr lang="zh-TW" altLang="en-US" sz="2400" dirty="0">
                <a:solidFill>
                  <a:srgbClr val="0070C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是他疲憊受挫時最好的避風港，更是他親手建造的</a:t>
            </a:r>
            <a:r>
              <a:rPr lang="zh-TW" altLang="en-US" sz="2400" dirty="0" smtClean="0">
                <a:solidFill>
                  <a:srgbClr val="0070C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城堡</a:t>
            </a:r>
            <a:r>
              <a:rPr lang="en-US" altLang="zh-TW" sz="2400" dirty="0" smtClean="0">
                <a:solidFill>
                  <a:srgbClr val="0070C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2400" dirty="0">
              <a:solidFill>
                <a:srgbClr val="0070C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04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238" y="-1035496"/>
            <a:ext cx="11251904" cy="843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3600" dirty="0" smtClean="0">
                <a:solidFill>
                  <a:schemeClr val="bg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現在就讓我們到</a:t>
            </a:r>
            <a:endParaRPr lang="en-US" altLang="zh-TW" sz="3600" dirty="0" smtClean="0">
              <a:solidFill>
                <a:schemeClr val="bg1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3600" dirty="0" smtClean="0">
              <a:solidFill>
                <a:schemeClr val="bg1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6000" b="1" dirty="0" smtClean="0">
                <a:solidFill>
                  <a:schemeClr val="bg1"/>
                </a:solidFill>
                <a:latin typeface="華康行楷體W5" panose="03000509000000000000" pitchFamily="65" charset="-120"/>
                <a:ea typeface="華康行楷體W5"/>
              </a:rPr>
              <a:t>陳定南紀念館</a:t>
            </a:r>
            <a:r>
              <a:rPr lang="zh-TW" altLang="en-US" sz="3600" dirty="0" smtClean="0">
                <a:solidFill>
                  <a:schemeClr val="bg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一探究竟吧</a:t>
            </a:r>
            <a:r>
              <a:rPr lang="en-US" altLang="zh-TW" sz="3600" dirty="0" smtClean="0">
                <a:solidFill>
                  <a:schemeClr val="bg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!!!</a:t>
            </a:r>
            <a:endParaRPr lang="zh-TW" altLang="en-US" sz="3600" dirty="0">
              <a:solidFill>
                <a:schemeClr val="bg1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39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408"/>
            <a:ext cx="3682752" cy="1143000"/>
          </a:xfrm>
        </p:spPr>
        <p:txBody>
          <a:bodyPr/>
          <a:lstStyle/>
          <a:p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舊宅外觀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08" y="1268760"/>
            <a:ext cx="7128792" cy="475484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1268759"/>
            <a:ext cx="7128792" cy="47548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580112" y="188640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園區外觀</a:t>
            </a:r>
            <a:endParaRPr lang="zh-TW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7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園區熱情的狗狗與我們的邂逅</a:t>
            </a:r>
            <a:r>
              <a:rPr lang="en-US" altLang="zh-TW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3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023"/>
            <a:ext cx="9144000" cy="6098977"/>
          </a:xfrm>
        </p:spPr>
      </p:pic>
    </p:spTree>
    <p:extLst>
      <p:ext uri="{BB962C8B-B14F-4D97-AF65-F5344CB8AC3E}">
        <p14:creationId xmlns:p14="http://schemas.microsoft.com/office/powerpoint/2010/main" val="11559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沒有電腦的時代，陳定南總是貼心的自製班級座位表、營隊歌本或各項收支表等。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530"/>
            <a:ext cx="6480720" cy="432259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911">
            <a:off x="-907726" y="2375621"/>
            <a:ext cx="4589793" cy="6884689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336">
            <a:off x="5743901" y="2439943"/>
            <a:ext cx="5256584" cy="78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23" y="476672"/>
            <a:ext cx="4916017" cy="3456384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大學時期，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看電影是陳定南很重要的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休閒活動。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細心保存的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票根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便是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他青春的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回憶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4621678" cy="692913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4221088"/>
            <a:ext cx="5458707" cy="39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84584" y="222821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我們看見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這張標示，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8" y="1478483"/>
            <a:ext cx="9141743" cy="5373216"/>
          </a:xfrm>
        </p:spPr>
      </p:pic>
      <p:sp>
        <p:nvSpPr>
          <p:cNvPr id="6" name="文字方塊 5"/>
          <p:cNvSpPr txBox="1"/>
          <p:nvPr/>
        </p:nvSpPr>
        <p:spPr>
          <a:xfrm>
            <a:off x="5314900" y="205830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於是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926908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647756"/>
            <a:ext cx="5472608" cy="8204908"/>
          </a:xfrm>
        </p:spPr>
      </p:pic>
    </p:spTree>
    <p:extLst>
      <p:ext uri="{BB962C8B-B14F-4D97-AF65-F5344CB8AC3E}">
        <p14:creationId xmlns:p14="http://schemas.microsoft.com/office/powerpoint/2010/main" val="24450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79912" y="836712"/>
            <a:ext cx="2448272" cy="576064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目錄</a:t>
            </a:r>
            <a:r>
              <a:rPr lang="en-US" altLang="zh-TW" sz="6600" dirty="0" smtClean="0"/>
              <a:t/>
            </a:r>
            <a:br>
              <a:rPr lang="en-US" altLang="zh-TW" sz="6600" dirty="0" smtClean="0"/>
            </a:b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1011" y="1196752"/>
            <a:ext cx="8856984" cy="5501208"/>
          </a:xfrm>
        </p:spPr>
        <p:txBody>
          <a:bodyPr>
            <a:normAutofit lnSpcReduction="10000"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動機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求學歷程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尚未</a:t>
            </a: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進入政治生涯的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他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從政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動機 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施政追追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追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誓死反六輕，血肉護蘭陽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公頃與</a:t>
            </a:r>
            <a:r>
              <a:rPr lang="en-US" altLang="zh-TW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27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公頃的故事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氾濫成災→希望之河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牽手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陳定南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紀念館</a:t>
            </a:r>
            <a:r>
              <a:rPr lang="en-US" altLang="zh-TW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館內陳設</a:t>
            </a:r>
            <a:endParaRPr lang="en-US" altLang="zh-TW" sz="28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訪談紀錄</a:t>
            </a:r>
            <a:r>
              <a:rPr lang="en-US" altLang="zh-TW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館內阿姨、陳勝樂叔叔、陳仁杰大哥</a:t>
            </a:r>
            <a:r>
              <a:rPr lang="en-US" altLang="zh-TW" sz="28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zh-TW" altLang="en-US" sz="24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41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由於對司法環境的失望，陳定南進入商界，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在企業中確立品質與效率的風格。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700808"/>
            <a:ext cx="6785631" cy="4525963"/>
          </a:xfrm>
        </p:spPr>
      </p:pic>
      <p:sp>
        <p:nvSpPr>
          <p:cNvPr id="5" name="文字方塊 4"/>
          <p:cNvSpPr txBox="1"/>
          <p:nvPr/>
        </p:nvSpPr>
        <p:spPr>
          <a:xfrm>
            <a:off x="6228184" y="2852936"/>
            <a:ext cx="2771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1972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「環遊世界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天」     的海外經驗，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拓展了他的國際視野。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10538954" cy="7029400"/>
          </a:xfrm>
        </p:spPr>
      </p:pic>
      <p:sp>
        <p:nvSpPr>
          <p:cNvPr id="5" name="文字方塊 4"/>
          <p:cNvSpPr txBox="1"/>
          <p:nvPr/>
        </p:nvSpPr>
        <p:spPr>
          <a:xfrm>
            <a:off x="3995936" y="40085"/>
            <a:ext cx="5272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 smtClean="0">
                <a:solidFill>
                  <a:srgbClr val="FFFF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早安</a:t>
            </a:r>
            <a:r>
              <a:rPr lang="en-US" altLang="zh-TW" sz="7200" b="1" dirty="0" smtClean="0">
                <a:solidFill>
                  <a:srgbClr val="FFFF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!</a:t>
            </a:r>
            <a:r>
              <a:rPr lang="zh-TW" altLang="en-US" sz="7200" b="1" dirty="0" smtClean="0">
                <a:solidFill>
                  <a:srgbClr val="FFFF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死神。</a:t>
            </a:r>
            <a:endParaRPr lang="zh-TW" altLang="en-US" sz="7200" b="1" dirty="0">
              <a:solidFill>
                <a:srgbClr val="FFFF0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7503" y="1916832"/>
            <a:ext cx="259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2006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年初得知罹患肺腺癌第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期，但他仍秉持樂觀與勇氣對抗病魔。</a:t>
            </a:r>
            <a:endParaRPr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59832" y="5517232"/>
            <a:ext cx="7426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面對各界關懷，堅持一貫風格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他長子說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「我爸什麼禮都不收，但就是把卡片當寶。」</a:t>
            </a:r>
            <a:endParaRPr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83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這份祝福相當真誠，共勉之。</a:t>
            </a:r>
            <a:endParaRPr lang="zh-TW" altLang="en-US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6098977"/>
          </a:xfrm>
        </p:spPr>
      </p:pic>
    </p:spTree>
    <p:extLst>
      <p:ext uri="{BB962C8B-B14F-4D97-AF65-F5344CB8AC3E}">
        <p14:creationId xmlns:p14="http://schemas.microsoft.com/office/powerpoint/2010/main" val="3793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52" y="-26019"/>
            <a:ext cx="9216252" cy="6957391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24128" y="2643982"/>
            <a:ext cx="3670116" cy="277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「我從小就非常喜歡看書，雖然小時候家裡很貧困，但是我有一位富有的姑媽。」</a:t>
            </a:r>
            <a:endParaRPr lang="en-US" altLang="zh-TW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b="1" dirty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664" y="2693864"/>
            <a:ext cx="3904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陳定南收集書的癖好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幾乎已達狂熱程度。</a:t>
            </a:r>
            <a:endParaRPr lang="en-US" altLang="zh-TW" sz="2400" b="1" dirty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他曾在病房打給朋友，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跟說他一直很想買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莎士比亞全集的木刻版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但片尋不著，想拜託他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2">
                    <a:lumMod val="90000"/>
                  </a:schemeClr>
                </a:solidFill>
                <a:latin typeface="標楷體" pitchFamily="65" charset="-120"/>
                <a:ea typeface="標楷體" pitchFamily="65" charset="-120"/>
              </a:rPr>
              <a:t>到網路上找找看。</a:t>
            </a:r>
            <a:endParaRPr lang="en-US" altLang="zh-TW" sz="2400" b="1" dirty="0" smtClean="0">
              <a:solidFill>
                <a:schemeClr val="bg2">
                  <a:lumMod val="9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9937" y="692695"/>
            <a:ext cx="40318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500" dirty="0" smtClean="0">
                <a:solidFill>
                  <a:schemeClr val="accent1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為書癡狂</a:t>
            </a:r>
            <a:endParaRPr lang="zh-TW" altLang="en-US" sz="7500" dirty="0">
              <a:solidFill>
                <a:schemeClr val="accent1">
                  <a:lumMod val="50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05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:\人文考察\0\定南家_170211_00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416"/>
            <a:ext cx="1028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6049793" y="1285581"/>
            <a:ext cx="3269728" cy="1224136"/>
            <a:chOff x="4932629" y="2221685"/>
            <a:chExt cx="3269728" cy="1224136"/>
          </a:xfrm>
        </p:grpSpPr>
        <p:sp>
          <p:nvSpPr>
            <p:cNvPr id="5" name="圓角矩形圖說文字 4"/>
            <p:cNvSpPr/>
            <p:nvPr/>
          </p:nvSpPr>
          <p:spPr>
            <a:xfrm rot="1494199">
              <a:off x="4932629" y="2221685"/>
              <a:ext cx="3185487" cy="1224136"/>
            </a:xfrm>
            <a:prstGeom prst="wedgeRoundRectCallout">
              <a:avLst>
                <a:gd name="adj1" fmla="val -20487"/>
                <a:gd name="adj2" fmla="val 83199"/>
                <a:gd name="adj3" fmla="val 16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文字方塊 3"/>
            <p:cNvSpPr txBox="1"/>
            <p:nvPr/>
          </p:nvSpPr>
          <p:spPr>
            <a:xfrm rot="1544312">
              <a:off x="5016870" y="2381511"/>
              <a:ext cx="31854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這個裝置藝術是由</a:t>
              </a:r>
              <a:r>
                <a:rPr lang="en-US" altLang="zh-TW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1584</a:t>
              </a:r>
              <a:r>
                <a:rPr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張照片</a:t>
              </a:r>
              <a:endParaRPr lang="en-US" altLang="zh-TW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，組合出陳定南的臉孔</a:t>
              </a:r>
              <a:endParaRPr lang="en-US" altLang="zh-TW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endParaRPr>
            </a:p>
            <a:p>
              <a:r>
                <a:rPr lang="zh-TW" altLang="en-US" dirty="0" smtClean="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</a:rPr>
                <a:t>，為宜蘭記者拍攝而成</a:t>
              </a:r>
              <a:r>
                <a:rPr lang="zh-TW" altLang="en-US" dirty="0" smtClean="0">
                  <a:solidFill>
                    <a:schemeClr val="bg1"/>
                  </a:solidFill>
                </a:rPr>
                <a:t>。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7450" y="850263"/>
            <a:ext cx="8229600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阿姨說，陳定南的政見發表感動人心，說話誠懇，因而取得名眾的支持，盡管當時他仍默默無名。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88263" y="5621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48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陳定南鄰居</a:t>
            </a:r>
            <a:r>
              <a:rPr lang="en-US" altLang="zh-TW" sz="48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48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館內阿姨</a:t>
            </a:r>
            <a:r>
              <a:rPr lang="en-US" altLang="zh-TW" sz="48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48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圖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" y="1883453"/>
            <a:ext cx="2699221" cy="4796741"/>
          </a:xfrm>
          <a:prstGeom prst="rect">
            <a:avLst/>
          </a:prstGeom>
        </p:spPr>
      </p:pic>
      <p:pic>
        <p:nvPicPr>
          <p:cNvPr id="5" name="圖片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576"/>
            <a:ext cx="2717762" cy="48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0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6935917_981347668666863_12376611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96224" cy="70009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88640"/>
            <a:ext cx="9614872" cy="857256"/>
          </a:xfrm>
          <a:noFill/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zh-TW" sz="192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192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陳定南的助選好手</a:t>
            </a:r>
            <a:r>
              <a:rPr lang="en-US" altLang="zh-TW" sz="192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192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陳勝樂叔叔</a:t>
            </a:r>
            <a:r>
              <a:rPr lang="en-US" altLang="zh-TW" sz="192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51520" y="1860848"/>
            <a:ext cx="85011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陳定南有過負評嗎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lvl="0"/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有阿。六親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六輕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不認，他認為當一個官員不應跑婚喪喜慶，要以公務為優先。但我認為這樣是正確的。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你最印象深刻的是什麼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反六輕時我才讀高中，最印象深刻的就是他用一個捲軸作海報，到村裡做巡迴演講，像一個老師般拿著棒子一一解說，從此我便決定當陳定南底下的志工。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他私底下有沒有比較不一樣的一面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外界認為他孤僻、拒人以外，但其實在私底下很平易近人，而且他也很體恤人。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 smtClean="0"/>
          </a:p>
          <a:p>
            <a:pPr lvl="0"/>
            <a:endParaRPr lang="zh-TW" altLang="en-US" dirty="0" smtClean="0"/>
          </a:p>
          <a:p>
            <a:endParaRPr lang="zh-TW" altLang="en-US" dirty="0" smtClean="0"/>
          </a:p>
          <a:p>
            <a:pPr lvl="0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6935917_981347668666863_1237661132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979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4400552" cy="1143000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額外分享</a:t>
            </a:r>
            <a:r>
              <a:rPr lang="en-US" altLang="zh-TW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6000" b="1" dirty="0">
              <a:solidFill>
                <a:srgbClr val="00206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1472" y="1571612"/>
            <a:ext cx="8001056" cy="4525963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叔叔說他某次要選鄉長，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陳定南便說</a:t>
            </a:r>
            <a:r>
              <a:rPr 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「請問你的錢都夠你的家裡以後的開銷了嗎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」</a:t>
            </a:r>
            <a:endParaRPr lang="en-US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「你要從事政治的人 ，當你看到錢不是錢的時候，才能認真的無私的去執行事情。」</a:t>
            </a:r>
          </a:p>
          <a:p>
            <a:pPr lvl="0"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叔叔說</a:t>
            </a:r>
            <a:r>
              <a:rPr 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「做官若清廉，吃飯就要摻鹽。」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他認為這句諺語最貼切的就是陳定南，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他並沒有用職權牟取他個人的私利。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陳定南在執政期間，存款是越來越少，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直到法務部長卸任</a:t>
            </a:r>
            <a:r>
              <a:rPr 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年才買房子。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12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228999" cy="6143644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6931183_981347688666861_1174162313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979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青天長子</a:t>
            </a:r>
            <a:r>
              <a:rPr lang="en-US" altLang="zh-TW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陳仁杰大哥</a:t>
            </a:r>
            <a:r>
              <a:rPr lang="en-US" altLang="zh-TW" sz="6000" b="1" dirty="0" smtClean="0">
                <a:solidFill>
                  <a:srgbClr val="00206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6000" b="1" dirty="0">
              <a:solidFill>
                <a:srgbClr val="00206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2332037"/>
            <a:ext cx="84725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你覺得他的家庭教育如何</a:t>
            </a: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>
              <a:buNone/>
            </a:pP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心有餘而力不足。他對我們有期望，卻無法常常陪伴。</a:t>
            </a:r>
            <a:endParaRPr lang="en-US" alt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  因為忙於政事，三、四年級便請家教，貫徹他對孩子的要求。</a:t>
            </a:r>
            <a:endParaRPr lang="en-US" alt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若時間可以倒流，會希望陳定南不要從政嗎</a:t>
            </a: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lvl="0">
              <a:buNone/>
            </a:pPr>
            <a:r>
              <a:rPr lang="en-US" altLang="zh-TW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24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應該會，因為可以多陪伴，一定會不一樣。知道有爸爸的存在卻無法常常看到，所以他在世時不珍惜。但我覺得這問題沒有正確答案。</a:t>
            </a:r>
          </a:p>
          <a:p>
            <a:pPr>
              <a:buNone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2242592" cy="1066130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動機</a:t>
            </a:r>
            <a:endParaRPr lang="zh-TW" altLang="en-US" sz="6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0768"/>
            <a:ext cx="3205401" cy="5115852"/>
          </a:xfrm>
        </p:spPr>
      </p:pic>
      <p:sp>
        <p:nvSpPr>
          <p:cNvPr id="5" name="文字方塊 4"/>
          <p:cNvSpPr txBox="1"/>
          <p:nvPr/>
        </p:nvSpPr>
        <p:spPr>
          <a:xfrm>
            <a:off x="3616196" y="2780928"/>
            <a:ext cx="5328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身為宜蘭人的我們，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小便聽聞過他的事蹟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在這難得的機會下，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便展開了一場與陳定南的對話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19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6931183_981347688666861_1174162313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1979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58217"/>
            <a:ext cx="8964488" cy="568863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zh-TW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可以談一下你媽媽嗎</a:t>
            </a:r>
            <a:r>
              <a:rPr lang="en-US" altLang="zh-TW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>
              <a:buNone/>
            </a:pPr>
            <a:r>
              <a:rPr lang="en-US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A</a:t>
            </a:r>
            <a:r>
              <a:rPr lang="en-US" altLang="zh-TW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8600" b="1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她和爸爸個性完全不同，但異性相吸。媽媽就像典型台灣人，天生客氣，說話婉轉，也會縱容孩子；但爸爸個性就比較硬，對工作的事情要求很高，較不寬容。</a:t>
            </a:r>
            <a:endParaRPr lang="en-US" altLang="zh-TW" sz="86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86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8600" b="1" dirty="0" smtClean="0"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8600" b="1" dirty="0" smtClean="0">
                <a:latin typeface="標楷體" pitchFamily="65" charset="-120"/>
                <a:ea typeface="標楷體" pitchFamily="65" charset="-120"/>
              </a:rPr>
              <a:t>你得知他得癌症時是什麼感覺</a:t>
            </a:r>
            <a:r>
              <a:rPr lang="en-US" altLang="zh-TW" sz="8600" b="1" dirty="0" smtClean="0">
                <a:latin typeface="標楷體" pitchFamily="65" charset="-120"/>
                <a:ea typeface="標楷體" pitchFamily="65" charset="-120"/>
              </a:rPr>
              <a:t>?</a:t>
            </a:r>
          </a:p>
          <a:p>
            <a:pPr>
              <a:buNone/>
            </a:pPr>
            <a:r>
              <a:rPr lang="en-US" altLang="zh-TW" sz="8600" b="1" dirty="0" smtClean="0"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8600" b="1" dirty="0" smtClean="0">
                <a:latin typeface="標楷體" pitchFamily="65" charset="-120"/>
                <a:ea typeface="標楷體" pitchFamily="65" charset="-120"/>
              </a:rPr>
              <a:t>我得知的情況很特殊，是從新聞上看到</a:t>
            </a:r>
            <a:r>
              <a:rPr lang="en-US" altLang="zh-TW" sz="86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8600" b="1" dirty="0" smtClean="0">
                <a:latin typeface="標楷體" pitchFamily="65" charset="-120"/>
                <a:ea typeface="標楷體" pitchFamily="65" charset="-120"/>
              </a:rPr>
              <a:t>他父母因怕影響孩子學業，才因此隱瞞</a:t>
            </a:r>
            <a:r>
              <a:rPr lang="en-US" altLang="zh-TW" sz="86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8600" b="1" dirty="0" smtClean="0">
                <a:latin typeface="標楷體" pitchFamily="65" charset="-120"/>
                <a:ea typeface="標楷體" pitchFamily="65" charset="-120"/>
              </a:rPr>
              <a:t>。之後我們試過化療及民俗療法，但我對父母最後的決定有些不諒解，不過也隨時間慢慢釋懷，認為他們的決定沒有對錯。</a:t>
            </a:r>
            <a:endParaRPr lang="en-US" altLang="zh-TW" sz="8600" b="1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endParaRPr lang="en-US" altLang="zh-TW" sz="86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en-US" altLang="zh-TW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Q:</a:t>
            </a:r>
            <a:r>
              <a:rPr lang="zh-TW" altLang="en-US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是什麼成就他一生</a:t>
            </a:r>
            <a:r>
              <a:rPr lang="en-US" altLang="zh-TW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lvl="0">
              <a:buNone/>
            </a:pPr>
            <a:r>
              <a:rPr lang="en-US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A:</a:t>
            </a:r>
            <a:r>
              <a:rPr lang="zh-TW" altLang="en-US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與學識、見識有關，但主要原因是人格特質。例如</a:t>
            </a:r>
            <a:r>
              <a:rPr lang="en-US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86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執著、觀察敏銳。之後我漸漸認為自己也具有相同傾向，而且更強烈，之後我就比較能用不同角度看待爸爸的行事風格。</a:t>
            </a:r>
          </a:p>
          <a:p>
            <a:pPr>
              <a:buNone/>
            </a:pPr>
            <a:r>
              <a:rPr lang="en-US" sz="3100" dirty="0" smtClean="0">
                <a:latin typeface="標楷體" pitchFamily="65" charset="-120"/>
                <a:ea typeface="標楷體" pitchFamily="65" charset="-120"/>
              </a:rPr>
              <a:t> </a:t>
            </a:r>
            <a:endParaRPr lang="zh-TW" altLang="en-US" sz="31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400" dirty="0" smtClean="0"/>
          </a:p>
          <a:p>
            <a:pPr lvl="0">
              <a:buNone/>
            </a:pP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12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00230" y="0"/>
            <a:ext cx="10644230" cy="7085749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DSC01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14412" y="0"/>
            <a:ext cx="10501354" cy="699063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40568" y="6021288"/>
            <a:ext cx="10153128" cy="58259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altLang="zh-TW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r>
              <a:rPr lang="zh-TW" altLang="en-US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親切的陳仁杰大哥送了我們這本紀念刊</a:t>
            </a:r>
            <a:r>
              <a:rPr lang="en-US" altLang="zh-TW" sz="3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~</a:t>
            </a:r>
            <a:endParaRPr lang="zh-TW" altLang="en-US" sz="3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:\人文考察\0\定南家_170211_00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0162674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55576" y="1556792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47744" y="163991"/>
            <a:ext cx="738664" cy="655564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此為吾等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於青天先生之書房留言</a:t>
            </a:r>
            <a:endParaRPr lang="zh-TW" altLang="en-US" sz="3600" dirty="0">
              <a:solidFill>
                <a:schemeClr val="accent6">
                  <a:lumMod val="50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01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人文考察\0\定南家_170211_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46" y="0"/>
            <a:ext cx="10453271" cy="69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人文考察\0\定南家_170211_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73" y="1844824"/>
            <a:ext cx="67856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180528" y="470706"/>
            <a:ext cx="979308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數百棵石頭訴說著</a:t>
            </a:r>
            <a:r>
              <a:rPr lang="zh-TW" altLang="en-US" sz="3200" dirty="0" smtClean="0">
                <a:solidFill>
                  <a:srgbClr val="FF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千萬個人對陳定南縣長的思念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。</a:t>
            </a:r>
            <a:endParaRPr lang="zh-TW" altLang="en-US" sz="3200" dirty="0">
              <a:solidFill>
                <a:schemeClr val="accent6">
                  <a:lumMod val="75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4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16990924_981347695333527_87131190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5776"/>
            <a:ext cx="11001420" cy="7337861"/>
          </a:xfrm>
        </p:spPr>
      </p:pic>
      <p:sp>
        <p:nvSpPr>
          <p:cNvPr id="7" name="文字方塊 6"/>
          <p:cNvSpPr txBox="1"/>
          <p:nvPr/>
        </p:nvSpPr>
        <p:spPr>
          <a:xfrm>
            <a:off x="2160177" y="1142984"/>
            <a:ext cx="3076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以一顆尊敬的心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endParaRPr lang="en-US" altLang="zh-TW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zh-TW" altLang="en-US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719536" y="1835482"/>
            <a:ext cx="2339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感念著定南縣長</a:t>
            </a:r>
            <a:endParaRPr lang="en-US" altLang="zh-TW" sz="2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</a:t>
            </a:r>
            <a:endParaRPr lang="en-US" altLang="zh-TW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36912"/>
            <a:ext cx="2954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青天</a:t>
            </a:r>
            <a:r>
              <a:rPr lang="zh-TW" altLang="en-US" sz="2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宜蘭  雨過天青</a:t>
            </a: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008076" y="3407299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  <a:latin typeface="Kozuka Gothic Pr6N H" pitchFamily="34" charset="-128"/>
                <a:ea typeface="Kozuka Gothic Pr6N H" pitchFamily="34" charset="-128"/>
              </a:rPr>
              <a:t>-The End-</a:t>
            </a:r>
            <a:endParaRPr lang="zh-TW" altLang="en-US" sz="2800" dirty="0">
              <a:solidFill>
                <a:schemeClr val="bg1"/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3528392" cy="612068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67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求學歷程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洲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國小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↓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宜蘭中學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初中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部、高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中部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↓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台灣大學法律系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較於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家庭變故，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求學生涯可謂順遂。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-13717"/>
            <a:ext cx="10302544" cy="6871717"/>
          </a:xfrm>
        </p:spPr>
      </p:pic>
    </p:spTree>
    <p:extLst>
      <p:ext uri="{BB962C8B-B14F-4D97-AF65-F5344CB8AC3E}">
        <p14:creationId xmlns:p14="http://schemas.microsoft.com/office/powerpoint/2010/main" val="6744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尚未進入政治生涯的他</a:t>
            </a:r>
            <a:endParaRPr lang="zh-TW" altLang="en-US" sz="5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於廣告公司執行業務工作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台塑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集團相關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企業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亞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中鞋業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公司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擔任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業務經理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1979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貿易公司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  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   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商經驗達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4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zh-TW" altLang="en-US" sz="6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從政動機</a:t>
            </a:r>
            <a:endParaRPr lang="zh-TW" altLang="en-US" sz="6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陳定南在美麗島事件與林宅血案之後，開始投身政治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界。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3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施政追追追</a:t>
            </a:r>
            <a:endParaRPr lang="zh-TW" altLang="en-US" sz="66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40423"/>
            <a:ext cx="8435280" cy="53285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TW" sz="3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dirty="0" smtClean="0">
                <a:latin typeface="標楷體" pitchFamily="65" charset="-120"/>
                <a:ea typeface="標楷體" pitchFamily="65" charset="-120"/>
              </a:rPr>
              <a:t>反</a:t>
            </a:r>
            <a:r>
              <a:rPr lang="zh-TW" altLang="en-US" sz="3800" dirty="0">
                <a:latin typeface="標楷體" pitchFamily="65" charset="-120"/>
                <a:ea typeface="標楷體" pitchFamily="65" charset="-120"/>
              </a:rPr>
              <a:t>六</a:t>
            </a:r>
            <a:r>
              <a:rPr lang="zh-TW" altLang="en-US" sz="3800" dirty="0" smtClean="0">
                <a:latin typeface="標楷體" pitchFamily="65" charset="-120"/>
                <a:ea typeface="標楷體" pitchFamily="65" charset="-120"/>
              </a:rPr>
              <a:t>輕</a:t>
            </a:r>
            <a:endParaRPr lang="en-US" altLang="zh-TW" sz="3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dirty="0" smtClean="0">
                <a:latin typeface="標楷體" pitchFamily="65" charset="-120"/>
                <a:ea typeface="標楷體" pitchFamily="65" charset="-120"/>
              </a:rPr>
              <a:t>運動公園整治</a:t>
            </a:r>
            <a:endParaRPr lang="en-US" altLang="zh-TW" sz="3800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dirty="0" smtClean="0">
                <a:latin typeface="標楷體" pitchFamily="65" charset="-120"/>
                <a:ea typeface="標楷體" pitchFamily="65" charset="-120"/>
              </a:rPr>
              <a:t>冬山河整治</a:t>
            </a:r>
            <a:endParaRPr lang="en-US" altLang="zh-TW" sz="38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33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300" dirty="0" smtClean="0">
                <a:latin typeface="標楷體" pitchFamily="65" charset="-120"/>
                <a:ea typeface="標楷體" pitchFamily="65" charset="-120"/>
              </a:rPr>
              <a:t>館內裝置藝術</a:t>
            </a:r>
            <a:r>
              <a:rPr lang="zh-TW" altLang="en-US" sz="3300" dirty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33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3300" dirty="0" smtClean="0">
                <a:latin typeface="標楷體" pitchFamily="65" charset="-120"/>
                <a:ea typeface="標楷體" pitchFamily="65" charset="-120"/>
              </a:rPr>
              <a:t>由鉛筆組成</a:t>
            </a:r>
            <a:r>
              <a:rPr lang="en-US" altLang="zh-TW" sz="33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indent="0" algn="ctr">
              <a:buNone/>
            </a:pPr>
            <a:r>
              <a:rPr lang="en-US" altLang="zh-TW" sz="3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800" dirty="0" smtClean="0">
                <a:latin typeface="標楷體" pitchFamily="65" charset="-120"/>
                <a:ea typeface="標楷體" pitchFamily="65" charset="-120"/>
              </a:rPr>
              <a:t>公正</a:t>
            </a:r>
            <a:r>
              <a:rPr lang="zh-TW" altLang="en-US" sz="3800" dirty="0">
                <a:latin typeface="標楷體" pitchFamily="65" charset="-120"/>
                <a:ea typeface="標楷體" pitchFamily="65" charset="-120"/>
              </a:rPr>
              <a:t>的施政風格，讓他日後被尊稱為</a:t>
            </a:r>
            <a:r>
              <a:rPr lang="zh-TW" altLang="en-US" sz="380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陳青天</a:t>
            </a:r>
            <a:r>
              <a:rPr lang="en-US" altLang="zh-TW" sz="3800" dirty="0" smtClean="0">
                <a:latin typeface="標楷體" pitchFamily="65" charset="-120"/>
                <a:ea typeface="標楷體" pitchFamily="65" charset="-120"/>
              </a:rPr>
              <a:t>-</a:t>
            </a:r>
            <a:endParaRPr lang="zh-TW" altLang="en-US" sz="38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06" y="1412776"/>
            <a:ext cx="477917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誓死反六輕，血肉護蘭陽</a:t>
            </a:r>
            <a:endParaRPr lang="zh-TW" altLang="en-US" sz="48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4" name="內容版面配置區 3" descr="16936370_1104182866375925_915687241_o.png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" y="1285860"/>
            <a:ext cx="9144022" cy="5143512"/>
          </a:xfrm>
        </p:spPr>
      </p:pic>
      <p:sp>
        <p:nvSpPr>
          <p:cNvPr id="6" name="文字方塊 5"/>
          <p:cNvSpPr txBox="1"/>
          <p:nvPr/>
        </p:nvSpPr>
        <p:spPr>
          <a:xfrm>
            <a:off x="3929058" y="64886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有影片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78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871" y="-9178"/>
            <a:ext cx="13389291" cy="754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6600" b="1" dirty="0" smtClean="0">
                <a:solidFill>
                  <a:srgbClr val="C0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8</a:t>
            </a:r>
            <a:r>
              <a:rPr lang="zh-TW" altLang="en-US" sz="6600" b="1" dirty="0" smtClean="0">
                <a:solidFill>
                  <a:srgbClr val="C0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公頃與</a:t>
            </a:r>
            <a:r>
              <a:rPr lang="en-US" altLang="zh-TW" sz="6600" b="1" dirty="0" smtClean="0">
                <a:solidFill>
                  <a:srgbClr val="C0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27</a:t>
            </a:r>
            <a:r>
              <a:rPr lang="zh-TW" altLang="en-US" sz="6600" b="1" dirty="0" smtClean="0">
                <a:solidFill>
                  <a:srgbClr val="C00000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公頃的故事</a:t>
            </a:r>
            <a:endParaRPr lang="zh-TW" altLang="en-US" sz="6600" b="1" dirty="0">
              <a:solidFill>
                <a:srgbClr val="C00000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3212976"/>
            <a:ext cx="8229600" cy="3057203"/>
          </a:xfrm>
        </p:spPr>
        <p:txBody>
          <a:bodyPr>
            <a:normAutofit fontScale="925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爭取擴建案時，陳定南認為這是場最心力交瘁的奮鬥，終於將宜運擴建成功。</a:t>
            </a:r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陳定南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要求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樹一定要種的筆直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自己在下班後，拿著皮尺檢測樹的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間距；大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草坪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草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花了半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年試驗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，挑出可讓遊客盡情踩踏</a:t>
            </a:r>
            <a:r>
              <a:rPr lang="zh-TW" altLang="en-US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的品種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64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1379</Words>
  <Application>Microsoft Office PowerPoint</Application>
  <PresentationFormat>如螢幕大小 (4:3)</PresentationFormat>
  <Paragraphs>161</Paragraphs>
  <Slides>35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PowerPoint 簡報</vt:lpstr>
      <vt:lpstr>目錄 </vt:lpstr>
      <vt:lpstr>動機</vt:lpstr>
      <vt:lpstr>求學歷程   大洲國小    ↓ 宜蘭中學 初中部、高中部    ↓ 台灣大學法律系   相較於家庭變故， 求學生涯可謂順遂。</vt:lpstr>
      <vt:lpstr>尚未進入政治生涯的他</vt:lpstr>
      <vt:lpstr>從政動機</vt:lpstr>
      <vt:lpstr>施政追追追</vt:lpstr>
      <vt:lpstr>誓死反六輕，血肉護蘭陽</vt:lpstr>
      <vt:lpstr>8公頃與27公頃的故事</vt:lpstr>
      <vt:lpstr>氾濫成災→希望之河</vt:lpstr>
      <vt:lpstr>牽手</vt:lpstr>
      <vt:lpstr>PowerPoint 簡報</vt:lpstr>
      <vt:lpstr>PowerPoint 簡報</vt:lpstr>
      <vt:lpstr>舊宅外觀</vt:lpstr>
      <vt:lpstr>~園區熱情的狗狗與我們的邂逅~</vt:lpstr>
      <vt:lpstr>沒有電腦的時代，陳定南總是貼心的自製班級座位表、營隊歌本或各項收支表等。</vt:lpstr>
      <vt:lpstr>大學時期， 看電影是陳定南很重要的 休閒活動。  他細心保存的票根 便是他青春的回憶……</vt:lpstr>
      <vt:lpstr>我們看見了這張標示，</vt:lpstr>
      <vt:lpstr>PowerPoint 簡報</vt:lpstr>
      <vt:lpstr>由於對司法環境的失望，陳定南進入商界， 在企業中確立品質與效率的風格。</vt:lpstr>
      <vt:lpstr>PowerPoint 簡報</vt:lpstr>
      <vt:lpstr>這份祝福相當真誠，共勉之。</vt:lpstr>
      <vt:lpstr>PowerPoint 簡報</vt:lpstr>
      <vt:lpstr>PowerPoint 簡報</vt:lpstr>
      <vt:lpstr>PowerPoint 簡報</vt:lpstr>
      <vt:lpstr>PowerPoint 簡報</vt:lpstr>
      <vt:lpstr>~額外分享~</vt:lpstr>
      <vt:lpstr>PowerPoint 簡報</vt:lpstr>
      <vt:lpstr>~青天長子~陳仁杰大哥~</vt:lpstr>
      <vt:lpstr>PowerPoint 簡報</vt:lpstr>
      <vt:lpstr>PowerPoint 簡報</vt:lpstr>
      <vt:lpstr>~親切的陳仁杰大哥送了我們這本紀念刊~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青天</dc:title>
  <dc:creator>user</dc:creator>
  <cp:lastModifiedBy>Administrator</cp:lastModifiedBy>
  <cp:revision>128</cp:revision>
  <dcterms:created xsi:type="dcterms:W3CDTF">2017-02-11T05:10:09Z</dcterms:created>
  <dcterms:modified xsi:type="dcterms:W3CDTF">2017-05-31T01:19:28Z</dcterms:modified>
</cp:coreProperties>
</file>