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7" r:id="rId3"/>
    <p:sldId id="257" r:id="rId4"/>
    <p:sldId id="261" r:id="rId5"/>
    <p:sldId id="262" r:id="rId6"/>
    <p:sldId id="264" r:id="rId7"/>
    <p:sldId id="265" r:id="rId8"/>
    <p:sldId id="266" r:id="rId9"/>
    <p:sldId id="270" r:id="rId10"/>
    <p:sldId id="271" r:id="rId11"/>
    <p:sldId id="272" r:id="rId12"/>
    <p:sldId id="263" r:id="rId13"/>
    <p:sldId id="273" r:id="rId14"/>
    <p:sldId id="277" r:id="rId15"/>
    <p:sldId id="274" r:id="rId16"/>
    <p:sldId id="275" r:id="rId17"/>
    <p:sldId id="276" r:id="rId18"/>
    <p:sldId id="278" r:id="rId19"/>
    <p:sldId id="279" r:id="rId20"/>
    <p:sldId id="259" r:id="rId21"/>
    <p:sldId id="280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吳美芬" initials="吳美芬" lastIdx="2" clrIdx="0">
    <p:extLst>
      <p:ext uri="{19B8F6BF-5375-455C-9EA6-DF929625EA0E}">
        <p15:presenceInfo xmlns:p15="http://schemas.microsoft.com/office/powerpoint/2012/main" userId="68a701d1a03cb6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48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3524" autoAdjust="0"/>
  </p:normalViewPr>
  <p:slideViewPr>
    <p:cSldViewPr>
      <p:cViewPr varScale="1">
        <p:scale>
          <a:sx n="81" d="100"/>
          <a:sy n="81" d="100"/>
        </p:scale>
        <p:origin x="157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0615B3-0417-49B0-A91A-DF37B88B98D5}" type="doc">
      <dgm:prSet loTypeId="urn:microsoft.com/office/officeart/2008/layout/AccentedPicture" loCatId="picture" qsTypeId="urn:microsoft.com/office/officeart/2005/8/quickstyle/3d1" qsCatId="3D" csTypeId="urn:microsoft.com/office/officeart/2005/8/colors/accent1_2" csCatId="accent1" phldr="1"/>
      <dgm:spPr/>
    </dgm:pt>
    <dgm:pt modelId="{FA0C22A3-5CA7-4616-B6ED-FF13B28480AB}">
      <dgm:prSet phldrT="[文字]" phldr="1"/>
      <dgm:spPr/>
      <dgm:t>
        <a:bodyPr/>
        <a:lstStyle/>
        <a:p>
          <a:endParaRPr lang="zh-TW" altLang="en-US" dirty="0"/>
        </a:p>
      </dgm:t>
    </dgm:pt>
    <dgm:pt modelId="{1D3A6132-5E36-41C8-B4B3-CE59EEB0B909}" type="sibTrans" cxnId="{8E1826D7-6CC1-4293-AC02-9E19BC516E6A}">
      <dgm:prSet/>
      <dgm:spPr>
        <a:blipFill>
          <a:blip xmlns:r="http://schemas.openxmlformats.org/officeDocument/2006/relationships" r:embed="rId1"/>
          <a:srcRect/>
          <a:stretch>
            <a:fillRect t="-1000" b="-1000"/>
          </a:stretch>
        </a:blipFill>
      </dgm:spPr>
      <dgm:t>
        <a:bodyPr/>
        <a:lstStyle/>
        <a:p>
          <a:endParaRPr lang="zh-TW" altLang="en-US"/>
        </a:p>
      </dgm:t>
    </dgm:pt>
    <dgm:pt modelId="{198844EA-E6CC-47E5-A193-352C0254C6BB}" type="parTrans" cxnId="{8E1826D7-6CC1-4293-AC02-9E19BC516E6A}">
      <dgm:prSet/>
      <dgm:spPr/>
      <dgm:t>
        <a:bodyPr/>
        <a:lstStyle/>
        <a:p>
          <a:endParaRPr lang="zh-TW" altLang="en-US"/>
        </a:p>
      </dgm:t>
    </dgm:pt>
    <dgm:pt modelId="{C075B160-0AFE-4F9C-9FDE-F65F5335686F}" type="pres">
      <dgm:prSet presAssocID="{450615B3-0417-49B0-A91A-DF37B88B98D5}" presName="Name0" presStyleCnt="0">
        <dgm:presLayoutVars>
          <dgm:dir/>
        </dgm:presLayoutVars>
      </dgm:prSet>
      <dgm:spPr/>
    </dgm:pt>
    <dgm:pt modelId="{95D1DD7A-DACD-4DB8-A3F7-94B321F16CC6}" type="pres">
      <dgm:prSet presAssocID="{1D3A6132-5E36-41C8-B4B3-CE59EEB0B909}" presName="picture_1" presStyleLbl="bgImgPlace1" presStyleIdx="0" presStyleCnt="1" custLinFactNeighborX="-6632" custLinFactNeighborY="520"/>
      <dgm:spPr/>
    </dgm:pt>
    <dgm:pt modelId="{5DEBE59B-848D-4A99-AEC5-3E1DC87BE36A}" type="pres">
      <dgm:prSet presAssocID="{FA0C22A3-5CA7-4616-B6ED-FF13B28480AB}" presName="text_1" presStyleLbl="node1" presStyleIdx="0" presStyleCnt="0" custFlipVert="1" custFlipHor="1" custScaleX="5609" custScaleY="2724" custLinFactX="50596" custLinFactNeighborX="100000" custLinFactNeighborY="20545">
        <dgm:presLayoutVars>
          <dgm:bulletEnabled val="1"/>
        </dgm:presLayoutVars>
      </dgm:prSet>
      <dgm:spPr/>
    </dgm:pt>
    <dgm:pt modelId="{5ADD9D1E-6458-4B9B-AE03-2FCCDA0E0E29}" type="pres">
      <dgm:prSet presAssocID="{450615B3-0417-49B0-A91A-DF37B88B98D5}" presName="maxNode" presStyleCnt="0"/>
      <dgm:spPr/>
    </dgm:pt>
    <dgm:pt modelId="{14113188-B850-459E-B169-0282D0C55CAB}" type="pres">
      <dgm:prSet presAssocID="{450615B3-0417-49B0-A91A-DF37B88B98D5}" presName="Name33" presStyleCnt="0"/>
      <dgm:spPr/>
    </dgm:pt>
  </dgm:ptLst>
  <dgm:cxnLst>
    <dgm:cxn modelId="{E2A031BF-39D3-45DE-9BFB-F90DA9A85212}" type="presOf" srcId="{450615B3-0417-49B0-A91A-DF37B88B98D5}" destId="{C075B160-0AFE-4F9C-9FDE-F65F5335686F}" srcOrd="0" destOrd="0" presId="urn:microsoft.com/office/officeart/2008/layout/AccentedPicture"/>
    <dgm:cxn modelId="{0821E377-CD01-48D9-8D84-665C07E45E33}" type="presOf" srcId="{FA0C22A3-5CA7-4616-B6ED-FF13B28480AB}" destId="{5DEBE59B-848D-4A99-AEC5-3E1DC87BE36A}" srcOrd="0" destOrd="0" presId="urn:microsoft.com/office/officeart/2008/layout/AccentedPicture"/>
    <dgm:cxn modelId="{3F691ECD-608A-43D2-8CC0-71018547AEB6}" type="presOf" srcId="{1D3A6132-5E36-41C8-B4B3-CE59EEB0B909}" destId="{95D1DD7A-DACD-4DB8-A3F7-94B321F16CC6}" srcOrd="0" destOrd="0" presId="urn:microsoft.com/office/officeart/2008/layout/AccentedPicture"/>
    <dgm:cxn modelId="{8E1826D7-6CC1-4293-AC02-9E19BC516E6A}" srcId="{450615B3-0417-49B0-A91A-DF37B88B98D5}" destId="{FA0C22A3-5CA7-4616-B6ED-FF13B28480AB}" srcOrd="0" destOrd="0" parTransId="{198844EA-E6CC-47E5-A193-352C0254C6BB}" sibTransId="{1D3A6132-5E36-41C8-B4B3-CE59EEB0B909}"/>
    <dgm:cxn modelId="{0ACD16B7-36FB-4569-A4DE-BE6923992BD4}" type="presParOf" srcId="{C075B160-0AFE-4F9C-9FDE-F65F5335686F}" destId="{95D1DD7A-DACD-4DB8-A3F7-94B321F16CC6}" srcOrd="0" destOrd="0" presId="urn:microsoft.com/office/officeart/2008/layout/AccentedPicture"/>
    <dgm:cxn modelId="{5EB6C814-2A05-4A82-9A87-01CE01D4CEE2}" type="presParOf" srcId="{C075B160-0AFE-4F9C-9FDE-F65F5335686F}" destId="{5DEBE59B-848D-4A99-AEC5-3E1DC87BE36A}" srcOrd="1" destOrd="0" presId="urn:microsoft.com/office/officeart/2008/layout/AccentedPicture"/>
    <dgm:cxn modelId="{86C19E79-004A-40D9-B88A-278DB3BB5247}" type="presParOf" srcId="{C075B160-0AFE-4F9C-9FDE-F65F5335686F}" destId="{5ADD9D1E-6458-4B9B-AE03-2FCCDA0E0E29}" srcOrd="2" destOrd="0" presId="urn:microsoft.com/office/officeart/2008/layout/AccentedPicture"/>
    <dgm:cxn modelId="{DF22158C-C3F1-4C08-81D4-F8E227DEF79D}" type="presParOf" srcId="{5ADD9D1E-6458-4B9B-AE03-2FCCDA0E0E29}" destId="{14113188-B850-459E-B169-0282D0C55CAB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D1DD7A-DACD-4DB8-A3F7-94B321F16CC6}">
      <dsp:nvSpPr>
        <dsp:cNvPr id="0" name=""/>
        <dsp:cNvSpPr/>
      </dsp:nvSpPr>
      <dsp:spPr>
        <a:xfrm>
          <a:off x="0" y="53416"/>
          <a:ext cx="3816424" cy="4867887"/>
        </a:xfrm>
        <a:prstGeom prst="roundRect">
          <a:avLst/>
        </a:prstGeom>
        <a:blipFill>
          <a:blip xmlns:r="http://schemas.openxmlformats.org/officeDocument/2006/relationships" r:embed="rId1"/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DEBE59B-848D-4A99-AEC5-3E1DC87BE36A}">
      <dsp:nvSpPr>
        <dsp:cNvPr id="0" name=""/>
        <dsp:cNvSpPr/>
      </dsp:nvSpPr>
      <dsp:spPr>
        <a:xfrm flipH="1" flipV="1">
          <a:off x="3651595" y="3995909"/>
          <a:ext cx="164828" cy="7956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500" kern="1200" dirty="0"/>
        </a:p>
      </dsp:txBody>
      <dsp:txXfrm rot="10800000">
        <a:off x="3651595" y="3995909"/>
        <a:ext cx="164828" cy="79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D85C4-8674-4CCA-BD31-6A1322E4C2C7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3216D-F59C-4310-BF65-62C65F4707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45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影片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16D-F59C-4310-BF65-62C65F47073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727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16D-F59C-4310-BF65-62C65F47073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363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問題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16D-F59C-4310-BF65-62C65F47073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3641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EB63-FA5D-4353-9598-578617A48235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5E6A-BB31-4045-B4B1-AA30CF4DA3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EB63-FA5D-4353-9598-578617A48235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5E6A-BB31-4045-B4B1-AA30CF4DA3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EB63-FA5D-4353-9598-578617A48235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5E6A-BB31-4045-B4B1-AA30CF4DA3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EB63-FA5D-4353-9598-578617A48235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5E6A-BB31-4045-B4B1-AA30CF4DA3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EB63-FA5D-4353-9598-578617A48235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5E6A-BB31-4045-B4B1-AA30CF4DA3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EB63-FA5D-4353-9598-578617A48235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5E6A-BB31-4045-B4B1-AA30CF4DA3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EB63-FA5D-4353-9598-578617A48235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5E6A-BB31-4045-B4B1-AA30CF4DA3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EB63-FA5D-4353-9598-578617A48235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5E6A-BB31-4045-B4B1-AA30CF4DA3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EB63-FA5D-4353-9598-578617A48235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5E6A-BB31-4045-B4B1-AA30CF4DA3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EB63-FA5D-4353-9598-578617A48235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5E6A-BB31-4045-B4B1-AA30CF4DA3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9EB63-FA5D-4353-9598-578617A48235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5E6A-BB31-4045-B4B1-AA30CF4DA3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9EB63-FA5D-4353-9598-578617A48235}" type="datetimeFigureOut">
              <a:rPr lang="zh-TW" altLang="en-US" smtClean="0"/>
              <a:pPr/>
              <a:t>2017/2/28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5E6A-BB31-4045-B4B1-AA30CF4DA3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000372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+mj-ea"/>
              </a:rPr>
              <a:t>國立蘭陽女中</a:t>
            </a:r>
            <a:br>
              <a:rPr lang="en-US" altLang="zh-TW" sz="4000" dirty="0">
                <a:latin typeface="+mj-ea"/>
              </a:rPr>
            </a:br>
            <a:r>
              <a:rPr lang="zh-TW" altLang="en-US" sz="4000" dirty="0">
                <a:latin typeface="+mj-ea"/>
              </a:rPr>
              <a:t>地理實察報告</a:t>
            </a:r>
            <a:br>
              <a:rPr lang="en-US" altLang="zh-TW" sz="4000" dirty="0">
                <a:latin typeface="+mj-ea"/>
              </a:rPr>
            </a:br>
            <a:r>
              <a:rPr lang="zh-TW" altLang="en-US" sz="4000" dirty="0">
                <a:solidFill>
                  <a:srgbClr val="FF0000"/>
                </a:solidFill>
                <a:latin typeface="+mj-ea"/>
              </a:rPr>
              <a:t>瑪利亞奔跑中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2786058"/>
            <a:ext cx="9144000" cy="4071942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tx1"/>
                </a:solidFill>
              </a:rPr>
              <a:t>                        組員</a:t>
            </a:r>
            <a:r>
              <a:rPr lang="en-US" altLang="zh-TW" dirty="0">
                <a:solidFill>
                  <a:schemeClr val="tx1"/>
                </a:solidFill>
              </a:rPr>
              <a:t>:103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27</a:t>
            </a:r>
            <a:r>
              <a:rPr lang="zh-TW" altLang="en-US" dirty="0">
                <a:solidFill>
                  <a:schemeClr val="tx1"/>
                </a:solidFill>
              </a:rPr>
              <a:t>陳詠欣</a:t>
            </a:r>
            <a:endParaRPr lang="en-US" altLang="zh-TW" dirty="0">
              <a:solidFill>
                <a:schemeClr val="tx1"/>
              </a:solidFill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                                  </a:t>
            </a:r>
            <a:r>
              <a:rPr lang="en-US" altLang="zh-TW" dirty="0">
                <a:solidFill>
                  <a:schemeClr val="tx1"/>
                </a:solidFill>
              </a:rPr>
              <a:t>108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20</a:t>
            </a:r>
            <a:r>
              <a:rPr lang="zh-TW" altLang="en-US" dirty="0">
                <a:solidFill>
                  <a:schemeClr val="tx1"/>
                </a:solidFill>
              </a:rPr>
              <a:t>張琇茹</a:t>
            </a:r>
            <a:endParaRPr lang="en-US" altLang="zh-TW" dirty="0">
              <a:solidFill>
                <a:schemeClr val="tx1"/>
              </a:solidFill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                                  </a:t>
            </a:r>
            <a:r>
              <a:rPr lang="en-US" altLang="zh-TW" dirty="0">
                <a:solidFill>
                  <a:schemeClr val="tx1"/>
                </a:solidFill>
              </a:rPr>
              <a:t>111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19</a:t>
            </a:r>
            <a:r>
              <a:rPr lang="zh-TW" altLang="en-US" dirty="0">
                <a:solidFill>
                  <a:schemeClr val="tx1"/>
                </a:solidFill>
              </a:rPr>
              <a:t>張雅筑</a:t>
            </a:r>
            <a:endParaRPr lang="en-US" altLang="zh-TW" dirty="0">
              <a:solidFill>
                <a:schemeClr val="tx1"/>
              </a:solidFill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                                  </a:t>
            </a:r>
            <a:r>
              <a:rPr lang="en-US" altLang="zh-TW" dirty="0">
                <a:solidFill>
                  <a:schemeClr val="tx1"/>
                </a:solidFill>
              </a:rPr>
              <a:t>112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12</a:t>
            </a:r>
            <a:r>
              <a:rPr lang="zh-TW" altLang="en-US" dirty="0">
                <a:solidFill>
                  <a:schemeClr val="tx1"/>
                </a:solidFill>
              </a:rPr>
              <a:t>陳姿君</a:t>
            </a:r>
            <a:endParaRPr lang="en-US" altLang="zh-TW" dirty="0">
              <a:solidFill>
                <a:schemeClr val="tx1"/>
              </a:solidFill>
            </a:endParaRPr>
          </a:p>
          <a:p>
            <a:pPr algn="just"/>
            <a:r>
              <a:rPr lang="zh-TW" altLang="en-US" dirty="0">
                <a:solidFill>
                  <a:schemeClr val="tx1"/>
                </a:solidFill>
              </a:rPr>
              <a:t>                         指導老師</a:t>
            </a:r>
            <a:r>
              <a:rPr lang="en-US" altLang="zh-TW" dirty="0">
                <a:solidFill>
                  <a:schemeClr val="tx1"/>
                </a:solidFill>
              </a:rPr>
              <a:t>:</a:t>
            </a:r>
            <a:r>
              <a:rPr lang="zh-TW" altLang="en-US" dirty="0">
                <a:solidFill>
                  <a:schemeClr val="tx1"/>
                </a:solidFill>
              </a:rPr>
              <a:t>林秀梅</a:t>
            </a:r>
            <a:endParaRPr lang="en-US" altLang="zh-TW" dirty="0">
              <a:solidFill>
                <a:schemeClr val="tx1"/>
              </a:solidFill>
            </a:endParaRPr>
          </a:p>
          <a:p>
            <a:pPr algn="just"/>
            <a:r>
              <a:rPr lang="zh-TW" altLang="en-US" dirty="0">
                <a:solidFill>
                  <a:schemeClr val="tx1"/>
                </a:solidFill>
              </a:rPr>
              <a:t> </a:t>
            </a:r>
            <a:endParaRPr lang="en-US" altLang="zh-TW" dirty="0">
              <a:solidFill>
                <a:schemeClr val="tx1"/>
              </a:solidFill>
            </a:endParaRPr>
          </a:p>
          <a:p>
            <a:pPr algn="just"/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7504" y="116632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             </a:t>
            </a:r>
            <a:r>
              <a:rPr lang="zh-TW" altLang="en-US" sz="3600" dirty="0"/>
              <a:t>越南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en-US" sz="3600" dirty="0"/>
              <a:t>越南不論在生活習慣或宗教信仰上皆與台灣相近。對台灣生活較易適應。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en-US" sz="3600" dirty="0"/>
              <a:t>           泰國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zh-TW" altLang="en-US" sz="3600" dirty="0"/>
              <a:t>泰國是一個非常虔誠的佛教國家，人民篤信佛教。在飲食方面喜歡吃較為酸辣的食物。近年來因經濟成長以減少對外輸出勞工。</a:t>
            </a:r>
            <a:endParaRPr lang="zh-TW" altLang="en-US" sz="36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27" y="121964"/>
            <a:ext cx="865177" cy="57678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027" y="2932787"/>
            <a:ext cx="86409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55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96751"/>
          </a:xfrm>
        </p:spPr>
        <p:txBody>
          <a:bodyPr/>
          <a:lstStyle/>
          <a:p>
            <a:r>
              <a:rPr lang="zh-TW" altLang="en-US" dirty="0"/>
              <a:t>訪談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33056"/>
            <a:ext cx="511256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913032233"/>
              </p:ext>
            </p:extLst>
          </p:nvPr>
        </p:nvGraphicFramePr>
        <p:xfrm>
          <a:off x="107504" y="1628800"/>
          <a:ext cx="3816424" cy="492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箭號: 向左 7"/>
          <p:cNvSpPr/>
          <p:nvPr/>
        </p:nvSpPr>
        <p:spPr>
          <a:xfrm>
            <a:off x="4355976" y="198884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680573" y="182714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/>
              <a:t>訪談對象</a:t>
            </a:r>
          </a:p>
        </p:txBody>
      </p:sp>
      <p:sp>
        <p:nvSpPr>
          <p:cNvPr id="10" name="箭號: 向下 9"/>
          <p:cNvSpPr/>
          <p:nvPr/>
        </p:nvSpPr>
        <p:spPr>
          <a:xfrm>
            <a:off x="5334384" y="2954648"/>
            <a:ext cx="484632" cy="834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6035040" y="2954648"/>
            <a:ext cx="220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訪談地點</a:t>
            </a:r>
          </a:p>
        </p:txBody>
      </p:sp>
    </p:spTree>
    <p:extLst>
      <p:ext uri="{BB962C8B-B14F-4D97-AF65-F5344CB8AC3E}">
        <p14:creationId xmlns:p14="http://schemas.microsoft.com/office/powerpoint/2010/main" val="1498102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44624"/>
            <a:ext cx="9144000" cy="681337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endParaRPr lang="zh-TW" altLang="en-US" sz="5600" kern="100" dirty="0">
              <a:solidFill>
                <a:schemeClr val="tx1"/>
              </a:solidFill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kern="100" dirty="0">
                <a:solidFill>
                  <a:schemeClr val="tx1"/>
                </a:solidFill>
                <a:ea typeface="新細明體"/>
                <a:cs typeface="Times New Roman"/>
              </a:rPr>
              <a:t> </a:t>
            </a:r>
            <a:endParaRPr lang="zh-TW" altLang="en-US" kern="100" dirty="0">
              <a:solidFill>
                <a:schemeClr val="tx1"/>
              </a:solidFill>
              <a:cs typeface="Times New Roman"/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777318"/>
              </p:ext>
            </p:extLst>
          </p:nvPr>
        </p:nvGraphicFramePr>
        <p:xfrm>
          <a:off x="428596" y="214288"/>
          <a:ext cx="8501122" cy="5968593"/>
        </p:xfrm>
        <a:graphic>
          <a:graphicData uri="http://schemas.openxmlformats.org/drawingml/2006/table">
            <a:tbl>
              <a:tblPr/>
              <a:tblGrid>
                <a:gridCol w="3725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5061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一、基本資料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性別：□男　□女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年紀： 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國籍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</a:rPr>
                        <a:t>: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家庭</a:t>
                      </a:r>
                      <a:r>
                        <a:rPr lang="zh-TW" altLang="en-US" sz="1800" kern="100" dirty="0">
                          <a:latin typeface="Times New Roman"/>
                          <a:ea typeface="標楷體"/>
                        </a:rPr>
                        <a:t>狀況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</a:rPr>
                        <a:t>:</a:t>
                      </a:r>
                      <a:endParaRPr lang="en-US" sz="18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工作類別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</a:rPr>
                        <a:t>: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教育程度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</a:rPr>
                        <a:t>: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來台時間</a:t>
                      </a:r>
                      <a:r>
                        <a:rPr lang="en-US" altLang="zh-TW" sz="1800" kern="100" dirty="0">
                          <a:latin typeface="Times New Roman"/>
                          <a:ea typeface="標楷體"/>
                        </a:rPr>
                        <a:t>: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54267" marR="542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907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二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</a:rPr>
                        <a:t>.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問題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/>
                          <a:ea typeface="新細明體"/>
                        </a:rPr>
                        <a:t>1.</a:t>
                      </a:r>
                      <a:r>
                        <a:rPr lang="en-US" sz="1800" kern="100" dirty="0">
                          <a:latin typeface="Times New Roman"/>
                          <a:ea typeface="新細明體"/>
                        </a:rPr>
                        <a:t> </a:t>
                      </a:r>
                      <a:r>
                        <a:rPr lang="zh-TW" altLang="en-US" sz="1800" kern="100" dirty="0">
                          <a:latin typeface="Times New Roman"/>
                          <a:ea typeface="新細明體"/>
                        </a:rPr>
                        <a:t> 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薪資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□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</a:rPr>
                        <a:t>1.5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萬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</a:rPr>
                        <a:t>~2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萬整 □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</a:rPr>
                        <a:t>2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萬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</a:rPr>
                        <a:t>~2.5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萬 □</a:t>
                      </a:r>
                      <a:r>
                        <a:rPr lang="en-US" sz="1800" kern="100" dirty="0">
                          <a:latin typeface="Times New Roman"/>
                          <a:ea typeface="標楷體"/>
                        </a:rPr>
                        <a:t>2.5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萬以上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/>
                          <a:ea typeface="新細明體"/>
                        </a:rPr>
                        <a:t>2.</a:t>
                      </a:r>
                      <a:r>
                        <a:rPr lang="zh-TW" altLang="en-US" sz="1800" kern="100" dirty="0">
                          <a:latin typeface="標楷體"/>
                          <a:ea typeface="新細明體"/>
                        </a:rPr>
                        <a:t> </a:t>
                      </a:r>
                      <a:r>
                        <a:rPr lang="zh-TW" altLang="zh-TW" sz="1800" kern="100" dirty="0">
                          <a:latin typeface="Times New Roman"/>
                          <a:ea typeface="標楷體"/>
                        </a:rPr>
                        <a:t>住宿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/>
                          <a:ea typeface="新細明體"/>
                        </a:rPr>
                        <a:t>3.</a:t>
                      </a:r>
                      <a:r>
                        <a:rPr lang="zh-TW" altLang="en-US" sz="1800" kern="100" dirty="0">
                          <a:latin typeface="標楷體"/>
                          <a:ea typeface="新細明體"/>
                        </a:rPr>
                        <a:t> </a:t>
                      </a:r>
                      <a:r>
                        <a:rPr lang="zh-TW" altLang="zh-TW" sz="1800" kern="100" dirty="0">
                          <a:latin typeface="Times New Roman"/>
                          <a:ea typeface="標楷體"/>
                        </a:rPr>
                        <a:t>交通方式</a:t>
                      </a:r>
                      <a:r>
                        <a:rPr lang="en-US" altLang="zh-TW" sz="1800" kern="100" dirty="0"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altLang="zh-TW" sz="1800" kern="100" dirty="0">
                          <a:latin typeface="Times New Roman"/>
                          <a:ea typeface="標楷體"/>
                        </a:rPr>
                        <a:t>工作</a:t>
                      </a:r>
                      <a:r>
                        <a:rPr lang="en-US" altLang="zh-TW" sz="1800" kern="100" dirty="0">
                          <a:latin typeface="Times New Roman"/>
                          <a:ea typeface="標楷體"/>
                        </a:rPr>
                        <a:t>)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/>
                          <a:ea typeface="新細明體"/>
                        </a:rPr>
                        <a:t>4.</a:t>
                      </a:r>
                      <a:r>
                        <a:rPr lang="zh-TW" altLang="en-US" sz="1800" kern="100" dirty="0">
                          <a:latin typeface="標楷體"/>
                          <a:ea typeface="新細明體"/>
                        </a:rPr>
                        <a:t> </a:t>
                      </a:r>
                      <a:r>
                        <a:rPr lang="zh-TW" altLang="zh-TW" sz="1800" kern="100" dirty="0">
                          <a:latin typeface="Times New Roman"/>
                          <a:ea typeface="標楷體"/>
                        </a:rPr>
                        <a:t>加班時間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/>
                          <a:ea typeface="新細明體"/>
                        </a:rPr>
                        <a:t>5.</a:t>
                      </a:r>
                      <a:r>
                        <a:rPr lang="zh-TW" altLang="en-US" sz="1800" kern="100" dirty="0">
                          <a:latin typeface="標楷體"/>
                          <a:ea typeface="新細明體"/>
                        </a:rPr>
                        <a:t> </a:t>
                      </a:r>
                      <a:r>
                        <a:rPr lang="zh-TW" altLang="zh-TW" sz="1800" kern="100" dirty="0">
                          <a:latin typeface="Times New Roman"/>
                          <a:ea typeface="標楷體"/>
                        </a:rPr>
                        <a:t>休閒</a:t>
                      </a:r>
                      <a:r>
                        <a:rPr lang="zh-TW" altLang="en-US" sz="1800" kern="100" dirty="0">
                          <a:latin typeface="Times New Roman"/>
                          <a:ea typeface="標楷體"/>
                        </a:rPr>
                        <a:t>時間</a:t>
                      </a:r>
                      <a:r>
                        <a:rPr lang="en-US" altLang="zh-TW" sz="1800" kern="100" dirty="0"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altLang="zh-TW" sz="1800" kern="100" dirty="0">
                          <a:latin typeface="Times New Roman"/>
                          <a:ea typeface="標楷體"/>
                        </a:rPr>
                        <a:t>休息日</a:t>
                      </a:r>
                      <a:r>
                        <a:rPr lang="en-US" altLang="zh-TW" sz="1800" kern="100" dirty="0">
                          <a:latin typeface="Times New Roman"/>
                          <a:ea typeface="標楷體"/>
                        </a:rPr>
                        <a:t>)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/>
                          <a:ea typeface="新細明體"/>
                        </a:rPr>
                        <a:t>6. </a:t>
                      </a:r>
                      <a:r>
                        <a:rPr lang="zh-TW" altLang="zh-TW" sz="1800" kern="100" dirty="0">
                          <a:latin typeface="Times New Roman"/>
                          <a:ea typeface="標楷體"/>
                        </a:rPr>
                        <a:t>休閒</a:t>
                      </a:r>
                      <a:r>
                        <a:rPr lang="zh-TW" altLang="en-US" sz="1800" kern="100" dirty="0">
                          <a:latin typeface="Times New Roman"/>
                          <a:ea typeface="標楷體"/>
                        </a:rPr>
                        <a:t>活動</a:t>
                      </a:r>
                      <a:r>
                        <a:rPr lang="en-US" altLang="zh-TW" sz="1800" kern="100" dirty="0"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altLang="zh-TW" sz="1800" kern="100" dirty="0">
                          <a:latin typeface="Times New Roman"/>
                          <a:ea typeface="標楷體"/>
                        </a:rPr>
                        <a:t>無加班</a:t>
                      </a:r>
                      <a:r>
                        <a:rPr lang="en-US" altLang="zh-TW" sz="1800" kern="100" dirty="0">
                          <a:latin typeface="Times New Roman"/>
                          <a:ea typeface="標楷體"/>
                        </a:rPr>
                        <a:t>)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標楷體"/>
                          <a:ea typeface="新細明體"/>
                        </a:rPr>
                        <a:t>7. </a:t>
                      </a:r>
                      <a:r>
                        <a:rPr lang="zh-TW" sz="1800" kern="100">
                          <a:latin typeface="Times New Roman"/>
                          <a:ea typeface="標楷體"/>
                        </a:rPr>
                        <a:t>休閒活動</a:t>
                      </a:r>
                      <a:r>
                        <a:rPr lang="en-US" sz="1800" kern="100"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1800" kern="100">
                          <a:latin typeface="Times New Roman"/>
                          <a:ea typeface="標楷體"/>
                        </a:rPr>
                        <a:t>休息日</a:t>
                      </a:r>
                      <a:r>
                        <a:rPr lang="en-US" sz="1800" kern="100">
                          <a:latin typeface="Times New Roman"/>
                          <a:ea typeface="標楷體"/>
                        </a:rPr>
                        <a:t>)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標楷體"/>
                          <a:ea typeface="新細明體"/>
                        </a:rPr>
                        <a:t>8. </a:t>
                      </a:r>
                      <a:r>
                        <a:rPr lang="zh-TW" sz="1800" kern="100">
                          <a:latin typeface="Times New Roman"/>
                          <a:ea typeface="標楷體"/>
                        </a:rPr>
                        <a:t>交通方式</a:t>
                      </a:r>
                      <a:r>
                        <a:rPr lang="en-US" sz="1800" kern="100"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sz="1800" kern="100">
                          <a:latin typeface="Times New Roman"/>
                          <a:ea typeface="標楷體"/>
                        </a:rPr>
                        <a:t>休閒</a:t>
                      </a:r>
                      <a:r>
                        <a:rPr lang="en-US" sz="1800" kern="100">
                          <a:latin typeface="Times New Roman"/>
                          <a:ea typeface="標楷體"/>
                        </a:rPr>
                        <a:t>)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標楷體"/>
                          <a:ea typeface="新細明體"/>
                        </a:rPr>
                        <a:t>9. </a:t>
                      </a:r>
                      <a:r>
                        <a:rPr lang="zh-TW" sz="1800" kern="100">
                          <a:latin typeface="Times New Roman"/>
                          <a:ea typeface="標楷體"/>
                        </a:rPr>
                        <a:t>是否適應</a:t>
                      </a:r>
                      <a:endParaRPr lang="zh-TW" sz="1800" kern="100">
                        <a:latin typeface="Times New Roman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89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標楷體"/>
                          <a:ea typeface="新細明體"/>
                        </a:rPr>
                        <a:t>10. </a:t>
                      </a:r>
                      <a:r>
                        <a:rPr lang="zh-TW" sz="1800" kern="100" dirty="0">
                          <a:latin typeface="Times New Roman"/>
                          <a:ea typeface="標楷體"/>
                        </a:rPr>
                        <a:t>食物</a:t>
                      </a:r>
                      <a:endParaRPr lang="zh-TW" sz="1800" kern="100" dirty="0">
                        <a:latin typeface="Times New Roman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800" kern="100" dirty="0">
                        <a:latin typeface="標楷體"/>
                        <a:ea typeface="新細明體"/>
                      </a:endParaRPr>
                    </a:p>
                  </a:txBody>
                  <a:tcPr marL="54267" marR="542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484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549" y="2780928"/>
            <a:ext cx="1842171" cy="102669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90872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/>
              <a:t> 問卷結果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3894" y="1484784"/>
            <a:ext cx="89205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基本資料</a:t>
            </a:r>
            <a:r>
              <a:rPr lang="en-US" altLang="zh-TW" sz="3600" dirty="0"/>
              <a:t>:</a:t>
            </a:r>
          </a:p>
          <a:p>
            <a:endParaRPr lang="en-US" altLang="zh-TW" sz="3600" dirty="0"/>
          </a:p>
          <a:p>
            <a:r>
              <a:rPr lang="en-US" altLang="zh-TW" sz="3600" dirty="0"/>
              <a:t>1.</a:t>
            </a:r>
            <a:r>
              <a:rPr lang="zh-TW" altLang="en-US" sz="3600" dirty="0"/>
              <a:t>受訪者皆為男性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en-US" altLang="zh-TW" sz="3600" dirty="0"/>
              <a:t>2.</a:t>
            </a:r>
            <a:r>
              <a:rPr lang="zh-TW" altLang="en-US" sz="3600" dirty="0"/>
              <a:t>年齡為</a:t>
            </a:r>
            <a:r>
              <a:rPr lang="en-US" altLang="zh-TW" sz="3600" dirty="0"/>
              <a:t>27~34</a:t>
            </a:r>
            <a:r>
              <a:rPr lang="zh-TW" altLang="en-US" sz="3600" dirty="0"/>
              <a:t>歲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en-US" altLang="zh-TW" sz="3600" dirty="0"/>
              <a:t>3.</a:t>
            </a:r>
            <a:r>
              <a:rPr lang="zh-TW" altLang="en-US" sz="3600" dirty="0"/>
              <a:t>以越南籍</a:t>
            </a:r>
            <a:r>
              <a:rPr lang="en-US" altLang="zh-TW" sz="3600" dirty="0"/>
              <a:t>(4</a:t>
            </a:r>
            <a:r>
              <a:rPr lang="zh-TW" altLang="en-US" sz="3600" dirty="0"/>
              <a:t>位</a:t>
            </a:r>
            <a:r>
              <a:rPr lang="en-US" altLang="zh-TW" sz="3600" dirty="0"/>
              <a:t>)</a:t>
            </a:r>
            <a:r>
              <a:rPr lang="zh-TW" altLang="en-US" sz="3600" dirty="0"/>
              <a:t>為最多數，依序為菲律賓</a:t>
            </a:r>
            <a:r>
              <a:rPr lang="en-US" altLang="zh-TW" sz="3600" dirty="0"/>
              <a:t>(2</a:t>
            </a:r>
            <a:r>
              <a:rPr lang="zh-TW" altLang="en-US" sz="3600" dirty="0"/>
              <a:t>位</a:t>
            </a:r>
            <a:r>
              <a:rPr lang="en-US" altLang="zh-TW" sz="3600" dirty="0"/>
              <a:t>)</a:t>
            </a:r>
            <a:r>
              <a:rPr lang="zh-TW" altLang="en-US" sz="3600" dirty="0"/>
              <a:t>、泰國、印尼</a:t>
            </a:r>
            <a:r>
              <a:rPr lang="en-US" altLang="zh-TW" sz="3600" dirty="0"/>
              <a:t>(</a:t>
            </a:r>
            <a:r>
              <a:rPr lang="zh-TW" altLang="en-US" sz="3600" dirty="0"/>
              <a:t>皆</a:t>
            </a:r>
            <a:r>
              <a:rPr lang="en-US" altLang="zh-TW" sz="3600" dirty="0"/>
              <a:t>1</a:t>
            </a:r>
            <a:r>
              <a:rPr lang="zh-TW" altLang="en-US" sz="3600" dirty="0"/>
              <a:t>位</a:t>
            </a:r>
            <a:r>
              <a:rPr lang="en-US" altLang="zh-TW" sz="3600" dirty="0"/>
              <a:t>)</a:t>
            </a:r>
          </a:p>
          <a:p>
            <a:endParaRPr lang="zh-TW" altLang="en-US" sz="3600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549" y="1721883"/>
            <a:ext cx="1726691" cy="105904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239" y="1721881"/>
            <a:ext cx="1664958" cy="105904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2238" y="2780928"/>
            <a:ext cx="1664959" cy="101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6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0658" y="908720"/>
            <a:ext cx="879883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/>
              <a:t>4.</a:t>
            </a:r>
            <a:r>
              <a:rPr lang="zh-TW" altLang="en-US" sz="3200" dirty="0"/>
              <a:t>家庭狀況以已婚者為最多數</a:t>
            </a:r>
            <a:r>
              <a:rPr lang="en-US" altLang="zh-TW" sz="3200" dirty="0"/>
              <a:t>(5</a:t>
            </a:r>
            <a:r>
              <a:rPr lang="zh-TW" altLang="en-US" sz="3200" dirty="0"/>
              <a:t>位</a:t>
            </a:r>
            <a:r>
              <a:rPr lang="en-US" altLang="zh-TW" sz="3200" dirty="0"/>
              <a:t>)</a:t>
            </a:r>
          </a:p>
          <a:p>
            <a:endParaRPr lang="en-US" altLang="zh-TW" sz="3600" dirty="0"/>
          </a:p>
          <a:p>
            <a:r>
              <a:rPr lang="en-US" altLang="zh-TW" sz="3200" dirty="0"/>
              <a:t>5.</a:t>
            </a:r>
            <a:r>
              <a:rPr lang="zh-TW" altLang="en-US" sz="3200" dirty="0"/>
              <a:t>受訪者皆為非技術型勞工</a:t>
            </a:r>
          </a:p>
          <a:p>
            <a:endParaRPr lang="en-US" altLang="zh-TW" sz="3600" dirty="0"/>
          </a:p>
          <a:p>
            <a:r>
              <a:rPr lang="en-US" altLang="zh-TW" sz="3200" dirty="0"/>
              <a:t>6.</a:t>
            </a:r>
            <a:r>
              <a:rPr lang="zh-TW" altLang="en-US" sz="3200" dirty="0"/>
              <a:t>教育程度以國中小為最多數</a:t>
            </a:r>
            <a:r>
              <a:rPr lang="en-US" altLang="zh-TW" sz="3200" dirty="0"/>
              <a:t>(37.5%)</a:t>
            </a:r>
            <a:r>
              <a:rPr lang="zh-TW" altLang="en-US" sz="3200" dirty="0"/>
              <a:t>，大學畢業為最少數</a:t>
            </a:r>
            <a:r>
              <a:rPr lang="en-US" altLang="zh-TW" sz="3200" dirty="0"/>
              <a:t>(12.5%)</a:t>
            </a:r>
          </a:p>
          <a:p>
            <a:endParaRPr lang="en-US" altLang="zh-TW" sz="3600" dirty="0"/>
          </a:p>
          <a:p>
            <a:r>
              <a:rPr lang="en-US" altLang="zh-TW" sz="3200" dirty="0"/>
              <a:t>7.</a:t>
            </a:r>
            <a:r>
              <a:rPr lang="zh-TW" altLang="en-US" sz="3200" dirty="0"/>
              <a:t>來台時間以三年、四年佔最多</a:t>
            </a:r>
            <a:r>
              <a:rPr lang="en-US" altLang="zh-TW" sz="3200" dirty="0"/>
              <a:t>(</a:t>
            </a:r>
            <a:r>
              <a:rPr lang="zh-TW" altLang="en-US" sz="3200" dirty="0"/>
              <a:t>皆各有</a:t>
            </a:r>
            <a:r>
              <a:rPr lang="en-US" altLang="zh-TW" sz="3200" dirty="0"/>
              <a:t>2</a:t>
            </a:r>
            <a:r>
              <a:rPr lang="zh-TW" altLang="en-US" sz="3200" dirty="0"/>
              <a:t>位</a:t>
            </a:r>
            <a:r>
              <a:rPr lang="en-US" altLang="zh-TW" sz="3200" dirty="0"/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13302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/>
              <a:t>問題</a:t>
            </a:r>
            <a:endParaRPr lang="en-US" altLang="zh-TW" sz="3600" dirty="0"/>
          </a:p>
          <a:p>
            <a:r>
              <a:rPr lang="en-US" altLang="zh-TW" sz="3600" dirty="0"/>
              <a:t>1.</a:t>
            </a:r>
            <a:r>
              <a:rPr lang="zh-TW" altLang="en-US" sz="3600" dirty="0"/>
              <a:t>以</a:t>
            </a:r>
            <a:r>
              <a:rPr lang="en-US" altLang="zh-TW" sz="3600" dirty="0"/>
              <a:t>1.5</a:t>
            </a:r>
            <a:r>
              <a:rPr lang="zh-TW" altLang="en-US" sz="3600" dirty="0"/>
              <a:t>萬到</a:t>
            </a:r>
            <a:r>
              <a:rPr lang="en-US" altLang="zh-TW" sz="3600" dirty="0"/>
              <a:t>2.5</a:t>
            </a:r>
            <a:r>
              <a:rPr lang="zh-TW" altLang="en-US" sz="3600" dirty="0"/>
              <a:t>萬為最多</a:t>
            </a:r>
            <a:r>
              <a:rPr lang="en-US" altLang="zh-TW" sz="3600" dirty="0"/>
              <a:t>(5</a:t>
            </a:r>
            <a:r>
              <a:rPr lang="zh-TW" altLang="en-US" sz="3600" dirty="0"/>
              <a:t>人</a:t>
            </a:r>
            <a:r>
              <a:rPr lang="en-US" altLang="zh-TW" sz="3600" dirty="0"/>
              <a:t>)</a:t>
            </a:r>
            <a:r>
              <a:rPr lang="zh-TW" altLang="en-US" sz="3600" dirty="0"/>
              <a:t>，其餘為</a:t>
            </a:r>
            <a:r>
              <a:rPr lang="en-US" altLang="zh-TW" sz="3600" dirty="0"/>
              <a:t>2.5</a:t>
            </a:r>
            <a:r>
              <a:rPr lang="zh-TW" altLang="en-US" sz="3600" dirty="0"/>
              <a:t>萬元以上。</a:t>
            </a:r>
            <a:endParaRPr lang="en-US" altLang="zh-TW" sz="3600" dirty="0"/>
          </a:p>
          <a:p>
            <a:endParaRPr lang="en-US" altLang="zh-TW" sz="2400" dirty="0"/>
          </a:p>
          <a:p>
            <a:r>
              <a:rPr lang="en-US" altLang="zh-TW" sz="3600" dirty="0"/>
              <a:t>2.</a:t>
            </a:r>
            <a:r>
              <a:rPr lang="zh-TW" altLang="en-US" sz="3600" dirty="0"/>
              <a:t>受訪者皆為住宿。</a:t>
            </a:r>
            <a:endParaRPr lang="en-US" altLang="zh-TW" sz="3600" dirty="0"/>
          </a:p>
          <a:p>
            <a:endParaRPr lang="en-US" altLang="zh-TW" sz="2400" dirty="0"/>
          </a:p>
          <a:p>
            <a:r>
              <a:rPr lang="en-US" altLang="zh-TW" sz="3600" dirty="0"/>
              <a:t>3.</a:t>
            </a:r>
            <a:r>
              <a:rPr lang="zh-TW" altLang="en-US" sz="3600" dirty="0"/>
              <a:t>大多以走路上班為主，少數騎腳踏車。</a:t>
            </a:r>
            <a:endParaRPr lang="en-US" altLang="zh-TW" sz="3600" dirty="0"/>
          </a:p>
          <a:p>
            <a:endParaRPr lang="en-US" altLang="zh-TW" sz="2400" dirty="0"/>
          </a:p>
          <a:p>
            <a:r>
              <a:rPr lang="en-US" altLang="zh-TW" sz="3600" dirty="0"/>
              <a:t>4.</a:t>
            </a:r>
            <a:r>
              <a:rPr lang="zh-TW" altLang="en-US" sz="3600" dirty="0"/>
              <a:t>加班時間</a:t>
            </a:r>
            <a:r>
              <a:rPr lang="zh-TW" altLang="en-US" sz="3600" dirty="0"/>
              <a:t>其中以</a:t>
            </a:r>
            <a:r>
              <a:rPr lang="en-US" altLang="zh-TW" sz="3600" dirty="0"/>
              <a:t>4</a:t>
            </a:r>
            <a:r>
              <a:rPr lang="zh-TW" altLang="en-US" sz="3600" dirty="0"/>
              <a:t>小時者為時數最多。</a:t>
            </a:r>
            <a:endParaRPr lang="en-US" altLang="zh-TW" sz="3600" dirty="0"/>
          </a:p>
          <a:p>
            <a:endParaRPr lang="en-US" altLang="zh-TW" sz="2400" dirty="0"/>
          </a:p>
          <a:p>
            <a:r>
              <a:rPr lang="en-US" altLang="zh-TW" sz="3600" dirty="0"/>
              <a:t>5.</a:t>
            </a:r>
            <a:r>
              <a:rPr lang="zh-TW" altLang="en-US" sz="3600" dirty="0"/>
              <a:t>最多為休六日。</a:t>
            </a:r>
            <a:endParaRPr lang="en-US" altLang="zh-TW" sz="3600" dirty="0"/>
          </a:p>
          <a:p>
            <a:endParaRPr lang="en-US" altLang="zh-TW" sz="2400" dirty="0"/>
          </a:p>
          <a:p>
            <a:r>
              <a:rPr lang="en-US" altLang="zh-TW" sz="3600" dirty="0"/>
              <a:t>6.</a:t>
            </a:r>
            <a:r>
              <a:rPr lang="zh-TW" altLang="en-US" sz="3600" dirty="0"/>
              <a:t>無加班時的休閒活動大多為在宿舍休息。</a:t>
            </a:r>
            <a:endParaRPr lang="en-US" altLang="zh-TW" sz="3600" dirty="0"/>
          </a:p>
          <a:p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7996294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-9428" y="0"/>
            <a:ext cx="9153427" cy="12280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/>
              <a:t>7.</a:t>
            </a:r>
            <a:r>
              <a:rPr lang="zh-TW" altLang="en-US" sz="3600" dirty="0"/>
              <a:t>假日的休閒活動以去羅東與蘇澳遊玩為最多</a:t>
            </a:r>
            <a:r>
              <a:rPr lang="en-US" altLang="zh-TW" sz="3600" dirty="0"/>
              <a:t>(5)</a:t>
            </a:r>
            <a:r>
              <a:rPr lang="zh-TW" altLang="en-US" sz="3600" dirty="0"/>
              <a:t>，其次為在宿舍休息</a:t>
            </a:r>
            <a:r>
              <a:rPr lang="en-US" altLang="zh-TW" sz="3600" dirty="0"/>
              <a:t>(3)</a:t>
            </a:r>
            <a:r>
              <a:rPr lang="zh-TW" altLang="en-US" sz="3600" dirty="0"/>
              <a:t>。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en-US" altLang="zh-TW" sz="3600" dirty="0"/>
              <a:t>8.</a:t>
            </a:r>
            <a:r>
              <a:rPr lang="zh-TW" altLang="en-US" sz="3600" dirty="0"/>
              <a:t>公車、火車、腳踏車皆為</a:t>
            </a:r>
            <a:r>
              <a:rPr lang="en-US" altLang="zh-TW" sz="3600" dirty="0"/>
              <a:t>2</a:t>
            </a:r>
            <a:r>
              <a:rPr lang="zh-TW" altLang="en-US" sz="3600" dirty="0"/>
              <a:t>人。</a:t>
            </a:r>
          </a:p>
          <a:p>
            <a:endParaRPr lang="en-US" altLang="zh-TW" sz="3600" dirty="0"/>
          </a:p>
          <a:p>
            <a:r>
              <a:rPr lang="en-US" altLang="zh-TW" sz="3600" dirty="0"/>
              <a:t>9.</a:t>
            </a:r>
            <a:r>
              <a:rPr lang="zh-TW" altLang="en-US" sz="3600" dirty="0"/>
              <a:t>受訪者皆能適應在台生活。</a:t>
            </a:r>
            <a:endParaRPr lang="en-US" altLang="zh-TW" sz="3600" dirty="0"/>
          </a:p>
          <a:p>
            <a:endParaRPr lang="en-US" altLang="zh-TW" sz="3600" dirty="0"/>
          </a:p>
          <a:p>
            <a:r>
              <a:rPr lang="en-US" altLang="zh-TW" sz="3600" dirty="0"/>
              <a:t>10.</a:t>
            </a:r>
            <a:r>
              <a:rPr lang="zh-TW" altLang="en-US" sz="3600" dirty="0"/>
              <a:t>越南籍勞工皆能適應台灣食物。 </a:t>
            </a:r>
            <a:endParaRPr lang="en-US" altLang="zh-TW" sz="3600" dirty="0"/>
          </a:p>
          <a:p>
            <a:r>
              <a:rPr lang="zh-TW" altLang="en-US" sz="3600" dirty="0"/>
              <a:t>菲律賓國籍勞工不喜歡台灣便當，比較喜歡家鄉口味。</a:t>
            </a:r>
            <a:endParaRPr lang="en-US" altLang="zh-TW" sz="3600" dirty="0"/>
          </a:p>
          <a:p>
            <a:r>
              <a:rPr lang="zh-TW" altLang="en-US" sz="3600" dirty="0"/>
              <a:t>印尼勞工因宗教信仰不吃豬肉、不喝酒，對台灣食物較不適應。</a:t>
            </a:r>
            <a:endParaRPr lang="en-US" altLang="zh-TW" sz="3600" dirty="0"/>
          </a:p>
          <a:p>
            <a:endParaRPr lang="en-US" altLang="zh-TW" sz="3600" dirty="0"/>
          </a:p>
          <a:p>
            <a:endParaRPr lang="en-US" altLang="zh-TW" sz="3600" dirty="0"/>
          </a:p>
          <a:p>
            <a:endParaRPr lang="en-US" altLang="zh-TW" sz="3600" dirty="0"/>
          </a:p>
          <a:p>
            <a:endParaRPr lang="en-US" altLang="zh-TW" sz="3600" dirty="0"/>
          </a:p>
          <a:p>
            <a:endParaRPr lang="en-US" altLang="zh-TW" sz="3600" dirty="0"/>
          </a:p>
          <a:p>
            <a:endParaRPr lang="en-US" altLang="zh-TW" sz="3600" dirty="0"/>
          </a:p>
          <a:p>
            <a:endParaRPr lang="en-US" altLang="zh-TW" sz="3600" dirty="0"/>
          </a:p>
          <a:p>
            <a:endParaRPr lang="en-US" altLang="zh-TW" sz="3600" dirty="0"/>
          </a:p>
          <a:p>
            <a:endParaRPr lang="en-US" altLang="zh-TW" sz="3600" dirty="0"/>
          </a:p>
          <a:p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900321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28800"/>
          </a:xfrm>
        </p:spPr>
        <p:txBody>
          <a:bodyPr/>
          <a:lstStyle/>
          <a:p>
            <a:r>
              <a:rPr lang="zh-TW" altLang="en-US"/>
              <a:t>結論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641181"/>
            <a:ext cx="9144000" cy="5733256"/>
          </a:xfrm>
        </p:spPr>
        <p:txBody>
          <a:bodyPr/>
          <a:lstStyle/>
          <a:p>
            <a:pPr algn="just"/>
            <a:r>
              <a:rPr lang="en-US" altLang="zh-TW" dirty="0">
                <a:solidFill>
                  <a:schemeClr val="tx1"/>
                </a:solidFill>
                <a:latin typeface="+mn-ea"/>
              </a:rPr>
              <a:t>1.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因大多外籍勞工都住在工廠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樓上宿舍，樓下工廠</a:t>
            </a:r>
            <a:r>
              <a:rPr lang="en-US" altLang="zh-TW" dirty="0">
                <a:solidFill>
                  <a:schemeClr val="tx1"/>
                </a:solidFill>
                <a:latin typeface="+mn-ea"/>
              </a:rPr>
              <a:t>)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，故多以走路上班。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 algn="just"/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 algn="just"/>
            <a:r>
              <a:rPr lang="en-US" altLang="zh-TW" dirty="0">
                <a:solidFill>
                  <a:schemeClr val="tx1"/>
                </a:solidFill>
                <a:latin typeface="+mn-ea"/>
              </a:rPr>
              <a:t>2.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受「一例一休」的影響，因此休假日大都在六日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 algn="just"/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 algn="just"/>
            <a:r>
              <a:rPr lang="en-US" altLang="zh-TW" dirty="0">
                <a:solidFill>
                  <a:schemeClr val="tx1"/>
                </a:solidFill>
                <a:latin typeface="+mn-ea"/>
              </a:rPr>
              <a:t>3.</a:t>
            </a:r>
            <a:r>
              <a:rPr lang="zh-TW" altLang="en-US" dirty="0">
                <a:solidFill>
                  <a:schemeClr val="tx1"/>
                </a:solidFill>
                <a:latin typeface="+mn-ea"/>
              </a:rPr>
              <a:t>依政府規定，加班時數不得超過四小時。因此受訪者之中無超時工作之情況。</a:t>
            </a:r>
            <a:endParaRPr lang="en-US" altLang="zh-TW" dirty="0">
              <a:solidFill>
                <a:schemeClr val="tx1"/>
              </a:solidFill>
              <a:latin typeface="+mn-ea"/>
            </a:endParaRPr>
          </a:p>
          <a:p>
            <a:pPr algn="just"/>
            <a:endParaRPr lang="zh-TW" altLang="en-US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744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191" y="-99392"/>
            <a:ext cx="9108504" cy="1586657"/>
          </a:xfrm>
        </p:spPr>
        <p:txBody>
          <a:bodyPr/>
          <a:lstStyle/>
          <a:p>
            <a:r>
              <a:rPr lang="zh-TW" altLang="en-US"/>
              <a:t>心得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08504" cy="5184576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</a:rPr>
              <a:t>透過這次的地理實察活動，讓我們了解到外籍勞工在台工作的辛勞與情況，也更加認識到不同國家的文化與宗教信仰。</a:t>
            </a:r>
            <a:endParaRPr lang="en-US" altLang="zh-TW" dirty="0">
              <a:solidFill>
                <a:schemeClr val="tx1"/>
              </a:solidFill>
            </a:endParaRPr>
          </a:p>
          <a:p>
            <a:pPr algn="l"/>
            <a:endParaRPr lang="en-US" altLang="zh-TW" dirty="0">
              <a:solidFill>
                <a:schemeClr val="tx1"/>
              </a:solidFill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我們應好好對待來自各國的人士，尊重彼此之間的差異，體諒他們辛苦之處，不要因刻板印象而產生偏見與對他們的歧視。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47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544" y="-24770"/>
            <a:ext cx="8064896" cy="1328623"/>
          </a:xfrm>
        </p:spPr>
        <p:txBody>
          <a:bodyPr/>
          <a:lstStyle/>
          <a:p>
            <a:r>
              <a:rPr lang="zh-TW" altLang="en-US" dirty="0"/>
              <a:t>工作分配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91680" y="1412776"/>
            <a:ext cx="6480720" cy="5904656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</a:rPr>
              <a:t>查資料</a:t>
            </a:r>
            <a:r>
              <a:rPr lang="en-US" altLang="zh-TW" dirty="0">
                <a:solidFill>
                  <a:schemeClr val="tx1"/>
                </a:solidFill>
              </a:rPr>
              <a:t>:</a:t>
            </a:r>
            <a:r>
              <a:rPr lang="zh-TW" altLang="en-US" dirty="0">
                <a:solidFill>
                  <a:schemeClr val="tx1"/>
                </a:solidFill>
              </a:rPr>
              <a:t>全</a:t>
            </a:r>
          </a:p>
          <a:p>
            <a:pPr algn="l"/>
            <a:endParaRPr lang="en-US" altLang="zh-TW" dirty="0">
              <a:solidFill>
                <a:schemeClr val="tx1"/>
              </a:solidFill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設計問卷</a:t>
            </a:r>
            <a:r>
              <a:rPr lang="en-US" altLang="zh-TW" dirty="0">
                <a:solidFill>
                  <a:schemeClr val="tx1"/>
                </a:solidFill>
              </a:rPr>
              <a:t>:</a:t>
            </a:r>
            <a:r>
              <a:rPr lang="zh-TW" altLang="en-US" dirty="0">
                <a:solidFill>
                  <a:schemeClr val="tx1"/>
                </a:solidFill>
              </a:rPr>
              <a:t>陳詠欣、張琇茹、陳姿君</a:t>
            </a:r>
          </a:p>
          <a:p>
            <a:pPr algn="l"/>
            <a:endParaRPr lang="en-US" altLang="zh-TW" dirty="0">
              <a:solidFill>
                <a:schemeClr val="tx1"/>
              </a:solidFill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訪談</a:t>
            </a:r>
            <a:r>
              <a:rPr lang="en-US" altLang="zh-TW" dirty="0">
                <a:solidFill>
                  <a:schemeClr val="tx1"/>
                </a:solidFill>
              </a:rPr>
              <a:t>: </a:t>
            </a:r>
            <a:r>
              <a:rPr lang="zh-TW" altLang="en-US" dirty="0">
                <a:solidFill>
                  <a:schemeClr val="tx1"/>
                </a:solidFill>
              </a:rPr>
              <a:t>張琇茹、陳姿君</a:t>
            </a:r>
          </a:p>
          <a:p>
            <a:pPr algn="l"/>
            <a:endParaRPr lang="en-US" altLang="zh-TW" dirty="0">
              <a:solidFill>
                <a:schemeClr val="tx1"/>
              </a:solidFill>
            </a:endParaRPr>
          </a:p>
          <a:p>
            <a:pPr algn="l"/>
            <a:r>
              <a:rPr lang="en-US" altLang="zh-TW" dirty="0">
                <a:solidFill>
                  <a:schemeClr val="tx1"/>
                </a:solidFill>
              </a:rPr>
              <a:t>PPT: </a:t>
            </a:r>
            <a:r>
              <a:rPr lang="zh-TW" altLang="en-US" dirty="0">
                <a:solidFill>
                  <a:schemeClr val="tx1"/>
                </a:solidFill>
              </a:rPr>
              <a:t>張琇茹、陳姿君、張雅筑</a:t>
            </a:r>
          </a:p>
          <a:p>
            <a:pPr algn="l"/>
            <a:endParaRPr lang="en-US" altLang="zh-TW" dirty="0">
              <a:solidFill>
                <a:schemeClr val="tx1"/>
              </a:solidFill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心得</a:t>
            </a:r>
            <a:r>
              <a:rPr lang="en-US" altLang="zh-TW" dirty="0">
                <a:solidFill>
                  <a:schemeClr val="tx1"/>
                </a:solidFill>
              </a:rPr>
              <a:t>:</a:t>
            </a:r>
            <a:r>
              <a:rPr lang="zh-TW" altLang="en-US" dirty="0">
                <a:solidFill>
                  <a:schemeClr val="tx1"/>
                </a:solidFill>
              </a:rPr>
              <a:t>全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1353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6932" y="0"/>
            <a:ext cx="9144000" cy="1010543"/>
          </a:xfrm>
        </p:spPr>
        <p:txBody>
          <a:bodyPr/>
          <a:lstStyle/>
          <a:p>
            <a:r>
              <a:rPr lang="zh-TW" altLang="en-US" dirty="0"/>
              <a:t>大綱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9117068" cy="5904656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1"/>
                </a:solidFill>
              </a:rPr>
              <a:t>前言</a:t>
            </a:r>
            <a:r>
              <a:rPr lang="en-US" altLang="zh-TW" sz="2800" dirty="0">
                <a:solidFill>
                  <a:schemeClr val="tx1"/>
                </a:solidFill>
              </a:rPr>
              <a:t>:</a:t>
            </a:r>
            <a:r>
              <a:rPr lang="zh-TW" altLang="en-US" sz="2800" dirty="0">
                <a:solidFill>
                  <a:schemeClr val="tx1"/>
                </a:solidFill>
              </a:rPr>
              <a:t>     研究動機     </a:t>
            </a:r>
            <a:r>
              <a:rPr lang="zh-TW" altLang="zh-TW" sz="2800" dirty="0">
                <a:solidFill>
                  <a:schemeClr val="tx1"/>
                </a:solidFill>
              </a:rPr>
              <a:t>研究</a:t>
            </a:r>
            <a:r>
              <a:rPr lang="zh-TW" altLang="en-US" sz="2800" dirty="0">
                <a:solidFill>
                  <a:schemeClr val="tx1"/>
                </a:solidFill>
              </a:rPr>
              <a:t>目的     </a:t>
            </a:r>
            <a:r>
              <a:rPr lang="zh-TW" altLang="zh-TW" sz="2800" dirty="0">
                <a:solidFill>
                  <a:schemeClr val="tx1"/>
                </a:solidFill>
              </a:rPr>
              <a:t>研究方法</a:t>
            </a:r>
            <a:r>
              <a:rPr lang="en-US" altLang="zh-TW" sz="2800" dirty="0">
                <a:solidFill>
                  <a:schemeClr val="tx1"/>
                </a:solidFill>
              </a:rPr>
              <a:t>&amp;</a:t>
            </a:r>
            <a:r>
              <a:rPr lang="zh-TW" altLang="zh-TW" sz="2800" dirty="0">
                <a:solidFill>
                  <a:schemeClr val="tx1"/>
                </a:solidFill>
              </a:rPr>
              <a:t>限制</a:t>
            </a:r>
            <a:endParaRPr lang="en-US" altLang="zh-TW" sz="2800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sz="2800" dirty="0">
                <a:solidFill>
                  <a:schemeClr val="tx1"/>
                </a:solidFill>
              </a:rPr>
              <a:t>正文</a:t>
            </a:r>
            <a:r>
              <a:rPr lang="en-US" altLang="zh-TW" sz="2800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zh-TW" altLang="en-US" sz="2800" dirty="0">
                <a:solidFill>
                  <a:schemeClr val="tx1"/>
                </a:solidFill>
              </a:rPr>
              <a:t>     資料整理</a:t>
            </a:r>
            <a:r>
              <a:rPr lang="en-US" altLang="zh-TW" sz="2800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zh-TW" altLang="en-US" sz="2800" b="1" dirty="0">
                <a:solidFill>
                  <a:schemeClr val="tx1"/>
                </a:solidFill>
              </a:rPr>
              <a:t>                        </a:t>
            </a:r>
            <a:r>
              <a:rPr lang="zh-TW" altLang="zh-TW" sz="2800" b="1" dirty="0">
                <a:solidFill>
                  <a:schemeClr val="tx1"/>
                </a:solidFill>
              </a:rPr>
              <a:t>龍德工業區介</a:t>
            </a:r>
            <a:r>
              <a:rPr lang="zh-TW" altLang="en-US" sz="2800" b="1" dirty="0">
                <a:solidFill>
                  <a:schemeClr val="tx1"/>
                </a:solidFill>
              </a:rPr>
              <a:t>紹</a:t>
            </a:r>
            <a:endParaRPr lang="en-US" altLang="zh-TW" sz="2800" b="1" dirty="0">
              <a:solidFill>
                <a:schemeClr val="tx1"/>
              </a:solidFill>
            </a:endParaRPr>
          </a:p>
          <a:p>
            <a:pPr algn="l"/>
            <a:r>
              <a:rPr lang="zh-TW" altLang="en-US" sz="2800" b="1" dirty="0">
                <a:solidFill>
                  <a:schemeClr val="tx1"/>
                </a:solidFill>
              </a:rPr>
              <a:t>                        外籍勞工工作類型 ＆人數</a:t>
            </a:r>
            <a:endParaRPr lang="en-US" altLang="zh-TW" sz="2800" b="1" dirty="0">
              <a:solidFill>
                <a:schemeClr val="tx1"/>
              </a:solidFill>
            </a:endParaRPr>
          </a:p>
          <a:p>
            <a:pPr algn="l"/>
            <a:r>
              <a:rPr lang="zh-TW" altLang="en-US" sz="2800" b="1" dirty="0">
                <a:solidFill>
                  <a:schemeClr val="tx1"/>
                </a:solidFill>
              </a:rPr>
              <a:t>                       各國外籍勞工之介紹</a:t>
            </a:r>
            <a:endParaRPr lang="en-US" altLang="zh-TW" sz="2800" b="1" dirty="0">
              <a:solidFill>
                <a:schemeClr val="tx1"/>
              </a:solidFill>
            </a:endParaRPr>
          </a:p>
          <a:p>
            <a:pPr algn="l"/>
            <a:r>
              <a:rPr lang="zh-TW" altLang="en-US" sz="2800" dirty="0">
                <a:solidFill>
                  <a:schemeClr val="tx1"/>
                </a:solidFill>
              </a:rPr>
              <a:t>     訪談</a:t>
            </a:r>
            <a:r>
              <a:rPr lang="en-US" altLang="zh-TW" sz="2800" dirty="0">
                <a:solidFill>
                  <a:schemeClr val="tx1"/>
                </a:solidFill>
              </a:rPr>
              <a:t>:</a:t>
            </a:r>
          </a:p>
          <a:p>
            <a:pPr lvl="0" algn="l">
              <a:spcBef>
                <a:spcPts val="0"/>
              </a:spcBef>
              <a:defRPr/>
            </a:pPr>
            <a:r>
              <a:rPr lang="zh-TW" altLang="en-US" sz="2800" b="1" kern="1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</a:t>
            </a:r>
            <a:r>
              <a:rPr lang="zh-TW" altLang="zh-TW" sz="2800" kern="100" dirty="0">
                <a:solidFill>
                  <a:schemeClr val="tx1"/>
                </a:solidFill>
                <a:latin typeface="Times New Roman" panose="02020603050405020304" pitchFamily="18" charset="0"/>
              </a:rPr>
              <a:t>所有受訪者對各問題之看法</a:t>
            </a:r>
          </a:p>
          <a:p>
            <a:pPr lvl="0" algn="l">
              <a:spcBef>
                <a:spcPts val="0"/>
              </a:spcBef>
              <a:defRPr/>
            </a:pPr>
            <a:r>
              <a:rPr lang="zh-TW" altLang="en-US" sz="2800" b="1" kern="1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    </a:t>
            </a:r>
            <a:endParaRPr lang="en-US" altLang="zh-TW" sz="2800" kern="10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457200" lvl="0" indent="-457200" algn="l">
              <a:spcBef>
                <a:spcPts val="0"/>
              </a:spcBef>
              <a:buFont typeface="Wingdings" panose="05000000000000000000" pitchFamily="2" charset="2"/>
              <a:buChar char="l"/>
              <a:defRPr/>
            </a:pPr>
            <a:r>
              <a:rPr lang="zh-TW" altLang="en-US" sz="2800" kern="100" dirty="0">
                <a:solidFill>
                  <a:schemeClr val="tx1"/>
                </a:solidFill>
                <a:latin typeface="Times New Roman" panose="02020603050405020304" pitchFamily="18" charset="0"/>
              </a:rPr>
              <a:t>結論</a:t>
            </a:r>
            <a:r>
              <a:rPr lang="en-US" altLang="zh-TW" sz="2800" kern="100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r>
              <a:rPr lang="zh-TW" altLang="en-US" sz="2800" kern="100" dirty="0">
                <a:solidFill>
                  <a:schemeClr val="tx1"/>
                </a:solidFill>
                <a:latin typeface="Times New Roman" panose="02020603050405020304" pitchFamily="18" charset="0"/>
              </a:rPr>
              <a:t>     </a:t>
            </a:r>
            <a:r>
              <a:rPr lang="zh-TW" altLang="zh-TW" sz="2800" dirty="0">
                <a:solidFill>
                  <a:schemeClr val="tx1"/>
                </a:solidFill>
              </a:rPr>
              <a:t>研究發現</a:t>
            </a:r>
            <a:r>
              <a:rPr lang="zh-TW" altLang="en-US" sz="2800" dirty="0">
                <a:solidFill>
                  <a:schemeClr val="tx1"/>
                </a:solidFill>
              </a:rPr>
              <a:t>     </a:t>
            </a:r>
            <a:r>
              <a:rPr lang="zh-TW" altLang="zh-TW" sz="2800" dirty="0">
                <a:solidFill>
                  <a:schemeClr val="tx1"/>
                </a:solidFill>
              </a:rPr>
              <a:t>相關建議</a:t>
            </a:r>
            <a:r>
              <a:rPr lang="zh-TW" altLang="en-US" sz="2800" dirty="0">
                <a:solidFill>
                  <a:schemeClr val="tx1"/>
                </a:solidFill>
              </a:rPr>
              <a:t>     </a:t>
            </a:r>
            <a:r>
              <a:rPr lang="zh-TW" altLang="zh-TW" sz="2800" dirty="0">
                <a:solidFill>
                  <a:schemeClr val="tx1"/>
                </a:solidFill>
              </a:rPr>
              <a:t>研究心得</a:t>
            </a:r>
          </a:p>
          <a:p>
            <a:pPr algn="l"/>
            <a:endParaRPr lang="zh-TW" altLang="zh-TW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118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zh-TW" altLang="en-US" dirty="0"/>
              <a:t>來源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r>
              <a:rPr lang="zh-TW" altLang="en-US" sz="3000" dirty="0"/>
              <a:t>背景圖片</a:t>
            </a:r>
            <a:r>
              <a:rPr lang="en-US" altLang="zh-TW" dirty="0"/>
              <a:t>:</a:t>
            </a:r>
            <a:r>
              <a:rPr lang="en-US" altLang="zh-TW" sz="2800" dirty="0"/>
              <a:t>http://taizhong.ugo.cn/photo-57716.htm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zh-TW" altLang="en-US" sz="2800" dirty="0"/>
              <a:t>資料</a:t>
            </a:r>
            <a:r>
              <a:rPr lang="en-US" altLang="zh-TW" sz="2800" dirty="0"/>
              <a:t>:</a:t>
            </a:r>
          </a:p>
          <a:p>
            <a:pPr marL="0" indent="0">
              <a:buNone/>
            </a:pPr>
            <a:r>
              <a:rPr lang="en-US" altLang="zh-TW" sz="2800" dirty="0"/>
              <a:t>1.http://www.chinghung.com/chinghung_3_2.asp?shit=9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800" dirty="0"/>
              <a:t>2.http://lets.tw/%E5%90%84%E5%9C%8B%E5%A4%96%E7%B1%8D%E5%8B%9E%E5%B7%A5%E6%AF%94%E8%BC%83/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800" dirty="0"/>
              <a:t>3.</a:t>
            </a:r>
            <a:r>
              <a:rPr lang="zh-TW" altLang="en-US" sz="2800" dirty="0"/>
              <a:t> </a:t>
            </a:r>
            <a:r>
              <a:rPr lang="en-US" altLang="zh-TW" sz="2800" dirty="0"/>
              <a:t>105</a:t>
            </a:r>
            <a:r>
              <a:rPr lang="zh-TW" altLang="en-US" sz="2800" dirty="0"/>
              <a:t>年度勞動部報告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800" dirty="0"/>
              <a:t>4.</a:t>
            </a:r>
            <a:r>
              <a:rPr lang="zh-TW" altLang="en-US" sz="2800" dirty="0"/>
              <a:t>龍德工業區簡報</a:t>
            </a:r>
            <a:endParaRPr lang="en-US" altLang="zh-TW" sz="2800" dirty="0"/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r>
              <a:rPr lang="en-US" altLang="zh-TW" sz="2800" dirty="0"/>
              <a:t>5. https://www.moeaidb.gov.tw/iphw/lungte/index.do?id=12</a:t>
            </a:r>
          </a:p>
          <a:p>
            <a:pPr marL="0" indent="0">
              <a:buNone/>
            </a:pPr>
            <a:endParaRPr lang="en-US" altLang="zh-TW" sz="2000" dirty="0"/>
          </a:p>
          <a:p>
            <a:pPr marL="0" indent="0">
              <a:buNone/>
            </a:pPr>
            <a:endParaRPr lang="en-US" altLang="zh-TW" sz="2800" dirty="0"/>
          </a:p>
          <a:p>
            <a:pPr marL="0" indent="0">
              <a:buNone/>
            </a:pPr>
            <a:endParaRPr lang="zh-TW" altLang="zh-TW" sz="2800" dirty="0"/>
          </a:p>
          <a:p>
            <a:endParaRPr lang="zh-TW" altLang="zh-TW" sz="2800" kern="100" dirty="0">
              <a:latin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339752" y="2204864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600" dirty="0">
                <a:solidFill>
                  <a:srgbClr val="FF0000"/>
                </a:solidFill>
              </a:rPr>
              <a:t>謝謝大家</a:t>
            </a:r>
          </a:p>
        </p:txBody>
      </p:sp>
    </p:spTree>
    <p:extLst>
      <p:ext uri="{BB962C8B-B14F-4D97-AF65-F5344CB8AC3E}">
        <p14:creationId xmlns:p14="http://schemas.microsoft.com/office/powerpoint/2010/main" val="3312389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88840"/>
          </a:xfrm>
        </p:spPr>
        <p:txBody>
          <a:bodyPr/>
          <a:lstStyle/>
          <a:p>
            <a:r>
              <a:rPr lang="zh-TW" altLang="en-US" dirty="0"/>
              <a:t>前言</a:t>
            </a:r>
            <a:r>
              <a:rPr lang="en-US" altLang="zh-TW" dirty="0"/>
              <a:t>-</a:t>
            </a:r>
            <a:r>
              <a:rPr lang="zh-TW" altLang="en-US" dirty="0"/>
              <a:t>研究動機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2844" y="1484784"/>
            <a:ext cx="9001156" cy="4608512"/>
          </a:xfrm>
        </p:spPr>
        <p:txBody>
          <a:bodyPr/>
          <a:lstStyle/>
          <a:p>
            <a:endParaRPr lang="en-US" altLang="zh-TW" dirty="0">
              <a:solidFill>
                <a:schemeClr val="tx1"/>
              </a:solidFill>
            </a:endParaRPr>
          </a:p>
          <a:p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chemeClr val="tx1"/>
                </a:solidFill>
              </a:rPr>
              <a:t>本小組組員的家人曾在龍德工業區工作，所處的公司亦雇有外籍勞工，因此聽說外籍勞工為了生計時常加班，更有因為加班和班表的問題而須工作超過</a:t>
            </a:r>
            <a:r>
              <a:rPr lang="en-US" altLang="zh-TW" dirty="0">
                <a:solidFill>
                  <a:schemeClr val="tx1"/>
                </a:solidFill>
              </a:rPr>
              <a:t>12</a:t>
            </a:r>
            <a:r>
              <a:rPr lang="zh-TW" altLang="en-US" dirty="0">
                <a:solidFill>
                  <a:schemeClr val="tx1"/>
                </a:solidFill>
              </a:rPr>
              <a:t>小時。也時常在新聞上看到有外籍勞工被老闆剝削，常超時工作。</a:t>
            </a:r>
          </a:p>
          <a:p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/>
          <a:p>
            <a:r>
              <a:rPr lang="zh-TW" altLang="en-US" dirty="0">
                <a:latin typeface="+mj-ea"/>
              </a:rPr>
              <a:t>前言</a:t>
            </a:r>
            <a:r>
              <a:rPr lang="en-US" altLang="zh-TW" dirty="0">
                <a:latin typeface="+mj-ea"/>
              </a:rPr>
              <a:t>-</a:t>
            </a:r>
            <a:r>
              <a:rPr lang="zh-TW" altLang="en-US" dirty="0">
                <a:latin typeface="+mj-ea"/>
              </a:rPr>
              <a:t>研究目的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661" y="1658665"/>
            <a:ext cx="9125339" cy="5199335"/>
          </a:xfrm>
        </p:spPr>
        <p:txBody>
          <a:bodyPr/>
          <a:lstStyle/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tx1"/>
                </a:solidFill>
              </a:rPr>
              <a:t>了解外籍勞工是否有超時工作。</a:t>
            </a:r>
            <a:endParaRPr lang="en-US" altLang="zh-TW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endParaRPr lang="en-US" altLang="zh-TW" dirty="0">
              <a:solidFill>
                <a:schemeClr val="tx1"/>
              </a:solidFill>
            </a:endParaRPr>
          </a:p>
          <a:p>
            <a:pPr marL="457200" indent="-457200" algn="l"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chemeClr val="tx1"/>
                </a:solidFill>
              </a:rPr>
              <a:t>了解外籍勞工的生活型態。</a:t>
            </a:r>
          </a:p>
          <a:p>
            <a:pPr marL="457200" indent="-457200" algn="l">
              <a:buFont typeface="Wingdings" panose="05000000000000000000" pitchFamily="2" charset="2"/>
              <a:buChar char="l"/>
            </a:pPr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9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2401"/>
          </a:xfrm>
        </p:spPr>
        <p:txBody>
          <a:bodyPr/>
          <a:lstStyle/>
          <a:p>
            <a:r>
              <a:rPr lang="zh-TW" altLang="en-US" dirty="0"/>
              <a:t>前言</a:t>
            </a:r>
            <a:r>
              <a:rPr lang="en-US" altLang="zh-TW" dirty="0"/>
              <a:t>-</a:t>
            </a:r>
            <a:r>
              <a:rPr lang="zh-TW" altLang="en-US" dirty="0"/>
              <a:t>研究方法</a:t>
            </a:r>
            <a:r>
              <a:rPr lang="en-US" altLang="zh-TW" dirty="0"/>
              <a:t>&amp;</a:t>
            </a:r>
            <a:r>
              <a:rPr lang="zh-TW" altLang="en-US" dirty="0"/>
              <a:t>限制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772816"/>
            <a:ext cx="9144000" cy="5085184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solidFill>
                  <a:schemeClr val="tx1"/>
                </a:solidFill>
              </a:rPr>
              <a:t>研究方法</a:t>
            </a:r>
            <a:r>
              <a:rPr lang="en-US" altLang="zh-TW" sz="4000" dirty="0">
                <a:solidFill>
                  <a:schemeClr val="tx1"/>
                </a:solidFill>
              </a:rPr>
              <a:t>:</a:t>
            </a:r>
            <a:r>
              <a:rPr lang="zh-TW" altLang="en-US" sz="4000" dirty="0">
                <a:solidFill>
                  <a:schemeClr val="tx1"/>
                </a:solidFill>
              </a:rPr>
              <a:t>以訪談方式了解外籍勞工的狀況</a:t>
            </a:r>
            <a:endParaRPr lang="en-US" altLang="zh-TW" sz="4000" dirty="0">
              <a:solidFill>
                <a:schemeClr val="tx1"/>
              </a:solidFill>
            </a:endParaRPr>
          </a:p>
          <a:p>
            <a:endParaRPr lang="en-US" altLang="zh-TW" sz="4000" dirty="0">
              <a:solidFill>
                <a:schemeClr val="tx1"/>
              </a:solidFill>
            </a:endParaRPr>
          </a:p>
          <a:p>
            <a:r>
              <a:rPr lang="zh-TW" altLang="en-US" sz="4000" dirty="0">
                <a:solidFill>
                  <a:schemeClr val="tx1"/>
                </a:solidFill>
              </a:rPr>
              <a:t>研究限制</a:t>
            </a:r>
            <a:r>
              <a:rPr lang="en-US" altLang="zh-TW" sz="4000" dirty="0">
                <a:solidFill>
                  <a:schemeClr val="tx1"/>
                </a:solidFill>
              </a:rPr>
              <a:t>:</a:t>
            </a:r>
            <a:r>
              <a:rPr lang="zh-TW" altLang="en-US" sz="4000" dirty="0">
                <a:solidFill>
                  <a:schemeClr val="tx1"/>
                </a:solidFill>
              </a:rPr>
              <a:t>以在龍德工業區工作的外籍勞工為訪談對象</a:t>
            </a:r>
            <a:r>
              <a:rPr lang="en-US" altLang="zh-TW" sz="4000" dirty="0">
                <a:solidFill>
                  <a:schemeClr val="tx1"/>
                </a:solidFill>
              </a:rPr>
              <a:t>(</a:t>
            </a:r>
            <a:r>
              <a:rPr lang="zh-TW" altLang="en-US" sz="4000" dirty="0">
                <a:solidFill>
                  <a:schemeClr val="tx1"/>
                </a:solidFill>
              </a:rPr>
              <a:t>以</a:t>
            </a:r>
            <a:r>
              <a:rPr lang="en-US" altLang="zh-TW" sz="4000" dirty="0">
                <a:solidFill>
                  <a:schemeClr val="tx1"/>
                </a:solidFill>
              </a:rPr>
              <a:t>8</a:t>
            </a:r>
            <a:r>
              <a:rPr lang="zh-TW" altLang="en-US" sz="4000" dirty="0">
                <a:solidFill>
                  <a:schemeClr val="tx1"/>
                </a:solidFill>
              </a:rPr>
              <a:t>組人員為訪談對象</a:t>
            </a:r>
            <a:r>
              <a:rPr lang="en-US" altLang="zh-TW" sz="4000" dirty="0">
                <a:solidFill>
                  <a:schemeClr val="tx1"/>
                </a:solidFill>
              </a:rPr>
              <a:t>)</a:t>
            </a:r>
            <a:endParaRPr lang="zh-TW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9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40768"/>
          </a:xfrm>
        </p:spPr>
        <p:txBody>
          <a:bodyPr/>
          <a:lstStyle/>
          <a:p>
            <a:r>
              <a:rPr lang="zh-TW" altLang="en-US" dirty="0"/>
              <a:t>正文</a:t>
            </a:r>
            <a:r>
              <a:rPr lang="en-US" altLang="zh-TW" dirty="0"/>
              <a:t>-</a:t>
            </a:r>
            <a:r>
              <a:rPr lang="zh-TW" altLang="en-US" dirty="0"/>
              <a:t>資料整理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586657"/>
            <a:ext cx="9144000" cy="5271343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龍德工業區是</a:t>
            </a:r>
            <a:r>
              <a:rPr lang="zh-TW" altLang="zh-TW" dirty="0">
                <a:solidFill>
                  <a:schemeClr val="tx1"/>
                </a:solidFill>
              </a:rPr>
              <a:t>由經濟部工業局策動推動於民國</a:t>
            </a:r>
            <a:r>
              <a:rPr lang="en-US" altLang="zh-TW" dirty="0">
                <a:solidFill>
                  <a:schemeClr val="tx1"/>
                </a:solidFill>
              </a:rPr>
              <a:t>66</a:t>
            </a:r>
            <a:r>
              <a:rPr lang="zh-TW" altLang="zh-TW" dirty="0">
                <a:solidFill>
                  <a:schemeClr val="tx1"/>
                </a:solidFill>
              </a:rPr>
              <a:t>年</a:t>
            </a:r>
            <a:r>
              <a:rPr lang="en-US" altLang="zh-TW" dirty="0">
                <a:solidFill>
                  <a:schemeClr val="tx1"/>
                </a:solidFill>
              </a:rPr>
              <a:t>11</a:t>
            </a:r>
            <a:r>
              <a:rPr lang="zh-TW" altLang="zh-TW" dirty="0">
                <a:solidFill>
                  <a:schemeClr val="tx1"/>
                </a:solidFill>
              </a:rPr>
              <a:t>月開發，至</a:t>
            </a:r>
            <a:r>
              <a:rPr lang="en-US" altLang="zh-TW" dirty="0">
                <a:solidFill>
                  <a:schemeClr val="tx1"/>
                </a:solidFill>
              </a:rPr>
              <a:t>67</a:t>
            </a:r>
            <a:r>
              <a:rPr lang="zh-TW" altLang="zh-TW" dirty="0">
                <a:solidFill>
                  <a:schemeClr val="tx1"/>
                </a:solidFill>
              </a:rPr>
              <a:t>年</a:t>
            </a:r>
            <a:r>
              <a:rPr lang="en-US" altLang="zh-TW" dirty="0">
                <a:solidFill>
                  <a:schemeClr val="tx1"/>
                </a:solidFill>
              </a:rPr>
              <a:t>12</a:t>
            </a:r>
            <a:r>
              <a:rPr lang="zh-TW" altLang="zh-TW" dirty="0">
                <a:solidFill>
                  <a:schemeClr val="tx1"/>
                </a:solidFill>
              </a:rPr>
              <a:t>月底完成。</a:t>
            </a:r>
            <a:r>
              <a:rPr lang="en-US" altLang="zh-TW" dirty="0">
                <a:solidFill>
                  <a:schemeClr val="tx1"/>
                </a:solidFill>
              </a:rPr>
              <a:t> </a:t>
            </a:r>
          </a:p>
          <a:p>
            <a:endParaRPr lang="zh-TW" altLang="zh-TW" dirty="0">
              <a:solidFill>
                <a:schemeClr val="tx1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43756"/>
            <a:ext cx="6480720" cy="409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49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pPr algn="just"/>
            <a:r>
              <a:rPr lang="zh-TW" altLang="en-US" dirty="0">
                <a:solidFill>
                  <a:schemeClr val="tx1"/>
                </a:solidFill>
              </a:rPr>
              <a:t>其中最多廠商行業為金屬製品製造業，雇用最多外籍勞工的工廠為湯淺電池，以越南國籍的外籍勞工為最多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依據</a:t>
            </a:r>
            <a:r>
              <a:rPr lang="en-US" altLang="zh-TW" dirty="0">
                <a:solidFill>
                  <a:schemeClr val="tx1"/>
                </a:solidFill>
              </a:rPr>
              <a:t>105</a:t>
            </a:r>
            <a:r>
              <a:rPr lang="zh-TW" altLang="en-US" dirty="0">
                <a:solidFill>
                  <a:schemeClr val="tx1"/>
                </a:solidFill>
              </a:rPr>
              <a:t>年度勞動部報告和龍德工業區簡報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pPr algn="just"/>
            <a:endParaRPr lang="en-US" altLang="zh-TW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700808"/>
            <a:ext cx="6624736" cy="51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43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500198"/>
          </a:xfrm>
        </p:spPr>
        <p:txBody>
          <a:bodyPr/>
          <a:lstStyle/>
          <a:p>
            <a:r>
              <a:rPr lang="zh-TW" altLang="en-US" dirty="0"/>
              <a:t>外籍勞工工作類型＆人數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687" y="1628800"/>
            <a:ext cx="9112313" cy="4857785"/>
          </a:xfrm>
        </p:spPr>
        <p:txBody>
          <a:bodyPr>
            <a:normAutofit lnSpcReduction="10000"/>
          </a:bodyPr>
          <a:lstStyle/>
          <a:p>
            <a:pPr algn="l"/>
            <a:r>
              <a:rPr lang="zh-TW" altLang="en-US" sz="3600" dirty="0">
                <a:solidFill>
                  <a:schemeClr val="tx1"/>
                </a:solidFill>
              </a:rPr>
              <a:t>目前開放外勞輸出國家包括泰國、菲律賓、印尼、馬來西亞及越南、蒙古等六個國家，其中以印尼籍勞工為最多數。</a:t>
            </a:r>
            <a:endParaRPr lang="en-US" altLang="zh-TW" sz="3600" dirty="0">
              <a:solidFill>
                <a:schemeClr val="tx1"/>
              </a:solidFill>
            </a:endParaRPr>
          </a:p>
          <a:p>
            <a:pPr algn="l"/>
            <a:endParaRPr lang="en-US" altLang="zh-TW" sz="3600" dirty="0">
              <a:solidFill>
                <a:schemeClr val="tx1"/>
              </a:solidFill>
            </a:endParaRPr>
          </a:p>
          <a:p>
            <a:pPr algn="l"/>
            <a:r>
              <a:rPr lang="zh-TW" altLang="en-US" sz="3600" dirty="0">
                <a:solidFill>
                  <a:schemeClr val="tx1"/>
                </a:solidFill>
              </a:rPr>
              <a:t>外籍勞工大多從事家庭看護、產業勞工與漁船勞工。</a:t>
            </a:r>
            <a:endParaRPr lang="en-US" altLang="zh-TW" sz="3600" dirty="0">
              <a:solidFill>
                <a:schemeClr val="tx1"/>
              </a:solidFill>
            </a:endParaRPr>
          </a:p>
          <a:p>
            <a:pPr algn="l"/>
            <a:endParaRPr lang="en-US" altLang="zh-TW" sz="3600" dirty="0">
              <a:solidFill>
                <a:schemeClr val="tx1"/>
              </a:solidFill>
            </a:endParaRPr>
          </a:p>
          <a:p>
            <a:pPr algn="l"/>
            <a:r>
              <a:rPr lang="zh-TW" altLang="en-US" sz="3600" dirty="0">
                <a:solidFill>
                  <a:schemeClr val="tx1"/>
                </a:solidFill>
              </a:rPr>
              <a:t>來台外籍勞工於</a:t>
            </a:r>
            <a:r>
              <a:rPr lang="en-US" altLang="zh-TW" sz="3600" dirty="0">
                <a:solidFill>
                  <a:schemeClr val="tx1"/>
                </a:solidFill>
              </a:rPr>
              <a:t>2015</a:t>
            </a:r>
            <a:r>
              <a:rPr lang="zh-TW" altLang="en-US" sz="3600" dirty="0">
                <a:solidFill>
                  <a:schemeClr val="tx1"/>
                </a:solidFill>
              </a:rPr>
              <a:t>年底人數突破</a:t>
            </a:r>
            <a:r>
              <a:rPr lang="en-US" altLang="zh-TW" sz="3600" dirty="0">
                <a:solidFill>
                  <a:schemeClr val="tx1"/>
                </a:solidFill>
              </a:rPr>
              <a:t>63</a:t>
            </a:r>
            <a:r>
              <a:rPr lang="zh-TW" altLang="en-US" sz="3600" dirty="0">
                <a:solidFill>
                  <a:schemeClr val="tx1"/>
                </a:solidFill>
              </a:rPr>
              <a:t>萬。</a:t>
            </a:r>
            <a:endParaRPr lang="en-US" altLang="zh-TW" sz="3600" dirty="0">
              <a:solidFill>
                <a:schemeClr val="tx1"/>
              </a:solidFill>
            </a:endParaRPr>
          </a:p>
          <a:p>
            <a:endParaRPr lang="zh-TW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48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382" y="1"/>
            <a:ext cx="9144000" cy="980727"/>
          </a:xfrm>
        </p:spPr>
        <p:txBody>
          <a:bodyPr/>
          <a:lstStyle/>
          <a:p>
            <a:r>
              <a:rPr lang="zh-TW" altLang="en-US" dirty="0"/>
              <a:t>各國外籍勞工之介紹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6097" y="1340768"/>
            <a:ext cx="9057903" cy="5546660"/>
          </a:xfrm>
        </p:spPr>
        <p:txBody>
          <a:bodyPr/>
          <a:lstStyle/>
          <a:p>
            <a:pPr algn="l"/>
            <a:r>
              <a:rPr lang="zh-TW" altLang="en-US" dirty="0">
                <a:solidFill>
                  <a:schemeClr val="tx1"/>
                </a:solidFill>
              </a:rPr>
              <a:t>        菲律賓</a:t>
            </a:r>
            <a:endParaRPr lang="en-US" altLang="zh-TW" dirty="0">
              <a:solidFill>
                <a:schemeClr val="tx1"/>
              </a:solidFill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教育水平均達到高中以上，大學畢業者亦不在少數，英語為菲律賓官方語言，多數菲律賓人信奉天主教，星期天有到教堂做禮拜的習慣。</a:t>
            </a:r>
            <a:endParaRPr lang="en-US" altLang="zh-TW" dirty="0">
              <a:solidFill>
                <a:schemeClr val="tx1"/>
              </a:solidFill>
            </a:endParaRPr>
          </a:p>
          <a:p>
            <a:pPr algn="l"/>
            <a:endParaRPr lang="en-US" altLang="zh-TW" dirty="0">
              <a:solidFill>
                <a:schemeClr val="tx1"/>
              </a:solidFill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        印尼</a:t>
            </a:r>
            <a:endParaRPr lang="en-US" altLang="zh-TW" dirty="0">
              <a:solidFill>
                <a:schemeClr val="tx1"/>
              </a:solidFill>
            </a:endParaRPr>
          </a:p>
          <a:p>
            <a:pPr algn="l"/>
            <a:r>
              <a:rPr lang="zh-TW" altLang="en-US" dirty="0">
                <a:solidFill>
                  <a:schemeClr val="tx1"/>
                </a:solidFill>
              </a:rPr>
              <a:t>印尼人大都信奉回教，因宗教要求不吃豬肉，不能飲酒，開齋節是他們重要的節日</a:t>
            </a:r>
            <a:r>
              <a:rPr lang="zh-TW" altLang="en-US" sz="3600" dirty="0">
                <a:solidFill>
                  <a:schemeClr val="tx1"/>
                </a:solidFill>
              </a:rPr>
              <a:t>。</a:t>
            </a:r>
            <a:endParaRPr lang="en-US" altLang="zh-TW" sz="3600" dirty="0">
              <a:solidFill>
                <a:schemeClr val="tx1"/>
              </a:solidFill>
            </a:endParaRPr>
          </a:p>
          <a:p>
            <a:pPr algn="l"/>
            <a:endParaRPr lang="en-US" altLang="zh-TW" dirty="0">
              <a:solidFill>
                <a:schemeClr val="tx1"/>
              </a:solidFill>
            </a:endParaRPr>
          </a:p>
          <a:p>
            <a:pPr algn="l"/>
            <a:endParaRPr lang="en-US" altLang="zh-TW" dirty="0">
              <a:solidFill>
                <a:schemeClr val="tx1"/>
              </a:solidFill>
            </a:endParaRPr>
          </a:p>
          <a:p>
            <a:pPr algn="l"/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27" y="1484784"/>
            <a:ext cx="685800" cy="3429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83" y="4147641"/>
            <a:ext cx="629744" cy="4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124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1104</Words>
  <Application>Microsoft Office PowerPoint</Application>
  <PresentationFormat>如螢幕大小 (4:3)</PresentationFormat>
  <Paragraphs>164</Paragraphs>
  <Slides>21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國立蘭陽女中 地理實察報告 瑪利亞奔跑中</vt:lpstr>
      <vt:lpstr>大綱</vt:lpstr>
      <vt:lpstr>前言-研究動機</vt:lpstr>
      <vt:lpstr>前言-研究目的</vt:lpstr>
      <vt:lpstr>前言-研究方法&amp;限制</vt:lpstr>
      <vt:lpstr>正文-資料整理</vt:lpstr>
      <vt:lpstr>PowerPoint 簡報</vt:lpstr>
      <vt:lpstr>外籍勞工工作類型＆人數</vt:lpstr>
      <vt:lpstr>各國外籍勞工之介紹</vt:lpstr>
      <vt:lpstr>PowerPoint 簡報</vt:lpstr>
      <vt:lpstr>訪談</vt:lpstr>
      <vt:lpstr>PowerPoint 簡報</vt:lpstr>
      <vt:lpstr> 問卷結果</vt:lpstr>
      <vt:lpstr>PowerPoint 簡報</vt:lpstr>
      <vt:lpstr>PowerPoint 簡報</vt:lpstr>
      <vt:lpstr>PowerPoint 簡報</vt:lpstr>
      <vt:lpstr>結論</vt:lpstr>
      <vt:lpstr>心得</vt:lpstr>
      <vt:lpstr>工作分配</vt:lpstr>
      <vt:lpstr>來源</vt:lpstr>
      <vt:lpstr>PowerPoint 簡報</vt:lpstr>
    </vt:vector>
  </TitlesOfParts>
  <Company>JC-TEAM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JCT-MEM</dc:creator>
  <cp:lastModifiedBy>吳美芬</cp:lastModifiedBy>
  <cp:revision>70</cp:revision>
  <dcterms:created xsi:type="dcterms:W3CDTF">2017-02-26T14:15:43Z</dcterms:created>
  <dcterms:modified xsi:type="dcterms:W3CDTF">2017-02-28T07:24:31Z</dcterms:modified>
</cp:coreProperties>
</file>