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8" r:id="rId3"/>
    <p:sldId id="276" r:id="rId4"/>
    <p:sldId id="259" r:id="rId5"/>
    <p:sldId id="260" r:id="rId6"/>
    <p:sldId id="261" r:id="rId7"/>
    <p:sldId id="262" r:id="rId8"/>
    <p:sldId id="263" r:id="rId9"/>
    <p:sldId id="264" r:id="rId10"/>
    <p:sldId id="277" r:id="rId11"/>
    <p:sldId id="265" r:id="rId12"/>
    <p:sldId id="266" r:id="rId13"/>
    <p:sldId id="272" r:id="rId14"/>
    <p:sldId id="271" r:id="rId15"/>
    <p:sldId id="267" r:id="rId16"/>
    <p:sldId id="268" r:id="rId17"/>
    <p:sldId id="274" r:id="rId18"/>
    <p:sldId id="269" r:id="rId19"/>
    <p:sldId id="273" r:id="rId20"/>
    <p:sldId id="270" r:id="rId21"/>
    <p:sldId id="279" r:id="rId22"/>
    <p:sldId id="278" r:id="rId23"/>
    <p:sldId id="275" r:id="rId24"/>
    <p:sldId id="284" r:id="rId25"/>
    <p:sldId id="283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001322"/>
    <a:srgbClr val="FF6600"/>
    <a:srgbClr val="FF33CC"/>
    <a:srgbClr val="FFCC99"/>
    <a:srgbClr val="FFFF00"/>
    <a:srgbClr val="CC66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20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E2657-29A2-4381-9330-DC6646105809}" type="datetimeFigureOut">
              <a:rPr lang="zh-TW" altLang="en-US" smtClean="0"/>
              <a:t>2018/12/19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51EAC-8D04-4E8B-A228-F35460A76E2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2757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E2657-29A2-4381-9330-DC6646105809}" type="datetimeFigureOut">
              <a:rPr lang="zh-TW" altLang="en-US" smtClean="0"/>
              <a:t>2018/12/19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51EAC-8D04-4E8B-A228-F35460A76E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9003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E2657-29A2-4381-9330-DC6646105809}" type="datetimeFigureOut">
              <a:rPr lang="zh-TW" altLang="en-US" smtClean="0"/>
              <a:t>2018/12/19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51EAC-8D04-4E8B-A228-F35460A76E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6305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E2657-29A2-4381-9330-DC6646105809}" type="datetimeFigureOut">
              <a:rPr lang="zh-TW" altLang="en-US" smtClean="0"/>
              <a:t>2018/12/19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51EAC-8D04-4E8B-A228-F35460A76E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1169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E2657-29A2-4381-9330-DC6646105809}" type="datetimeFigureOut">
              <a:rPr lang="zh-TW" altLang="en-US" smtClean="0"/>
              <a:t>2018/12/19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51EAC-8D04-4E8B-A228-F35460A76E2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549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E2657-29A2-4381-9330-DC6646105809}" type="datetimeFigureOut">
              <a:rPr lang="zh-TW" altLang="en-US" smtClean="0"/>
              <a:t>2018/12/19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51EAC-8D04-4E8B-A228-F35460A76E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8483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E2657-29A2-4381-9330-DC6646105809}" type="datetimeFigureOut">
              <a:rPr lang="zh-TW" altLang="en-US" smtClean="0"/>
              <a:t>2018/12/19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51EAC-8D04-4E8B-A228-F35460A76E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9722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E2657-29A2-4381-9330-DC6646105809}" type="datetimeFigureOut">
              <a:rPr lang="zh-TW" altLang="en-US" smtClean="0"/>
              <a:t>2018/12/19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51EAC-8D04-4E8B-A228-F35460A76E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3617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E2657-29A2-4381-9330-DC6646105809}" type="datetimeFigureOut">
              <a:rPr lang="zh-TW" altLang="en-US" smtClean="0"/>
              <a:t>2018/12/19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51EAC-8D04-4E8B-A228-F35460A76E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2445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96E2657-29A2-4381-9330-DC6646105809}" type="datetimeFigureOut">
              <a:rPr lang="zh-TW" altLang="en-US" smtClean="0"/>
              <a:t>2018/12/19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151EAC-8D04-4E8B-A228-F35460A76E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3782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E2657-29A2-4381-9330-DC6646105809}" type="datetimeFigureOut">
              <a:rPr lang="zh-TW" altLang="en-US" smtClean="0"/>
              <a:t>2018/12/19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51EAC-8D04-4E8B-A228-F35460A76E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4927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96E2657-29A2-4381-9330-DC6646105809}" type="datetimeFigureOut">
              <a:rPr lang="zh-TW" altLang="en-US" smtClean="0"/>
              <a:t>2018/12/19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C151EAC-8D04-4E8B-A228-F35460A76E2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238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02FCCAB8-E6DD-4190-BC04-8E5263FBD3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70C0"/>
                </a:solidFill>
              </a:rPr>
              <a:t>人文行動考察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>
                <a:solidFill>
                  <a:srgbClr val="00B0F0"/>
                </a:solidFill>
              </a:rPr>
              <a:t>寶藏巖國際藝術村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6F7BAC71-9142-407F-BD24-6BBF85A191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70574" y="4473137"/>
            <a:ext cx="2780305" cy="1586131"/>
          </a:xfrm>
        </p:spPr>
        <p:txBody>
          <a:bodyPr>
            <a:normAutofit fontScale="92500"/>
          </a:bodyPr>
          <a:lstStyle/>
          <a:p>
            <a:r>
              <a:rPr lang="en-US" altLang="zh-TW" dirty="0"/>
              <a:t>205</a:t>
            </a:r>
            <a:r>
              <a:rPr lang="zh-TW" altLang="en-US" dirty="0"/>
              <a:t>班</a:t>
            </a:r>
            <a:r>
              <a:rPr lang="en-US" altLang="zh-TW" dirty="0"/>
              <a:t>05</a:t>
            </a:r>
            <a:r>
              <a:rPr lang="zh-TW" altLang="en-US" dirty="0"/>
              <a:t>號 李采妮</a:t>
            </a:r>
            <a:endParaRPr lang="en-US" altLang="zh-TW" dirty="0"/>
          </a:p>
          <a:p>
            <a:r>
              <a:rPr lang="en-US" altLang="zh-TW" dirty="0"/>
              <a:t>205</a:t>
            </a:r>
            <a:r>
              <a:rPr lang="zh-TW" altLang="en-US" dirty="0"/>
              <a:t>班</a:t>
            </a:r>
            <a:r>
              <a:rPr lang="en-US" altLang="zh-TW" dirty="0"/>
              <a:t>15</a:t>
            </a:r>
            <a:r>
              <a:rPr lang="zh-TW" altLang="en-US" dirty="0"/>
              <a:t>號 洪祁榕</a:t>
            </a:r>
            <a:endParaRPr lang="en-US" altLang="zh-TW" dirty="0"/>
          </a:p>
          <a:p>
            <a:r>
              <a:rPr lang="en-US" altLang="zh-TW" dirty="0"/>
              <a:t>208</a:t>
            </a:r>
            <a:r>
              <a:rPr lang="zh-TW" altLang="en-US" dirty="0"/>
              <a:t>班</a:t>
            </a:r>
            <a:r>
              <a:rPr lang="en-US" altLang="zh-TW" dirty="0"/>
              <a:t>15</a:t>
            </a:r>
            <a:r>
              <a:rPr lang="zh-TW" altLang="en-US" dirty="0"/>
              <a:t>號 林庭妤</a:t>
            </a:r>
          </a:p>
        </p:txBody>
      </p:sp>
    </p:spTree>
    <p:extLst>
      <p:ext uri="{BB962C8B-B14F-4D97-AF65-F5344CB8AC3E}">
        <p14:creationId xmlns:p14="http://schemas.microsoft.com/office/powerpoint/2010/main" val="3366368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33793A6F-D088-40F4-92FE-D98DD25AEC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07" y="414181"/>
            <a:ext cx="3923562" cy="5231416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xmlns="" id="{CD175FC1-07A0-44A9-8EB3-752CCA1121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1" t="6207" r="2904" b="41873"/>
          <a:stretch/>
        </p:blipFill>
        <p:spPr>
          <a:xfrm>
            <a:off x="5653275" y="2041449"/>
            <a:ext cx="5860358" cy="390822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FD10804F-ABB8-4CA6-A836-536991E0C619}"/>
              </a:ext>
            </a:extLst>
          </p:cNvPr>
          <p:cNvSpPr txBox="1"/>
          <p:nvPr/>
        </p:nvSpPr>
        <p:spPr>
          <a:xfrm>
            <a:off x="5453161" y="414181"/>
            <a:ext cx="4792942" cy="120032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chemeClr val="bg1"/>
                </a:solidFill>
              </a:rPr>
              <a:t>不同顏色來說明藝術村各空間配置。</a:t>
            </a:r>
            <a:r>
              <a:rPr lang="zh-TW" altLang="en-US" sz="2400" dirty="0">
                <a:solidFill>
                  <a:srgbClr val="FF6600"/>
                </a:solidFill>
              </a:rPr>
              <a:t>橘色為展覽空間</a:t>
            </a:r>
            <a:r>
              <a:rPr lang="zh-TW" altLang="en-US" sz="2400" dirty="0">
                <a:solidFill>
                  <a:srgbClr val="FF66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lang="zh-TW" altLang="en-US" sz="2400" dirty="0">
                <a:solidFill>
                  <a:srgbClr val="FFFF00"/>
                </a:solidFill>
              </a:rPr>
              <a:t>黃色為藝術家工作室</a:t>
            </a:r>
            <a:r>
              <a:rPr lang="zh-TW" altLang="en-US" sz="2400" dirty="0">
                <a:solidFill>
                  <a:srgbClr val="FFFF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lang="zh-TW" altLang="en-US" sz="2400" dirty="0">
                <a:solidFill>
                  <a:schemeClr val="accent5"/>
                </a:solidFill>
              </a:rPr>
              <a:t>綠色為微型聚落</a:t>
            </a:r>
            <a:r>
              <a:rPr lang="zh-TW" altLang="en-US" sz="2400" dirty="0">
                <a:solidFill>
                  <a:schemeClr val="bg1"/>
                </a:solidFill>
              </a:rPr>
              <a:t>等等。</a:t>
            </a:r>
            <a:endParaRPr lang="zh-TW" altLang="en-US" sz="2400" dirty="0"/>
          </a:p>
        </p:txBody>
      </p:sp>
      <p:sp>
        <p:nvSpPr>
          <p:cNvPr id="3" name="箭號: 向左 2">
            <a:extLst>
              <a:ext uri="{FF2B5EF4-FFF2-40B4-BE49-F238E27FC236}">
                <a16:creationId xmlns:a16="http://schemas.microsoft.com/office/drawing/2014/main" xmlns="" id="{5A07B981-AF53-4C0F-B161-A015D25A1F62}"/>
              </a:ext>
            </a:extLst>
          </p:cNvPr>
          <p:cNvSpPr/>
          <p:nvPr/>
        </p:nvSpPr>
        <p:spPr>
          <a:xfrm>
            <a:off x="4520078" y="645013"/>
            <a:ext cx="755374" cy="369332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5550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7D4FB267-58F8-49AF-B785-BEE972D5AE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03" y="459560"/>
            <a:ext cx="3487462" cy="4649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CF2D7E31-7DC5-4AB6-BCA8-208363C3F9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918" y="459560"/>
            <a:ext cx="3398079" cy="4530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C5730D2E-4844-4D2D-A24F-54289EB7C9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5068">
            <a:off x="3784158" y="3055798"/>
            <a:ext cx="4496445" cy="2922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BB3AE5F7-38AF-47E2-B35A-7B5CC145560E}"/>
              </a:ext>
            </a:extLst>
          </p:cNvPr>
          <p:cNvSpPr txBox="1"/>
          <p:nvPr/>
        </p:nvSpPr>
        <p:spPr>
          <a:xfrm>
            <a:off x="3949147" y="684312"/>
            <a:ext cx="46250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663300"/>
                </a:solidFill>
              </a:rPr>
              <a:t>在聚落裡鑽鑽繞繞，每個工作室都是藝術家獨特的創作空間，門外的設計也不同，心思巧妙。</a:t>
            </a:r>
          </a:p>
        </p:txBody>
      </p:sp>
    </p:spTree>
    <p:extLst>
      <p:ext uri="{BB962C8B-B14F-4D97-AF65-F5344CB8AC3E}">
        <p14:creationId xmlns:p14="http://schemas.microsoft.com/office/powerpoint/2010/main" val="3271715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FC5CE487-2251-4C3A-9CE3-364961613F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9671">
            <a:off x="4929530" y="2978411"/>
            <a:ext cx="4010025" cy="3007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xmlns="" id="{150F6526-E59F-43C2-ADFF-FEF80B558CA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00" y="410945"/>
            <a:ext cx="4319856" cy="5761324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51C65A93-F0C2-475F-8EEA-225B261197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5746">
            <a:off x="8408120" y="328052"/>
            <a:ext cx="3202609" cy="4270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xmlns="" id="{2DA700A3-777A-45BE-984D-9F292175C2DB}"/>
              </a:ext>
            </a:extLst>
          </p:cNvPr>
          <p:cNvSpPr txBox="1"/>
          <p:nvPr/>
        </p:nvSpPr>
        <p:spPr>
          <a:xfrm>
            <a:off x="4794498" y="516962"/>
            <a:ext cx="3313044" cy="16927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rgbClr val="FF0000"/>
                </a:solidFill>
              </a:rPr>
              <a:t>發呆亭</a:t>
            </a:r>
            <a:r>
              <a:rPr lang="zh-TW" altLang="en-US" dirty="0">
                <a:solidFill>
                  <a:srgbClr val="FF0000"/>
                </a:solidFill>
              </a:rPr>
              <a:t>，</a:t>
            </a:r>
            <a:r>
              <a:rPr lang="zh-TW" altLang="en-US" sz="2400" dirty="0">
                <a:solidFill>
                  <a:srgbClr val="FF0000"/>
                </a:solidFill>
              </a:rPr>
              <a:t>現代人非常需要，在職場與學校奮鬥之餘，我們每個人都需要</a:t>
            </a:r>
            <a:r>
              <a:rPr lang="zh-TW" altLang="en-US" sz="2400" dirty="0">
                <a:solidFill>
                  <a:srgbClr val="FF33CC"/>
                </a:solidFill>
              </a:rPr>
              <a:t>徹底放空</a:t>
            </a:r>
            <a:r>
              <a:rPr lang="zh-TW" altLang="en-US" sz="2400" dirty="0">
                <a:solidFill>
                  <a:srgbClr val="FF0000"/>
                </a:solidFill>
              </a:rPr>
              <a:t>的時間</a:t>
            </a:r>
            <a:r>
              <a:rPr lang="zh-TW" altLang="en-US" dirty="0">
                <a:solidFill>
                  <a:srgbClr val="FF0000"/>
                </a:solidFill>
              </a:rPr>
              <a:t>。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xmlns="" id="{92386E97-DC56-48C0-9B4C-392F86E9E4A0}"/>
              </a:ext>
            </a:extLst>
          </p:cNvPr>
          <p:cNvSpPr txBox="1"/>
          <p:nvPr/>
        </p:nvSpPr>
        <p:spPr>
          <a:xfrm>
            <a:off x="11285733" y="2534092"/>
            <a:ext cx="553998" cy="3672965"/>
          </a:xfrm>
          <a:prstGeom prst="rect">
            <a:avLst/>
          </a:prstGeom>
          <a:solidFill>
            <a:srgbClr val="FFFF00"/>
          </a:solidFill>
        </p:spPr>
        <p:txBody>
          <a:bodyPr vert="eaVert" wrap="square" rtlCol="0">
            <a:spAutoFit/>
          </a:bodyPr>
          <a:lstStyle/>
          <a:p>
            <a:r>
              <a:rPr lang="zh-TW" altLang="en-US" sz="2400" dirty="0"/>
              <a:t>別想太多，發呆，就對了。</a:t>
            </a:r>
          </a:p>
        </p:txBody>
      </p:sp>
    </p:spTree>
    <p:extLst>
      <p:ext uri="{BB962C8B-B14F-4D97-AF65-F5344CB8AC3E}">
        <p14:creationId xmlns:p14="http://schemas.microsoft.com/office/powerpoint/2010/main" val="70249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7D31C3CB-966D-42B0-B817-C6ABB86434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6" t="15552" r="9949" b="6104"/>
          <a:stretch/>
        </p:blipFill>
        <p:spPr>
          <a:xfrm>
            <a:off x="354088" y="393894"/>
            <a:ext cx="4393810" cy="3295357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2E397345-F36B-49E7-AABD-9341F935B4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339" y="2808109"/>
            <a:ext cx="4393809" cy="32953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xmlns="" id="{0516BBC7-41F6-4259-B811-949F776C50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588" y="1290065"/>
            <a:ext cx="3687385" cy="2765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xmlns="" id="{DB515D98-0F91-4E55-8164-DAA0306DCDC9}"/>
              </a:ext>
            </a:extLst>
          </p:cNvPr>
          <p:cNvSpPr txBox="1"/>
          <p:nvPr/>
        </p:nvSpPr>
        <p:spPr>
          <a:xfrm>
            <a:off x="647446" y="4045125"/>
            <a:ext cx="3303511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3600" dirty="0">
                <a:solidFill>
                  <a:schemeClr val="accent5">
                    <a:lumMod val="50000"/>
                  </a:schemeClr>
                </a:solidFill>
              </a:rPr>
              <a:t>DALIY   POTTERY </a:t>
            </a:r>
            <a:endParaRPr lang="zh-TW" altLang="en-US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xmlns="" id="{D4145E02-13CF-486D-9B04-42449419D5F2}"/>
              </a:ext>
            </a:extLst>
          </p:cNvPr>
          <p:cNvSpPr txBox="1"/>
          <p:nvPr/>
        </p:nvSpPr>
        <p:spPr>
          <a:xfrm>
            <a:off x="4973338" y="393894"/>
            <a:ext cx="63080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chemeClr val="accent2">
                    <a:lumMod val="50000"/>
                  </a:schemeClr>
                </a:solidFill>
              </a:rPr>
              <a:t>作品都是由</a:t>
            </a:r>
            <a:r>
              <a:rPr lang="zh-TW" altLang="en-US" sz="2400" dirty="0">
                <a:solidFill>
                  <a:srgbClr val="7030A0"/>
                </a:solidFill>
              </a:rPr>
              <a:t>視障者與聽障者</a:t>
            </a:r>
            <a:r>
              <a:rPr lang="zh-TW" altLang="en-US" sz="2400" dirty="0">
                <a:solidFill>
                  <a:schemeClr val="accent2">
                    <a:lumMod val="50000"/>
                  </a:schemeClr>
                </a:solidFill>
              </a:rPr>
              <a:t>以他們的方式與人交流</a:t>
            </a:r>
            <a:r>
              <a:rPr lang="zh-TW" altLang="en-US" sz="2400" dirty="0">
                <a:solidFill>
                  <a:schemeClr val="accent2">
                    <a:lumMod val="50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lang="zh-TW" altLang="en-US" sz="2400" dirty="0">
                <a:solidFill>
                  <a:schemeClr val="accent2">
                    <a:lumMod val="50000"/>
                  </a:schemeClr>
                </a:solidFill>
              </a:rPr>
              <a:t>也和手中的陶土對話，以不同的感官，來創作並體驗日常藝術。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0B04F319-F6DA-4476-9289-E46939871EBD}"/>
              </a:ext>
            </a:extLst>
          </p:cNvPr>
          <p:cNvSpPr txBox="1"/>
          <p:nvPr/>
        </p:nvSpPr>
        <p:spPr>
          <a:xfrm>
            <a:off x="8258769" y="4855971"/>
            <a:ext cx="3859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002060"/>
                </a:solidFill>
              </a:rPr>
              <a:t>在心願牆許下彼此的願望</a:t>
            </a:r>
            <a:r>
              <a:rPr lang="en-US" altLang="zh-TW" sz="2400" dirty="0">
                <a:solidFill>
                  <a:srgbClr val="002060"/>
                </a:solidFill>
              </a:rPr>
              <a:t>....</a:t>
            </a:r>
            <a:endParaRPr lang="zh-TW" alt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300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608CC59D-D4C8-4F3D-B798-974A4C8A04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27" y="543559"/>
            <a:ext cx="3744058" cy="499207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4ADF3358-64C2-439B-A3E2-52E8F99F27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340" y="3040842"/>
            <a:ext cx="4170776" cy="3128082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FD48B1F0-F119-4675-BE71-F5411D49C6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513" y="497308"/>
            <a:ext cx="3017227" cy="4022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C746074E-45FB-4189-9E5A-D10008E37018}"/>
              </a:ext>
            </a:extLst>
          </p:cNvPr>
          <p:cNvSpPr txBox="1"/>
          <p:nvPr/>
        </p:nvSpPr>
        <p:spPr>
          <a:xfrm>
            <a:off x="4460617" y="690321"/>
            <a:ext cx="3607500" cy="1938992"/>
          </a:xfrm>
          <a:prstGeom prst="rect">
            <a:avLst/>
          </a:prstGeom>
          <a:solidFill>
            <a:srgbClr val="C00000"/>
          </a:solidFill>
          <a:effectLst>
            <a:softEdge rad="12700"/>
          </a:effectLst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chemeClr val="bg1"/>
                </a:solidFill>
              </a:rPr>
              <a:t>這是間咖啡廳，</a:t>
            </a:r>
            <a:endParaRPr lang="en-US" altLang="zh-TW" sz="2400" dirty="0">
              <a:solidFill>
                <a:schemeClr val="bg1"/>
              </a:solidFill>
            </a:endParaRPr>
          </a:p>
          <a:p>
            <a:r>
              <a:rPr lang="zh-TW" altLang="en-US" sz="2400" dirty="0">
                <a:solidFill>
                  <a:schemeClr val="bg1"/>
                </a:solidFill>
              </a:rPr>
              <a:t>但裡頭卻應有盡有，</a:t>
            </a:r>
            <a:endParaRPr lang="en-US" altLang="zh-TW" sz="2400" dirty="0">
              <a:solidFill>
                <a:schemeClr val="bg1"/>
              </a:solidFill>
            </a:endParaRPr>
          </a:p>
          <a:p>
            <a:r>
              <a:rPr lang="zh-TW" altLang="en-US" sz="2400" dirty="0">
                <a:solidFill>
                  <a:schemeClr val="bg1"/>
                </a:solidFill>
              </a:rPr>
              <a:t>寧靜又極具復古風的裝潢，</a:t>
            </a:r>
            <a:endParaRPr lang="en-US" altLang="zh-TW" sz="2400" dirty="0">
              <a:solidFill>
                <a:schemeClr val="bg1"/>
              </a:solidFill>
            </a:endParaRPr>
          </a:p>
          <a:p>
            <a:r>
              <a:rPr lang="zh-TW" altLang="en-US" sz="2400" dirty="0">
                <a:solidFill>
                  <a:schemeClr val="bg1"/>
                </a:solidFill>
              </a:rPr>
              <a:t>一坐下來，</a:t>
            </a:r>
            <a:endParaRPr lang="en-US" altLang="zh-TW" sz="2400" dirty="0">
              <a:solidFill>
                <a:schemeClr val="bg1"/>
              </a:solidFill>
            </a:endParaRPr>
          </a:p>
          <a:p>
            <a:r>
              <a:rPr lang="zh-TW" altLang="en-US" sz="2400" dirty="0">
                <a:solidFill>
                  <a:schemeClr val="bg1"/>
                </a:solidFill>
              </a:rPr>
              <a:t>便再也不想起身。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xmlns="" id="{D097AA25-26F8-408D-AB06-6085D0AA25FE}"/>
              </a:ext>
            </a:extLst>
          </p:cNvPr>
          <p:cNvSpPr txBox="1"/>
          <p:nvPr/>
        </p:nvSpPr>
        <p:spPr>
          <a:xfrm>
            <a:off x="870158" y="4910403"/>
            <a:ext cx="4170775" cy="830997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663300"/>
                </a:solidFill>
              </a:rPr>
              <a:t>除了藝術家創作的畫集外，旁邊還有大量的明信片和書藏。</a:t>
            </a:r>
          </a:p>
        </p:txBody>
      </p:sp>
    </p:spTree>
    <p:extLst>
      <p:ext uri="{BB962C8B-B14F-4D97-AF65-F5344CB8AC3E}">
        <p14:creationId xmlns:p14="http://schemas.microsoft.com/office/powerpoint/2010/main" val="3422660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714002B3-5CAE-49FA-AF08-198C4610D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478300"/>
            <a:ext cx="4886178" cy="36646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D6E7A173-9B23-4A3B-9DF3-0F6F62368C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7143">
            <a:off x="3449335" y="2313413"/>
            <a:ext cx="4776737" cy="358255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2254721C-4B56-4A7D-B0B9-9ED296FC5D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0" t="4204" r="19294" b="12370"/>
          <a:stretch/>
        </p:blipFill>
        <p:spPr>
          <a:xfrm rot="674529">
            <a:off x="7809315" y="384842"/>
            <a:ext cx="4056345" cy="3669022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950D1961-6A6F-4D0F-86FB-266215FADBA4}"/>
              </a:ext>
            </a:extLst>
          </p:cNvPr>
          <p:cNvSpPr txBox="1"/>
          <p:nvPr/>
        </p:nvSpPr>
        <p:spPr>
          <a:xfrm rot="21015995">
            <a:off x="-378535" y="4383585"/>
            <a:ext cx="2215991" cy="18219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6600" dirty="0">
                <a:solidFill>
                  <a:srgbClr val="FF6600"/>
                </a:solidFill>
              </a:rPr>
              <a:t>幸運</a:t>
            </a:r>
            <a:endParaRPr lang="en-US" altLang="zh-TW" sz="6600" dirty="0">
              <a:solidFill>
                <a:srgbClr val="FF6600"/>
              </a:solidFill>
            </a:endParaRPr>
          </a:p>
          <a:p>
            <a:endParaRPr lang="zh-TW" altLang="en-US" sz="6600" dirty="0">
              <a:solidFill>
                <a:srgbClr val="FFC000"/>
              </a:solidFill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xmlns="" id="{582A5B6B-AAB2-4581-86BE-222C6E5F1172}"/>
              </a:ext>
            </a:extLst>
          </p:cNvPr>
          <p:cNvSpPr txBox="1"/>
          <p:nvPr/>
        </p:nvSpPr>
        <p:spPr>
          <a:xfrm rot="20847044">
            <a:off x="5672131" y="286005"/>
            <a:ext cx="1200329" cy="229262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6600" dirty="0">
                <a:solidFill>
                  <a:srgbClr val="FF6600"/>
                </a:solidFill>
              </a:rPr>
              <a:t>餅乾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EB3FEBB4-AE68-4E43-A066-E24F4F5D404B}"/>
              </a:ext>
            </a:extLst>
          </p:cNvPr>
          <p:cNvSpPr txBox="1"/>
          <p:nvPr/>
        </p:nvSpPr>
        <p:spPr>
          <a:xfrm rot="679633">
            <a:off x="7966441" y="4354559"/>
            <a:ext cx="3742093" cy="156966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chemeClr val="bg1"/>
                </a:solidFill>
              </a:rPr>
              <a:t>為寶藏巖量身訂造的公共場所坐椅，大膽嘗試街道家具的各種可能性，並且創造嶄新的城市記憶。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xmlns="" id="{7D099B10-7DCC-401B-B7BE-29C6C377C6D0}"/>
              </a:ext>
            </a:extLst>
          </p:cNvPr>
          <p:cNvSpPr txBox="1"/>
          <p:nvPr/>
        </p:nvSpPr>
        <p:spPr>
          <a:xfrm>
            <a:off x="230008" y="804788"/>
            <a:ext cx="677108" cy="3404587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r>
              <a:rPr lang="zh-TW" altLang="en-US" sz="3200" dirty="0">
                <a:solidFill>
                  <a:schemeClr val="accent6">
                    <a:lumMod val="50000"/>
                  </a:schemeClr>
                </a:solidFill>
              </a:rPr>
              <a:t>歷 史 悠 久 阿 </a:t>
            </a:r>
            <a:r>
              <a:rPr lang="en-US" altLang="zh-TW" sz="3200" dirty="0">
                <a:solidFill>
                  <a:schemeClr val="accent6">
                    <a:lumMod val="50000"/>
                  </a:schemeClr>
                </a:solidFill>
              </a:rPr>
              <a:t>~</a:t>
            </a:r>
            <a:endParaRPr lang="zh-TW" alt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82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F556BF52-8313-4CF4-B5E7-F60A0D84A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61" y="632516"/>
            <a:ext cx="6255434" cy="363597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A96E00C7-3735-4BCE-A883-EC1388F745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118" y="516105"/>
            <a:ext cx="3551799" cy="47357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6592222A-15EA-45E6-89DA-F79650118CD0}"/>
              </a:ext>
            </a:extLst>
          </p:cNvPr>
          <p:cNvSpPr txBox="1"/>
          <p:nvPr/>
        </p:nvSpPr>
        <p:spPr>
          <a:xfrm>
            <a:off x="2558982" y="743744"/>
            <a:ext cx="2215991" cy="420093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6600" dirty="0">
                <a:solidFill>
                  <a:schemeClr val="bg1"/>
                </a:solidFill>
              </a:rPr>
              <a:t>劇 情</a:t>
            </a:r>
            <a:endParaRPr lang="en-US" altLang="zh-TW" sz="6600" dirty="0">
              <a:solidFill>
                <a:schemeClr val="bg1"/>
              </a:solidFill>
            </a:endParaRPr>
          </a:p>
          <a:p>
            <a:r>
              <a:rPr lang="zh-TW" altLang="en-US" sz="6600" dirty="0">
                <a:solidFill>
                  <a:schemeClr val="bg1"/>
                </a:solidFill>
              </a:rPr>
              <a:t>       隱 藏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xmlns="" id="{2CD9723E-DE4E-429B-9BFF-FADA9313466B}"/>
              </a:ext>
            </a:extLst>
          </p:cNvPr>
          <p:cNvSpPr txBox="1"/>
          <p:nvPr/>
        </p:nvSpPr>
        <p:spPr>
          <a:xfrm>
            <a:off x="380235" y="4611915"/>
            <a:ext cx="72897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663300"/>
                </a:solidFill>
              </a:rPr>
              <a:t>2011</a:t>
            </a:r>
            <a:r>
              <a:rPr lang="zh-TW" altLang="en-US" sz="2400" dirty="0">
                <a:solidFill>
                  <a:srgbClr val="663300"/>
                </a:solidFill>
              </a:rPr>
              <a:t>年藝術家許哲瑜從</a:t>
            </a:r>
            <a:r>
              <a:rPr lang="zh-TW" altLang="en-US" sz="2400" dirty="0">
                <a:solidFill>
                  <a:srgbClr val="002060"/>
                </a:solidFill>
              </a:rPr>
              <a:t>網路</a:t>
            </a:r>
            <a:r>
              <a:rPr lang="zh-TW" altLang="en-US" sz="2400" dirty="0">
                <a:solidFill>
                  <a:srgbClr val="663300"/>
                </a:solidFill>
              </a:rPr>
              <a:t>或</a:t>
            </a:r>
            <a:r>
              <a:rPr lang="zh-TW" altLang="en-US" sz="2400" dirty="0">
                <a:solidFill>
                  <a:srgbClr val="002060"/>
                </a:solidFill>
              </a:rPr>
              <a:t>報章媒體</a:t>
            </a:r>
            <a:r>
              <a:rPr lang="zh-TW" altLang="en-US" sz="2400" dirty="0">
                <a:solidFill>
                  <a:srgbClr val="663300"/>
                </a:solidFill>
              </a:rPr>
              <a:t>中找尋寶藏巖聚落發展的線索，透過塗鴉的方式展現寶藏巖隱藏的劇情，同時呼應了歷史脈絡，引人發想省思。</a:t>
            </a:r>
          </a:p>
        </p:txBody>
      </p:sp>
    </p:spTree>
    <p:extLst>
      <p:ext uri="{BB962C8B-B14F-4D97-AF65-F5344CB8AC3E}">
        <p14:creationId xmlns:p14="http://schemas.microsoft.com/office/powerpoint/2010/main" val="2700258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A0FA67C3-07CF-4ABA-A71F-98C9586D3E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990" y="239152"/>
            <a:ext cx="4287276" cy="32154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125336DC-D3C2-4E14-977A-377B903A15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7748">
            <a:off x="8254386" y="1633971"/>
            <a:ext cx="3453635" cy="4604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7922E8A2-90DB-4FB6-A524-7149CDB154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50" y="1039191"/>
            <a:ext cx="4575340" cy="34315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125553DC-9844-4A78-B4A4-EFD99D30C98D}"/>
              </a:ext>
            </a:extLst>
          </p:cNvPr>
          <p:cNvSpPr txBox="1"/>
          <p:nvPr/>
        </p:nvSpPr>
        <p:spPr>
          <a:xfrm>
            <a:off x="1019043" y="4470697"/>
            <a:ext cx="620201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dirty="0"/>
          </a:p>
          <a:p>
            <a:r>
              <a:rPr lang="zh-TW" altLang="en-US" sz="2400" dirty="0">
                <a:latin typeface="PMingLiU" panose="02020500000000000000" pitchFamily="18" charset="-120"/>
                <a:ea typeface="PMingLiU" panose="02020500000000000000" pitchFamily="18" charset="-120"/>
              </a:rPr>
              <a:t>發現寶藏巖</a:t>
            </a:r>
            <a:r>
              <a:rPr lang="zh-TW" altLang="en-US" sz="3600" dirty="0">
                <a:latin typeface="PMingLiU" panose="02020500000000000000" pitchFamily="18" charset="-120"/>
                <a:ea typeface="PMingLiU" panose="02020500000000000000" pitchFamily="18" charset="-120"/>
              </a:rPr>
              <a:t>處處充滿小驚喜，</a:t>
            </a:r>
            <a:endParaRPr lang="en-US" altLang="zh-TW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r>
              <a:rPr lang="zh-TW" altLang="en-US" sz="2400" dirty="0">
                <a:latin typeface="PMingLiU" panose="02020500000000000000" pitchFamily="18" charset="-120"/>
                <a:ea typeface="PMingLiU" panose="02020500000000000000" pitchFamily="18" charset="-120"/>
              </a:rPr>
              <a:t>總是讓我們忍不住、心甘情願停留一會兒</a:t>
            </a:r>
            <a:endParaRPr lang="zh-TW" altLang="en-US" sz="2400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xmlns="" id="{A727EBD7-CA3F-45F5-AFA6-B2C306269DC9}"/>
              </a:ext>
            </a:extLst>
          </p:cNvPr>
          <p:cNvSpPr txBox="1"/>
          <p:nvPr/>
        </p:nvSpPr>
        <p:spPr>
          <a:xfrm>
            <a:off x="6923818" y="577526"/>
            <a:ext cx="4540896" cy="46166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FFCC99"/>
                </a:solidFill>
              </a:rPr>
              <a:t>普通的酒瓶也被</a:t>
            </a:r>
            <a:r>
              <a:rPr lang="zh-TW" altLang="en-US" sz="2400">
                <a:solidFill>
                  <a:srgbClr val="FFCC99"/>
                </a:solidFill>
              </a:rPr>
              <a:t>擺出氣質與</a:t>
            </a:r>
            <a:r>
              <a:rPr lang="zh-TW" altLang="en-US" sz="2400" dirty="0">
                <a:solidFill>
                  <a:srgbClr val="FFCC99"/>
                </a:solidFill>
              </a:rPr>
              <a:t>得意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378EE821-FF31-41C2-9BF1-866260A9822A}"/>
              </a:ext>
            </a:extLst>
          </p:cNvPr>
          <p:cNvSpPr txBox="1"/>
          <p:nvPr/>
        </p:nvSpPr>
        <p:spPr>
          <a:xfrm>
            <a:off x="1147476" y="300315"/>
            <a:ext cx="2967023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FFCC99"/>
                </a:solidFill>
              </a:rPr>
              <a:t>獨樹一格的風格牆壁</a:t>
            </a:r>
          </a:p>
        </p:txBody>
      </p:sp>
    </p:spTree>
    <p:extLst>
      <p:ext uri="{BB962C8B-B14F-4D97-AF65-F5344CB8AC3E}">
        <p14:creationId xmlns:p14="http://schemas.microsoft.com/office/powerpoint/2010/main" val="3653918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52B970B6-7D2E-4A9D-BBB3-C36990C5F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06" y="3270234"/>
            <a:ext cx="5096523" cy="297297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xmlns="" id="{BF63C026-BD0B-419C-BDD2-8FAA3CE636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08" y="240744"/>
            <a:ext cx="5622388" cy="3314866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xmlns="" id="{BEBD812E-9E55-4E61-B975-F9EAFCFEC8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7" t="56870" r="52215" b="12692"/>
          <a:stretch/>
        </p:blipFill>
        <p:spPr>
          <a:xfrm>
            <a:off x="6343606" y="306333"/>
            <a:ext cx="3151163" cy="2676477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2284268B-378E-4AF7-9FAF-37403280D280}"/>
              </a:ext>
            </a:extLst>
          </p:cNvPr>
          <p:cNvSpPr txBox="1"/>
          <p:nvPr/>
        </p:nvSpPr>
        <p:spPr>
          <a:xfrm>
            <a:off x="1192696" y="3780734"/>
            <a:ext cx="4214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solidFill>
                  <a:srgbClr val="FF33CC"/>
                </a:solidFill>
              </a:rPr>
              <a:t>珍貴的寶藏家園</a:t>
            </a:r>
            <a:r>
              <a:rPr lang="zh-TW" altLang="en-US" sz="4000" dirty="0">
                <a:solidFill>
                  <a:srgbClr val="FF33CC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！</a:t>
            </a:r>
            <a:endParaRPr lang="zh-TW" altLang="en-US" sz="4000" dirty="0">
              <a:solidFill>
                <a:srgbClr val="FF33CC"/>
              </a:solidFill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xmlns="" id="{56CE511D-CC18-4AE9-B373-CCB659D12FB2}"/>
              </a:ext>
            </a:extLst>
          </p:cNvPr>
          <p:cNvSpPr txBox="1"/>
          <p:nvPr/>
        </p:nvSpPr>
        <p:spPr>
          <a:xfrm>
            <a:off x="442886" y="4713744"/>
            <a:ext cx="48007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依舊保留許多久遠的造型與習慣，</a:t>
            </a:r>
            <a:endParaRPr lang="en-US" altLang="zh-TW" sz="2400" dirty="0"/>
          </a:p>
          <a:p>
            <a:r>
              <a:rPr lang="zh-TW" altLang="en-US" sz="2400" dirty="0"/>
              <a:t>但能住在這桃花源哩，遠離塵囂，</a:t>
            </a:r>
            <a:endParaRPr lang="en-US" altLang="zh-TW" sz="2400" dirty="0"/>
          </a:p>
          <a:p>
            <a:r>
              <a:rPr lang="zh-TW" altLang="en-US" sz="2400" dirty="0"/>
              <a:t>多麼令人嚮往啊</a:t>
            </a:r>
            <a:r>
              <a:rPr lang="en-US" altLang="zh-TW" sz="2400" dirty="0"/>
              <a:t>~</a:t>
            </a:r>
          </a:p>
          <a:p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xmlns="" id="{88D45151-00FC-4530-BAE0-5D49B665BFF9}"/>
              </a:ext>
            </a:extLst>
          </p:cNvPr>
          <p:cNvSpPr txBox="1"/>
          <p:nvPr/>
        </p:nvSpPr>
        <p:spPr>
          <a:xfrm>
            <a:off x="9989979" y="614794"/>
            <a:ext cx="1538883" cy="20805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4400" dirty="0">
                <a:solidFill>
                  <a:srgbClr val="663300"/>
                </a:solidFill>
              </a:rPr>
              <a:t>請  勿</a:t>
            </a:r>
            <a:endParaRPr lang="en-US" altLang="zh-TW" sz="4400" dirty="0">
              <a:solidFill>
                <a:srgbClr val="663300"/>
              </a:solidFill>
            </a:endParaRPr>
          </a:p>
          <a:p>
            <a:r>
              <a:rPr lang="zh-TW" altLang="en-US" sz="4400" dirty="0">
                <a:solidFill>
                  <a:srgbClr val="663300"/>
                </a:solidFill>
              </a:rPr>
              <a:t>    打  擾</a:t>
            </a:r>
          </a:p>
        </p:txBody>
      </p:sp>
    </p:spTree>
    <p:extLst>
      <p:ext uri="{BB962C8B-B14F-4D97-AF65-F5344CB8AC3E}">
        <p14:creationId xmlns:p14="http://schemas.microsoft.com/office/powerpoint/2010/main" val="25732617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079F5B65-66A5-41BC-9846-19A77742C0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73" y="343682"/>
            <a:ext cx="3847221" cy="5129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xmlns="" id="{470B2AC8-EB3F-4D5D-BE69-A01A4DBA3A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816" y="503116"/>
            <a:ext cx="3608070" cy="4810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箭號: 向左 1">
            <a:extLst>
              <a:ext uri="{FF2B5EF4-FFF2-40B4-BE49-F238E27FC236}">
                <a16:creationId xmlns:a16="http://schemas.microsoft.com/office/drawing/2014/main" xmlns="" id="{51C342DF-DB9C-4EB4-A4FA-576E208A6BD9}"/>
              </a:ext>
            </a:extLst>
          </p:cNvPr>
          <p:cNvSpPr/>
          <p:nvPr/>
        </p:nvSpPr>
        <p:spPr>
          <a:xfrm>
            <a:off x="4731026" y="503116"/>
            <a:ext cx="649357" cy="437788"/>
          </a:xfrm>
          <a:prstGeom prst="leftArrow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箭號: 向右 2">
            <a:extLst>
              <a:ext uri="{FF2B5EF4-FFF2-40B4-BE49-F238E27FC236}">
                <a16:creationId xmlns:a16="http://schemas.microsoft.com/office/drawing/2014/main" xmlns="" id="{43E29558-C521-46C9-8BA0-5CD4EBE1717B}"/>
              </a:ext>
            </a:extLst>
          </p:cNvPr>
          <p:cNvSpPr/>
          <p:nvPr/>
        </p:nvSpPr>
        <p:spPr>
          <a:xfrm>
            <a:off x="7023315" y="4946128"/>
            <a:ext cx="623258" cy="367748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xmlns="" id="{9DAFE993-0B5D-4A74-9794-B80AA63720CD}"/>
              </a:ext>
            </a:extLst>
          </p:cNvPr>
          <p:cNvSpPr txBox="1"/>
          <p:nvPr/>
        </p:nvSpPr>
        <p:spPr>
          <a:xfrm>
            <a:off x="4731026" y="1047084"/>
            <a:ext cx="1292662" cy="442622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txBody>
          <a:bodyPr vert="eaVert" wrap="square" rtlCol="0">
            <a:spAutoFit/>
          </a:bodyPr>
          <a:lstStyle/>
          <a:p>
            <a:r>
              <a:rPr lang="zh-TW" altLang="en-US" sz="2400" dirty="0">
                <a:solidFill>
                  <a:srgbClr val="663300"/>
                </a:solidFill>
              </a:rPr>
              <a:t>寶藏巖青年會所，</a:t>
            </a:r>
            <a:endParaRPr lang="en-US" altLang="zh-TW" sz="2400" dirty="0">
              <a:solidFill>
                <a:srgbClr val="663300"/>
              </a:solidFill>
            </a:endParaRPr>
          </a:p>
          <a:p>
            <a:r>
              <a:rPr lang="zh-TW" altLang="en-US" sz="2400" dirty="0">
                <a:solidFill>
                  <a:srgbClr val="663300"/>
                </a:solidFill>
              </a:rPr>
              <a:t>提供遊客完善的服務與居住品質，</a:t>
            </a:r>
            <a:endParaRPr lang="en-US" altLang="zh-TW" sz="2400" dirty="0">
              <a:solidFill>
                <a:srgbClr val="663300"/>
              </a:solidFill>
            </a:endParaRPr>
          </a:p>
          <a:p>
            <a:r>
              <a:rPr lang="zh-TW" altLang="en-US" sz="2400" dirty="0">
                <a:solidFill>
                  <a:srgbClr val="663300"/>
                </a:solidFill>
              </a:rPr>
              <a:t>有機會的話，真想來住</a:t>
            </a:r>
            <a:r>
              <a:rPr lang="en-US" altLang="zh-TW" sz="2400" dirty="0">
                <a:solidFill>
                  <a:srgbClr val="663300"/>
                </a:solidFill>
              </a:rPr>
              <a:t>~</a:t>
            </a:r>
            <a:endParaRPr lang="zh-TW" altLang="en-US" sz="2400" dirty="0">
              <a:solidFill>
                <a:srgbClr val="663300"/>
              </a:solidFill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286D6975-456C-486B-A684-C9332CE3D5D7}"/>
              </a:ext>
            </a:extLst>
          </p:cNvPr>
          <p:cNvSpPr txBox="1"/>
          <p:nvPr/>
        </p:nvSpPr>
        <p:spPr>
          <a:xfrm>
            <a:off x="6592925" y="503116"/>
            <a:ext cx="1292662" cy="4313816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eaVert" wrap="square" rtlCol="0">
            <a:spAutoFit/>
          </a:bodyPr>
          <a:lstStyle/>
          <a:p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寶藏巖裡最有名的輕食小店，</a:t>
            </a:r>
            <a:endParaRPr lang="en-US" altLang="zh-TW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裏頭裝潢異國風味十足，</a:t>
            </a:r>
            <a:endParaRPr lang="en-US" altLang="zh-TW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但物價稍高，便打退堂鼓</a:t>
            </a: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.......</a:t>
            </a:r>
          </a:p>
        </p:txBody>
      </p:sp>
    </p:spTree>
    <p:extLst>
      <p:ext uri="{BB962C8B-B14F-4D97-AF65-F5344CB8AC3E}">
        <p14:creationId xmlns:p14="http://schemas.microsoft.com/office/powerpoint/2010/main" val="416610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66A875A3-820A-4E1F-B9DF-BC01296C00D7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958818" y="1790701"/>
            <a:ext cx="4572000" cy="3276600"/>
          </a:xfrm>
        </p:spPr>
        <p:txBody>
          <a:bodyPr>
            <a:normAutofit lnSpcReduction="10000"/>
          </a:bodyPr>
          <a:lstStyle/>
          <a:p>
            <a:endParaRPr lang="en-US" altLang="zh-TW" sz="2400" dirty="0"/>
          </a:p>
          <a:p>
            <a:r>
              <a:rPr lang="zh-TW" altLang="en-US" sz="2400" dirty="0"/>
              <a:t>聚落的名稱來自於廟宇</a:t>
            </a:r>
            <a:r>
              <a:rPr lang="zh-TW" altLang="en-US" sz="2400" dirty="0">
                <a:latin typeface="PMingLiU" panose="02020500000000000000" pitchFamily="18" charset="-120"/>
                <a:ea typeface="PMingLiU" panose="02020500000000000000" pitchFamily="18" charset="-120"/>
              </a:rPr>
              <a:t>「寶藏巖」又稱寶藏巖觀音寺，聚落內有原住戶的「</a:t>
            </a:r>
            <a:r>
              <a:rPr lang="zh-TW" altLang="en-US" sz="2400" dirty="0">
                <a:solidFill>
                  <a:srgbClr val="7030A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寶藏家園</a:t>
            </a:r>
            <a:r>
              <a:rPr lang="zh-TW" altLang="en-US" sz="2400" dirty="0">
                <a:latin typeface="PMingLiU" panose="02020500000000000000" pitchFamily="18" charset="-120"/>
                <a:ea typeface="PMingLiU" panose="02020500000000000000" pitchFamily="18" charset="-120"/>
              </a:rPr>
              <a:t>」、「</a:t>
            </a:r>
            <a:r>
              <a:rPr lang="zh-TW" altLang="en-US" sz="2400" dirty="0">
                <a:solidFill>
                  <a:srgbClr val="FF33CC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藝術家駐村</a:t>
            </a:r>
            <a:r>
              <a:rPr lang="zh-TW" altLang="en-US" sz="2400" dirty="0">
                <a:latin typeface="PMingLiU" panose="02020500000000000000" pitchFamily="18" charset="-120"/>
                <a:ea typeface="PMingLiU" panose="02020500000000000000" pitchFamily="18" charset="-120"/>
              </a:rPr>
              <a:t>」、「</a:t>
            </a:r>
            <a:r>
              <a:rPr lang="zh-TW" altLang="en-US" sz="2400" dirty="0">
                <a:solidFill>
                  <a:srgbClr val="7030A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國際青年會所</a:t>
            </a:r>
            <a:r>
              <a:rPr lang="zh-TW" altLang="en-US" sz="2400" dirty="0">
                <a:latin typeface="PMingLiU" panose="02020500000000000000" pitchFamily="18" charset="-120"/>
                <a:ea typeface="PMingLiU" panose="02020500000000000000" pitchFamily="18" charset="-120"/>
              </a:rPr>
              <a:t>」三大主題。</a:t>
            </a:r>
            <a:endParaRPr lang="en-US" altLang="zh-TW" sz="2400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r>
              <a:rPr lang="zh-TW" altLang="en-US" sz="2400" dirty="0"/>
              <a:t>就是這新穎又文青的藝居共生聚落</a:t>
            </a:r>
            <a:r>
              <a:rPr lang="zh-TW" altLang="en-US" sz="2400" dirty="0">
                <a:latin typeface="PMingLiU" panose="02020500000000000000" pitchFamily="18" charset="-120"/>
                <a:ea typeface="PMingLiU" panose="02020500000000000000" pitchFamily="18" charset="-120"/>
              </a:rPr>
              <a:t>，</a:t>
            </a:r>
            <a:r>
              <a:rPr lang="zh-TW" altLang="en-US" sz="2400" dirty="0"/>
              <a:t>激發了我們的好奇心</a:t>
            </a:r>
            <a:r>
              <a:rPr lang="zh-TW" altLang="en-US" sz="2400" dirty="0">
                <a:latin typeface="PMingLiU" panose="02020500000000000000" pitchFamily="18" charset="-120"/>
                <a:ea typeface="PMingLiU" panose="02020500000000000000" pitchFamily="18" charset="-120"/>
              </a:rPr>
              <a:t>，想去一探究竟！</a:t>
            </a:r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xmlns="" id="{3C306D91-7847-49C3-87CC-951C272620E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26722" y="323557"/>
            <a:ext cx="9861550" cy="1073248"/>
          </a:xfrm>
        </p:spPr>
        <p:txBody>
          <a:bodyPr>
            <a:normAutofit fontScale="90000"/>
          </a:bodyPr>
          <a:lstStyle/>
          <a:p>
            <a:r>
              <a:rPr lang="zh-TW" altLang="en-US" sz="3600" dirty="0">
                <a:solidFill>
                  <a:schemeClr val="accent2">
                    <a:lumMod val="75000"/>
                  </a:schemeClr>
                </a:solidFill>
              </a:rPr>
              <a:t>寶藏巖</a:t>
            </a:r>
            <a:r>
              <a:rPr lang="zh-TW" altLang="en-US" sz="2800" dirty="0">
                <a:solidFill>
                  <a:schemeClr val="accent2">
                    <a:lumMod val="7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 歷史斷面位於聚落臨水區，</a:t>
            </a:r>
            <a:r>
              <a:rPr lang="en-US" altLang="zh-TW" sz="2800" dirty="0">
                <a:solidFill>
                  <a:schemeClr val="accent2">
                    <a:lumMod val="7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2000</a:t>
            </a:r>
            <a:r>
              <a:rPr lang="zh-TW" altLang="en-US" sz="2800" dirty="0">
                <a:solidFill>
                  <a:schemeClr val="accent2">
                    <a:lumMod val="7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年曾受象神颱風侵襲，造成嚴重水患因此拆除，如今還能看出一些碎裂磚瓦的遺跡，透過歷史斷面也可見到寶藏巖令面的發展史。</a:t>
            </a:r>
            <a:endParaRPr lang="zh-TW" alt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A2B7E606-30DB-4C41-A46C-69D885787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2" y="1552839"/>
            <a:ext cx="5978767" cy="45837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116019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5AB7022C-1D38-4BA2-B229-DCBDEEA1F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57" y="1200329"/>
            <a:ext cx="6414868" cy="48111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B08E5BA0-CF32-46C5-AA0F-78320B7EB856}"/>
              </a:ext>
            </a:extLst>
          </p:cNvPr>
          <p:cNvSpPr txBox="1"/>
          <p:nvPr/>
        </p:nvSpPr>
        <p:spPr>
          <a:xfrm>
            <a:off x="3173895" y="0"/>
            <a:ext cx="5844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200" dirty="0">
                <a:solidFill>
                  <a:srgbClr val="FF6600"/>
                </a:solidFill>
              </a:rPr>
              <a:t>寶</a:t>
            </a:r>
            <a:r>
              <a:rPr lang="zh-TW" altLang="en-US" sz="7200" dirty="0"/>
              <a:t> </a:t>
            </a:r>
            <a:r>
              <a:rPr lang="zh-TW" altLang="en-US" sz="7200" dirty="0">
                <a:solidFill>
                  <a:srgbClr val="0070C0"/>
                </a:solidFill>
              </a:rPr>
              <a:t>村 </a:t>
            </a:r>
            <a:r>
              <a:rPr lang="zh-TW" altLang="en-US" sz="7200" dirty="0">
                <a:solidFill>
                  <a:srgbClr val="FF6600"/>
                </a:solidFill>
              </a:rPr>
              <a:t>柑</a:t>
            </a:r>
            <a:r>
              <a:rPr lang="zh-TW" altLang="en-US" sz="7200" dirty="0"/>
              <a:t> </a:t>
            </a:r>
            <a:r>
              <a:rPr lang="zh-TW" altLang="en-US" sz="7200" dirty="0">
                <a:solidFill>
                  <a:srgbClr val="0070C0"/>
                </a:solidFill>
              </a:rPr>
              <a:t>仔</a:t>
            </a:r>
            <a:r>
              <a:rPr lang="zh-TW" altLang="en-US" sz="7200" dirty="0"/>
              <a:t> </a:t>
            </a:r>
            <a:r>
              <a:rPr lang="zh-TW" altLang="en-US" sz="7200" dirty="0">
                <a:solidFill>
                  <a:srgbClr val="FF6600"/>
                </a:solidFill>
              </a:rPr>
              <a:t>店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xmlns="" id="{6E8C5B8A-5279-42E2-AF37-BFA80F1A7819}"/>
              </a:ext>
            </a:extLst>
          </p:cNvPr>
          <p:cNvSpPr txBox="1"/>
          <p:nvPr/>
        </p:nvSpPr>
        <p:spPr>
          <a:xfrm>
            <a:off x="8019010" y="1498809"/>
            <a:ext cx="3139321" cy="421419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3200" dirty="0">
                <a:solidFill>
                  <a:schemeClr val="accent6">
                    <a:lumMod val="50000"/>
                  </a:schemeClr>
                </a:solidFill>
              </a:rPr>
              <a:t>柑仔店位於寶藏巖園區內，由寶藏居民經營，是一處方便居民</a:t>
            </a:r>
            <a:r>
              <a:rPr lang="zh-TW" altLang="en-US" sz="3200" dirty="0">
                <a:solidFill>
                  <a:schemeClr val="accent6">
                    <a:lumMod val="50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、藝術家及遊客們購買簡單的日常用品、飲料和食物等的</a:t>
            </a:r>
            <a:r>
              <a:rPr lang="zh-TW" altLang="en-US" sz="3200" dirty="0">
                <a:solidFill>
                  <a:srgbClr val="FF66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小雜貨店</a:t>
            </a:r>
            <a:r>
              <a:rPr lang="zh-TW" altLang="en-US" sz="3200" dirty="0">
                <a:solidFill>
                  <a:schemeClr val="accent6">
                    <a:lumMod val="50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。</a:t>
            </a:r>
            <a:endParaRPr lang="zh-TW" alt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9983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0FEE92D0-80FC-40EE-AB8B-30F3EB3D3A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610" y="460717"/>
            <a:ext cx="3819085" cy="5092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E8C5C554-D41F-4BCE-B8A9-AC80CD1CCE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93" y="460717"/>
            <a:ext cx="5828714" cy="43715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7656BEBA-7331-4E28-94F4-75B7ACF10C7C}"/>
              </a:ext>
            </a:extLst>
          </p:cNvPr>
          <p:cNvSpPr txBox="1"/>
          <p:nvPr/>
        </p:nvSpPr>
        <p:spPr>
          <a:xfrm>
            <a:off x="609892" y="5000536"/>
            <a:ext cx="62282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600" dirty="0">
                <a:solidFill>
                  <a:srgbClr val="FF0000"/>
                </a:solidFill>
              </a:rPr>
              <a:t>歷史時期，磚塊堆砌而成的磨豆漿工具，</a:t>
            </a:r>
            <a:endParaRPr lang="en-US" altLang="zh-TW" sz="2600" dirty="0">
              <a:solidFill>
                <a:srgbClr val="FF0000"/>
              </a:solidFill>
            </a:endParaRPr>
          </a:p>
          <a:p>
            <a:r>
              <a:rPr lang="zh-TW" altLang="en-US" sz="2600" dirty="0">
                <a:solidFill>
                  <a:srgbClr val="FF0000"/>
                </a:solidFill>
              </a:rPr>
              <a:t>如今繁華城市裡，怎麼也見不著</a:t>
            </a:r>
            <a:r>
              <a:rPr lang="zh-TW" altLang="en-US" sz="2600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！太酷了！</a:t>
            </a:r>
            <a:endParaRPr lang="zh-TW" altLang="en-US" sz="2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0528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2B51A05D-2CAB-423A-BDEF-DDDC2AD0E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47" y="490000"/>
            <a:ext cx="4408500" cy="587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6000F239-73AF-414A-A0EE-3B12F71EC6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7" t="6140" r="3496" b="42891"/>
          <a:stretch/>
        </p:blipFill>
        <p:spPr>
          <a:xfrm>
            <a:off x="5777948" y="698500"/>
            <a:ext cx="5134709" cy="336872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xmlns="" id="{9301BAA5-1D65-45E8-8149-03683867CCAA}"/>
              </a:ext>
            </a:extLst>
          </p:cNvPr>
          <p:cNvSpPr txBox="1"/>
          <p:nvPr/>
        </p:nvSpPr>
        <p:spPr>
          <a:xfrm>
            <a:off x="338438" y="0"/>
            <a:ext cx="5134709" cy="15696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chemeClr val="accent2"/>
                </a:solidFill>
              </a:rPr>
              <a:t>來到寶藏巖的我們，</a:t>
            </a:r>
            <a:endParaRPr lang="en-US" altLang="zh-TW" sz="2400" dirty="0">
              <a:solidFill>
                <a:schemeClr val="accent2"/>
              </a:solidFill>
            </a:endParaRPr>
          </a:p>
          <a:p>
            <a:r>
              <a:rPr lang="zh-TW" altLang="en-US" sz="2400" dirty="0">
                <a:solidFill>
                  <a:schemeClr val="accent2"/>
                </a:solidFill>
              </a:rPr>
              <a:t>成功地短暫逃避了現實</a:t>
            </a:r>
            <a:r>
              <a:rPr lang="en-US" altLang="zh-TW" sz="2400" dirty="0">
                <a:solidFill>
                  <a:schemeClr val="accent2"/>
                </a:solidFill>
              </a:rPr>
              <a:t>…..</a:t>
            </a:r>
            <a:r>
              <a:rPr lang="zh-TW" altLang="en-US" sz="2400" dirty="0">
                <a:solidFill>
                  <a:schemeClr val="accent2"/>
                </a:solidFill>
              </a:rPr>
              <a:t>，</a:t>
            </a:r>
            <a:endParaRPr lang="en-US" altLang="zh-TW" sz="2400" dirty="0">
              <a:solidFill>
                <a:schemeClr val="accent2"/>
              </a:solidFill>
            </a:endParaRPr>
          </a:p>
          <a:p>
            <a:r>
              <a:rPr lang="zh-TW" altLang="en-US" sz="2400" dirty="0">
                <a:solidFill>
                  <a:schemeClr val="accent2"/>
                </a:solidFill>
              </a:rPr>
              <a:t>看著眼下車水馬龍的車潮，</a:t>
            </a:r>
            <a:endParaRPr lang="en-US" altLang="zh-TW" sz="2400" dirty="0">
              <a:solidFill>
                <a:schemeClr val="accent2"/>
              </a:solidFill>
            </a:endParaRPr>
          </a:p>
          <a:p>
            <a:r>
              <a:rPr lang="zh-TW" altLang="en-US" sz="2400" dirty="0">
                <a:solidFill>
                  <a:schemeClr val="accent2"/>
                </a:solidFill>
              </a:rPr>
              <a:t>內心竟不由自主地得意起來</a:t>
            </a:r>
            <a:r>
              <a:rPr lang="zh-TW" altLang="en-US" sz="2400" dirty="0">
                <a:solidFill>
                  <a:schemeClr val="accent2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！</a:t>
            </a:r>
            <a:endParaRPr lang="zh-TW" altLang="en-US" sz="2400" dirty="0">
              <a:solidFill>
                <a:schemeClr val="accent2"/>
              </a:solidFill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334D7687-0091-4D62-98E9-556EA3F8AA5D}"/>
              </a:ext>
            </a:extLst>
          </p:cNvPr>
          <p:cNvSpPr txBox="1"/>
          <p:nvPr/>
        </p:nvSpPr>
        <p:spPr>
          <a:xfrm>
            <a:off x="5777948" y="4220508"/>
            <a:ext cx="62682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002060"/>
                </a:solidFill>
              </a:rPr>
              <a:t>然而，我們最終要結束這趟考察旅行，</a:t>
            </a:r>
            <a:endParaRPr lang="en-US" altLang="zh-TW" sz="2400" dirty="0">
              <a:solidFill>
                <a:srgbClr val="002060"/>
              </a:solidFill>
            </a:endParaRPr>
          </a:p>
          <a:p>
            <a:r>
              <a:rPr lang="zh-TW" altLang="en-US" sz="2400" dirty="0">
                <a:solidFill>
                  <a:srgbClr val="002060"/>
                </a:solidFill>
              </a:rPr>
              <a:t>再次回到喧鬧繁雜的城市，</a:t>
            </a:r>
            <a:endParaRPr lang="en-US" altLang="zh-TW" sz="2400" dirty="0">
              <a:solidFill>
                <a:srgbClr val="002060"/>
              </a:solidFill>
            </a:endParaRPr>
          </a:p>
          <a:p>
            <a:r>
              <a:rPr lang="zh-TW" altLang="en-US" sz="2400" dirty="0">
                <a:solidFill>
                  <a:srgbClr val="002060"/>
                </a:solidFill>
              </a:rPr>
              <a:t>回到我們該待的地方，</a:t>
            </a:r>
            <a:endParaRPr lang="en-US" altLang="zh-TW" sz="2400" dirty="0">
              <a:solidFill>
                <a:srgbClr val="002060"/>
              </a:solidFill>
            </a:endParaRPr>
          </a:p>
          <a:p>
            <a:r>
              <a:rPr lang="zh-TW" altLang="en-US" sz="2400" dirty="0">
                <a:solidFill>
                  <a:srgbClr val="002060"/>
                </a:solidFill>
              </a:rPr>
              <a:t>繼續面對殘酷的現實</a:t>
            </a:r>
            <a:r>
              <a:rPr lang="en-US" altLang="zh-TW" sz="2400" dirty="0">
                <a:solidFill>
                  <a:srgbClr val="002060"/>
                </a:solidFill>
              </a:rPr>
              <a:t>……</a:t>
            </a:r>
            <a:r>
              <a:rPr lang="zh-TW" altLang="en-US" sz="2400" dirty="0">
                <a:solidFill>
                  <a:srgbClr val="002060"/>
                </a:solidFill>
              </a:rPr>
              <a:t>，</a:t>
            </a:r>
            <a:endParaRPr lang="en-US" altLang="zh-TW" sz="2400" dirty="0">
              <a:solidFill>
                <a:srgbClr val="002060"/>
              </a:solidFill>
            </a:endParaRPr>
          </a:p>
          <a:p>
            <a:r>
              <a:rPr lang="zh-TW" altLang="en-US" sz="2400" dirty="0">
                <a:solidFill>
                  <a:srgbClr val="002060"/>
                </a:solidFill>
              </a:rPr>
              <a:t>彷彿我們不曾擁有過桃花源般的寶藏巖似的。</a:t>
            </a:r>
          </a:p>
        </p:txBody>
      </p:sp>
    </p:spTree>
    <p:extLst>
      <p:ext uri="{BB962C8B-B14F-4D97-AF65-F5344CB8AC3E}">
        <p14:creationId xmlns:p14="http://schemas.microsoft.com/office/powerpoint/2010/main" val="18455972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73661AF8-72FB-4A2E-B6A9-DD4BBF6E1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5256">
            <a:off x="8011299" y="590234"/>
            <a:ext cx="3453534" cy="4424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3FC543C2-7664-4EB4-BF62-B8D2E659F4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7833">
            <a:off x="494815" y="528320"/>
            <a:ext cx="6602437" cy="3851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521DEC68-AB44-4BCD-AF1F-FA72ECDF0CBD}"/>
              </a:ext>
            </a:extLst>
          </p:cNvPr>
          <p:cNvSpPr txBox="1"/>
          <p:nvPr/>
        </p:nvSpPr>
        <p:spPr>
          <a:xfrm>
            <a:off x="1330127" y="4505655"/>
            <a:ext cx="64008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200" dirty="0"/>
              <a:t>從居民差點被政府拆遷，一直到現在，</a:t>
            </a:r>
            <a:endParaRPr lang="en-US" altLang="zh-TW" sz="2200" dirty="0"/>
          </a:p>
          <a:p>
            <a:r>
              <a:rPr lang="zh-TW" altLang="en-US" sz="2200" dirty="0"/>
              <a:t>寶藏巖仍活力旺盛得在山腰上俯瞰著台北城市。</a:t>
            </a:r>
            <a:endParaRPr lang="en-US" altLang="zh-TW" sz="2200" dirty="0"/>
          </a:p>
          <a:p>
            <a:r>
              <a:rPr lang="zh-TW" altLang="en-US" sz="2200" dirty="0">
                <a:latin typeface="PMingLiU" panose="02020500000000000000" pitchFamily="18" charset="-120"/>
                <a:ea typeface="PMingLiU" panose="02020500000000000000" pitchFamily="18" charset="-120"/>
              </a:rPr>
              <a:t>來到</a:t>
            </a:r>
            <a:r>
              <a:rPr lang="zh-TW" altLang="en-US" sz="2800" dirty="0">
                <a:solidFill>
                  <a:srgbClr val="C0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「寶藏巖國際藝術村」</a:t>
            </a:r>
            <a:r>
              <a:rPr lang="zh-TW" altLang="en-US" sz="2200" dirty="0">
                <a:latin typeface="PMingLiU" panose="02020500000000000000" pitchFamily="18" charset="-120"/>
                <a:ea typeface="PMingLiU" panose="02020500000000000000" pitchFamily="18" charset="-120"/>
              </a:rPr>
              <a:t>，請放慢腳步，放鬆身體，在此</a:t>
            </a:r>
            <a:r>
              <a:rPr lang="zh-TW" altLang="en-US" sz="2200" dirty="0">
                <a:solidFill>
                  <a:srgbClr val="6633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用心去感受</a:t>
            </a:r>
            <a:r>
              <a:rPr lang="zh-TW" altLang="en-US" sz="2200" dirty="0">
                <a:latin typeface="PMingLiU" panose="02020500000000000000" pitchFamily="18" charset="-120"/>
                <a:ea typeface="PMingLiU" panose="02020500000000000000" pitchFamily="18" charset="-120"/>
              </a:rPr>
              <a:t>這記</a:t>
            </a:r>
            <a:r>
              <a:rPr lang="zh-TW" altLang="en-US" sz="2200" dirty="0">
                <a:solidFill>
                  <a:srgbClr val="6633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樸實又獨特</a:t>
            </a:r>
            <a:r>
              <a:rPr lang="zh-TW" altLang="en-US" sz="2200" dirty="0">
                <a:latin typeface="PMingLiU" panose="02020500000000000000" pitchFamily="18" charset="-120"/>
                <a:ea typeface="PMingLiU" panose="02020500000000000000" pitchFamily="18" charset="-120"/>
              </a:rPr>
              <a:t>的日常。</a:t>
            </a:r>
            <a:endParaRPr lang="en-US" altLang="zh-TW" sz="2200" dirty="0"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030264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07DD6F46-D447-42E9-9B65-AFAC673C7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904" y="460512"/>
            <a:ext cx="7063409" cy="529755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xmlns="" id="{107C7248-3023-4B87-82EC-327A7E8A816D}"/>
              </a:ext>
            </a:extLst>
          </p:cNvPr>
          <p:cNvSpPr txBox="1"/>
          <p:nvPr/>
        </p:nvSpPr>
        <p:spPr>
          <a:xfrm>
            <a:off x="596348" y="344556"/>
            <a:ext cx="12457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200" dirty="0">
                <a:solidFill>
                  <a:srgbClr val="0070C0"/>
                </a:solidFill>
              </a:rPr>
              <a:t>謝</a:t>
            </a:r>
            <a:endParaRPr lang="en-US" altLang="zh-TW" sz="7200" dirty="0">
              <a:solidFill>
                <a:srgbClr val="0070C0"/>
              </a:solidFill>
            </a:endParaRPr>
          </a:p>
          <a:p>
            <a:r>
              <a:rPr lang="zh-TW" altLang="en-US" sz="7200" dirty="0"/>
              <a:t> </a:t>
            </a:r>
            <a:r>
              <a:rPr lang="zh-TW" altLang="en-US" sz="7200" dirty="0">
                <a:solidFill>
                  <a:srgbClr val="0070C0"/>
                </a:solidFill>
              </a:rPr>
              <a:t>謝</a:t>
            </a:r>
            <a:endParaRPr lang="en-US" altLang="zh-TW" sz="7200" dirty="0">
              <a:solidFill>
                <a:srgbClr val="0070C0"/>
              </a:solidFill>
            </a:endParaRPr>
          </a:p>
          <a:p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BD4BC19E-34F2-473E-9819-EC9927BF9495}"/>
              </a:ext>
            </a:extLst>
          </p:cNvPr>
          <p:cNvSpPr txBox="1"/>
          <p:nvPr/>
        </p:nvSpPr>
        <p:spPr>
          <a:xfrm>
            <a:off x="10302990" y="2774311"/>
            <a:ext cx="1292662" cy="433346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7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大      家</a:t>
            </a:r>
          </a:p>
        </p:txBody>
      </p:sp>
    </p:spTree>
    <p:extLst>
      <p:ext uri="{BB962C8B-B14F-4D97-AF65-F5344CB8AC3E}">
        <p14:creationId xmlns:p14="http://schemas.microsoft.com/office/powerpoint/2010/main" val="38989099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14C45050-E205-4042-BEFA-C44C6489D8F0}"/>
              </a:ext>
            </a:extLst>
          </p:cNvPr>
          <p:cNvSpPr txBox="1"/>
          <p:nvPr/>
        </p:nvSpPr>
        <p:spPr>
          <a:xfrm>
            <a:off x="3538331" y="2438400"/>
            <a:ext cx="8507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9600" dirty="0">
                <a:solidFill>
                  <a:schemeClr val="accent2">
                    <a:lumMod val="75000"/>
                  </a:schemeClr>
                </a:solidFill>
              </a:rPr>
              <a:t>THE   END</a:t>
            </a:r>
            <a:endParaRPr lang="zh-TW" altLang="en-US" sz="9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231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2E189330-21BA-4CA4-ADD9-80D530A56D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11" y="1158393"/>
            <a:ext cx="4665785" cy="3499339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8756E677-B9D1-4334-8E5D-50C32E133F7F}"/>
              </a:ext>
            </a:extLst>
          </p:cNvPr>
          <p:cNvSpPr txBox="1"/>
          <p:nvPr/>
        </p:nvSpPr>
        <p:spPr>
          <a:xfrm>
            <a:off x="5554394" y="437060"/>
            <a:ext cx="589905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/>
              <a:t>清康熙，來台移民所建，供奉</a:t>
            </a:r>
            <a:r>
              <a:rPr lang="zh-TW" altLang="en-US" sz="2400" dirty="0">
                <a:solidFill>
                  <a:srgbClr val="FF6600"/>
                </a:solidFill>
              </a:rPr>
              <a:t>觀音菩薩</a:t>
            </a:r>
            <a:endParaRPr lang="en-US" altLang="zh-TW" sz="2400" dirty="0">
              <a:solidFill>
                <a:srgbClr val="FF66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/>
              <a:t>日治時期，這兒成為</a:t>
            </a:r>
            <a:r>
              <a:rPr lang="zh-TW" altLang="en-US" sz="2400" dirty="0">
                <a:solidFill>
                  <a:srgbClr val="FF6600"/>
                </a:solidFill>
              </a:rPr>
              <a:t>軍隊駐守地</a:t>
            </a:r>
            <a:endParaRPr lang="en-US" altLang="zh-TW" sz="2400" dirty="0">
              <a:solidFill>
                <a:srgbClr val="FF66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/>
              <a:t>國民政府遷台時期，此地已有少數居民</a:t>
            </a:r>
            <a:endParaRPr lang="en-US" altLang="zh-TW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/>
              <a:t>西元</a:t>
            </a:r>
            <a:r>
              <a:rPr lang="en-US" altLang="zh-TW" sz="2400" dirty="0"/>
              <a:t>1960</a:t>
            </a:r>
            <a:r>
              <a:rPr lang="zh-TW" altLang="en-US" sz="2400" dirty="0"/>
              <a:t>年，違建禁令開始鬆弛，人民就地取材自力建屋</a:t>
            </a:r>
            <a:endParaRPr lang="en-US" altLang="zh-TW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/>
              <a:t>西元</a:t>
            </a:r>
            <a:r>
              <a:rPr lang="en-US" altLang="zh-TW" sz="2400" dirty="0"/>
              <a:t>1970</a:t>
            </a:r>
            <a:r>
              <a:rPr lang="zh-TW" altLang="en-US" sz="2400" dirty="0"/>
              <a:t>年，越來越多人建屋居住，事實上全都是</a:t>
            </a:r>
            <a:r>
              <a:rPr lang="zh-TW" altLang="en-US" sz="2400" dirty="0">
                <a:solidFill>
                  <a:srgbClr val="FF6600"/>
                </a:solidFill>
              </a:rPr>
              <a:t>違建屋</a:t>
            </a:r>
            <a:endParaRPr lang="en-US" altLang="zh-TW" sz="2400" dirty="0">
              <a:solidFill>
                <a:srgbClr val="FF66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/>
              <a:t>西元</a:t>
            </a:r>
            <a:r>
              <a:rPr lang="en-US" altLang="zh-TW" sz="2400" dirty="0"/>
              <a:t>1980</a:t>
            </a:r>
            <a:r>
              <a:rPr lang="zh-TW" altLang="en-US" sz="2400" dirty="0"/>
              <a:t>年，被台北政府公告為公園用地，</a:t>
            </a:r>
            <a:r>
              <a:rPr lang="zh-TW" altLang="en-US" sz="2400" dirty="0">
                <a:solidFill>
                  <a:srgbClr val="FF6600"/>
                </a:solidFill>
              </a:rPr>
              <a:t>居民必須遷離</a:t>
            </a:r>
            <a:r>
              <a:rPr lang="zh-TW" altLang="en-US" sz="2400" dirty="0"/>
              <a:t>，但透過社會運動，政府才停止計畫</a:t>
            </a:r>
            <a:endParaRPr lang="en-US" altLang="zh-TW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/>
              <a:t>西元</a:t>
            </a:r>
            <a:r>
              <a:rPr lang="en-US" altLang="zh-TW" sz="2400" dirty="0"/>
              <a:t>2004</a:t>
            </a:r>
            <a:r>
              <a:rPr lang="zh-TW" altLang="en-US" sz="2400" dirty="0"/>
              <a:t>年，被認可為</a:t>
            </a:r>
            <a:r>
              <a:rPr lang="zh-TW" altLang="en-US" sz="2400" dirty="0">
                <a:solidFill>
                  <a:srgbClr val="FF6600"/>
                </a:solidFill>
              </a:rPr>
              <a:t>台北市第一處歷史建築</a:t>
            </a:r>
            <a:endParaRPr lang="en-US" altLang="zh-TW" sz="2400" dirty="0">
              <a:solidFill>
                <a:srgbClr val="FF66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/>
              <a:t>2010</a:t>
            </a:r>
            <a:r>
              <a:rPr lang="zh-TW" altLang="en-US" sz="2400" dirty="0"/>
              <a:t>年正式營運，引入</a:t>
            </a:r>
            <a:r>
              <a:rPr lang="zh-TW" altLang="en-US" sz="2400" dirty="0">
                <a:solidFill>
                  <a:srgbClr val="FF6600"/>
                </a:solidFill>
              </a:rPr>
              <a:t>藝術家駐村</a:t>
            </a:r>
            <a:r>
              <a:rPr lang="zh-TW" altLang="en-US" sz="2400" dirty="0"/>
              <a:t>，為寶藏巖注入活力。</a:t>
            </a:r>
            <a:endParaRPr lang="en-US" altLang="zh-TW" sz="2400" dirty="0"/>
          </a:p>
          <a:p>
            <a:endParaRPr lang="zh-TW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xmlns="" id="{75E107C5-BED6-4477-B72F-78C3BB7B3823}"/>
              </a:ext>
            </a:extLst>
          </p:cNvPr>
          <p:cNvSpPr txBox="1"/>
          <p:nvPr/>
        </p:nvSpPr>
        <p:spPr>
          <a:xfrm>
            <a:off x="9684" y="145511"/>
            <a:ext cx="800219" cy="636716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4000" dirty="0">
                <a:solidFill>
                  <a:srgbClr val="C00000"/>
                </a:solidFill>
              </a:rPr>
              <a:t>寶藏巖不為人知的奇特歷史</a:t>
            </a:r>
          </a:p>
        </p:txBody>
      </p:sp>
    </p:spTree>
    <p:extLst>
      <p:ext uri="{BB962C8B-B14F-4D97-AF65-F5344CB8AC3E}">
        <p14:creationId xmlns:p14="http://schemas.microsoft.com/office/powerpoint/2010/main" val="2725180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xmlns="" id="{1EFA44EF-592B-43B2-88D1-D5FD9FF510BF}"/>
              </a:ext>
            </a:extLst>
          </p:cNvPr>
          <p:cNvSpPr txBox="1"/>
          <p:nvPr/>
        </p:nvSpPr>
        <p:spPr>
          <a:xfrm flipH="1">
            <a:off x="112988" y="145774"/>
            <a:ext cx="923330" cy="623710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4800" dirty="0"/>
              <a:t>出發去</a:t>
            </a:r>
            <a:r>
              <a:rPr lang="zh-TW" altLang="en-US" sz="4800" dirty="0">
                <a:solidFill>
                  <a:srgbClr val="FF0000"/>
                </a:solidFill>
              </a:rPr>
              <a:t>巖</a:t>
            </a:r>
            <a:r>
              <a:rPr lang="zh-TW" altLang="en-US" sz="4800" dirty="0"/>
              <a:t>尋被</a:t>
            </a:r>
            <a:r>
              <a:rPr lang="zh-TW" altLang="en-US" sz="4800" dirty="0">
                <a:solidFill>
                  <a:srgbClr val="FF0000"/>
                </a:solidFill>
              </a:rPr>
              <a:t>藏</a:t>
            </a:r>
            <a:r>
              <a:rPr lang="zh-TW" altLang="en-US" sz="4800" dirty="0"/>
              <a:t>著的</a:t>
            </a:r>
            <a:r>
              <a:rPr lang="zh-TW" altLang="en-US" sz="4800" dirty="0">
                <a:solidFill>
                  <a:srgbClr val="FF0000"/>
                </a:solidFill>
              </a:rPr>
              <a:t>寶</a:t>
            </a:r>
            <a:endParaRPr lang="en-US" altLang="zh-TW" sz="4800" dirty="0">
              <a:solidFill>
                <a:srgbClr val="FF0000"/>
              </a:solidFill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xmlns="" id="{2D50C3C4-A42B-472D-83FC-7FA1819F7DF1}"/>
              </a:ext>
            </a:extLst>
          </p:cNvPr>
          <p:cNvSpPr txBox="1"/>
          <p:nvPr/>
        </p:nvSpPr>
        <p:spPr>
          <a:xfrm>
            <a:off x="5790156" y="415647"/>
            <a:ext cx="6227298" cy="1815882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663300"/>
                </a:solidFill>
              </a:rPr>
              <a:t>2018.8.15</a:t>
            </a:r>
          </a:p>
          <a:p>
            <a:r>
              <a:rPr lang="zh-TW" altLang="en-US" sz="2800" dirty="0">
                <a:solidFill>
                  <a:srgbClr val="663300"/>
                </a:solidFill>
              </a:rPr>
              <a:t>地點</a:t>
            </a:r>
            <a:r>
              <a:rPr lang="zh-TW" altLang="en-US" sz="2800" dirty="0">
                <a:solidFill>
                  <a:srgbClr val="6633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：台北市中正區汀州路三段</a:t>
            </a:r>
            <a:r>
              <a:rPr lang="en-US" altLang="zh-TW" sz="2800" dirty="0">
                <a:solidFill>
                  <a:srgbClr val="6633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230</a:t>
            </a:r>
            <a:r>
              <a:rPr lang="zh-TW" altLang="en-US" sz="2800" dirty="0">
                <a:solidFill>
                  <a:srgbClr val="6633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巷</a:t>
            </a:r>
            <a:endParaRPr lang="en-US" altLang="zh-TW" sz="2800" dirty="0">
              <a:solidFill>
                <a:srgbClr val="663300"/>
              </a:solidFill>
            </a:endParaRPr>
          </a:p>
          <a:p>
            <a:r>
              <a:rPr lang="zh-TW" altLang="en-US" sz="2800" dirty="0">
                <a:solidFill>
                  <a:srgbClr val="663300"/>
                </a:solidFill>
              </a:rPr>
              <a:t>首都</a:t>
            </a:r>
            <a:r>
              <a:rPr lang="en-US" altLang="zh-TW" sz="2800" dirty="0">
                <a:solidFill>
                  <a:srgbClr val="6633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：</a:t>
            </a:r>
            <a:r>
              <a:rPr lang="zh-TW" altLang="en-US" sz="2800" dirty="0">
                <a:solidFill>
                  <a:srgbClr val="663300"/>
                </a:solidFill>
              </a:rPr>
              <a:t>宜蘭轉運站到市府轉運站</a:t>
            </a:r>
            <a:endParaRPr lang="en-US" altLang="zh-TW" sz="2800" dirty="0">
              <a:solidFill>
                <a:srgbClr val="663300"/>
              </a:solidFill>
            </a:endParaRPr>
          </a:p>
          <a:p>
            <a:r>
              <a:rPr lang="zh-TW" altLang="en-US" sz="2800" dirty="0">
                <a:solidFill>
                  <a:srgbClr val="663300"/>
                </a:solidFill>
              </a:rPr>
              <a:t>捷運</a:t>
            </a:r>
            <a:r>
              <a:rPr lang="en-US" altLang="zh-TW" sz="2800" dirty="0">
                <a:solidFill>
                  <a:srgbClr val="6633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：</a:t>
            </a:r>
            <a:r>
              <a:rPr lang="zh-TW" altLang="en-US" sz="2800" dirty="0">
                <a:solidFill>
                  <a:srgbClr val="663300"/>
                </a:solidFill>
              </a:rPr>
              <a:t>市府站到公館站一號出口下車</a:t>
            </a:r>
            <a:endParaRPr lang="en-US" altLang="zh-TW" sz="2800" dirty="0">
              <a:solidFill>
                <a:srgbClr val="663300"/>
              </a:solidFill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xmlns="" id="{124DBAE2-E324-4848-9642-DCA632DB1EFB}"/>
              </a:ext>
            </a:extLst>
          </p:cNvPr>
          <p:cNvSpPr txBox="1"/>
          <p:nvPr/>
        </p:nvSpPr>
        <p:spPr>
          <a:xfrm>
            <a:off x="1423158" y="3896751"/>
            <a:ext cx="5130069" cy="120032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0070C0"/>
                </a:solidFill>
              </a:rPr>
              <a:t>我們開導航，走過公館商圈後，往高架橋的方向走去，小山坡約步行五分鐘，就看見了這條牆。</a:t>
            </a:r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xmlns="" id="{05C5A0AE-08ED-4D0B-87D6-068694F75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185" y="2610955"/>
            <a:ext cx="5029227" cy="3771920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xmlns="" id="{2EBE11F6-E366-409F-808A-F9751E256B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887" y="261800"/>
            <a:ext cx="4440702" cy="319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102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>
            <a:extLst>
              <a:ext uri="{FF2B5EF4-FFF2-40B4-BE49-F238E27FC236}">
                <a16:creationId xmlns:a16="http://schemas.microsoft.com/office/drawing/2014/main" xmlns="" id="{C77DC4DA-26F1-496F-A830-773CA60E99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71" y="211570"/>
            <a:ext cx="5412187" cy="405914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DC382080-81BA-4A91-B0F7-2419F2376F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200" y="2501350"/>
            <a:ext cx="5007357" cy="37555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xmlns="" id="{17086099-6FB7-4400-906C-A8BF1FB84D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1272">
            <a:off x="2374786" y="3138463"/>
            <a:ext cx="3939140" cy="2954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xmlns="" id="{E10370D4-9882-415D-97FC-8B1968777682}"/>
              </a:ext>
            </a:extLst>
          </p:cNvPr>
          <p:cNvSpPr txBox="1"/>
          <p:nvPr/>
        </p:nvSpPr>
        <p:spPr>
          <a:xfrm>
            <a:off x="5694702" y="692736"/>
            <a:ext cx="6154636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002060"/>
                </a:solidFill>
              </a:rPr>
              <a:t>沿途廊道上壁畫是</a:t>
            </a:r>
            <a:r>
              <a:rPr lang="zh-TW" altLang="en-US" sz="2400" dirty="0">
                <a:solidFill>
                  <a:srgbClr val="00B0F0"/>
                </a:solidFill>
              </a:rPr>
              <a:t>藝術家潘羽祐</a:t>
            </a:r>
            <a:r>
              <a:rPr lang="zh-TW" altLang="en-US" sz="2400" dirty="0">
                <a:solidFill>
                  <a:srgbClr val="002060"/>
                </a:solidFill>
              </a:rPr>
              <a:t>的作品</a:t>
            </a:r>
            <a:endParaRPr lang="en-US" altLang="zh-TW" sz="2400" dirty="0">
              <a:solidFill>
                <a:srgbClr val="002060"/>
              </a:solidFill>
            </a:endParaRPr>
          </a:p>
          <a:p>
            <a:r>
              <a:rPr lang="en-US" altLang="zh-TW" sz="2400" dirty="0">
                <a:solidFill>
                  <a:srgbClr val="00B0F0"/>
                </a:solidFill>
                <a:latin typeface="Poor Richard" panose="02080502050505020702" pitchFamily="18" charset="0"/>
              </a:rPr>
              <a:t>&lt;</a:t>
            </a:r>
            <a:r>
              <a:rPr lang="zh-TW" altLang="en-US" sz="2400" dirty="0">
                <a:solidFill>
                  <a:srgbClr val="00B0F0"/>
                </a:solidFill>
                <a:latin typeface="Poor Richard" panose="02080502050505020702" pitchFamily="18" charset="0"/>
              </a:rPr>
              <a:t>城市好風光</a:t>
            </a:r>
            <a:r>
              <a:rPr lang="en-US" altLang="zh-TW" sz="2400" dirty="0">
                <a:solidFill>
                  <a:srgbClr val="00B0F0"/>
                </a:solidFill>
                <a:latin typeface="Poor Richard" panose="02080502050505020702" pitchFamily="18" charset="0"/>
              </a:rPr>
              <a:t>&gt;</a:t>
            </a:r>
            <a:r>
              <a:rPr lang="zh-TW" altLang="en-US" sz="2400" dirty="0">
                <a:solidFill>
                  <a:srgbClr val="002060"/>
                </a:solidFill>
                <a:latin typeface="Poor Richard" panose="02080502050505020702" pitchFamily="18" charset="0"/>
              </a:rPr>
              <a:t>，他以城市元素作為發想起點，把他對寶藏巖及周邊環境的觀察繪於牆上，引領民眾由喧囂的都市沿路走進寶藏巖。</a:t>
            </a:r>
            <a:endParaRPr lang="zh-TW" alt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229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xmlns="" id="{D70B0528-9BC6-449D-9BED-7C8D542E0A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48" y="669974"/>
            <a:ext cx="5158154" cy="38686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353BFE9F-E8FC-45AF-AF4F-040E099794A0}"/>
              </a:ext>
            </a:extLst>
          </p:cNvPr>
          <p:cNvSpPr txBox="1"/>
          <p:nvPr/>
        </p:nvSpPr>
        <p:spPr>
          <a:xfrm>
            <a:off x="2196907" y="5048670"/>
            <a:ext cx="7188589" cy="954107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FF6600"/>
                </a:solidFill>
              </a:rPr>
              <a:t>車潮熱絡的高架橋橋墩下</a:t>
            </a:r>
            <a:endParaRPr lang="en-US" altLang="zh-TW" sz="2800" dirty="0">
              <a:solidFill>
                <a:srgbClr val="FF6600"/>
              </a:solidFill>
            </a:endParaRPr>
          </a:p>
          <a:p>
            <a:r>
              <a:rPr lang="zh-TW" altLang="en-US" sz="2800" dirty="0">
                <a:solidFill>
                  <a:srgbClr val="FF6600"/>
                </a:solidFill>
              </a:rPr>
              <a:t>有著獨樹一格且童心的圍牆彩繪，非常吸睛</a:t>
            </a: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xmlns="" id="{C0E1A0D9-2DB6-467B-B930-58049685E8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909" y="441375"/>
            <a:ext cx="5417043" cy="40627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67236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5552E9EE-8B96-465B-B4B5-F0907516FF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27" y="566225"/>
            <a:ext cx="5594253" cy="4195689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C28E2662-44E1-41B7-B6AF-2E3BCA4A8B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443" y="2142865"/>
            <a:ext cx="5219113" cy="3914336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xmlns="" id="{3781B5B6-FD1E-45C3-9080-0E51F37C5C19}"/>
              </a:ext>
            </a:extLst>
          </p:cNvPr>
          <p:cNvSpPr txBox="1"/>
          <p:nvPr/>
        </p:nvSpPr>
        <p:spPr>
          <a:xfrm>
            <a:off x="6991643" y="566225"/>
            <a:ext cx="3573194" cy="1200329"/>
          </a:xfrm>
          <a:prstGeom prst="rect">
            <a:avLst/>
          </a:prstGeom>
          <a:solidFill>
            <a:schemeClr val="bg1"/>
          </a:solidFill>
          <a:ln>
            <a:solidFill>
              <a:srgbClr val="CC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終於看見寶藏巖寺廟</a:t>
            </a:r>
            <a:r>
              <a:rPr lang="zh-TW" altLang="en-US" sz="2400" dirty="0">
                <a:latin typeface="PMingLiU" panose="02020500000000000000" pitchFamily="18" charset="-120"/>
                <a:ea typeface="PMingLiU" panose="02020500000000000000" pitchFamily="18" charset="-120"/>
              </a:rPr>
              <a:t>！</a:t>
            </a:r>
            <a:endParaRPr lang="en-US" altLang="zh-TW" sz="2400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r>
              <a:rPr lang="zh-TW" altLang="en-US" sz="2400" dirty="0"/>
              <a:t>這間廟供奉著</a:t>
            </a:r>
            <a:r>
              <a:rPr lang="zh-TW" altLang="en-US" sz="2400" dirty="0">
                <a:solidFill>
                  <a:srgbClr val="FF6600"/>
                </a:solidFill>
              </a:rPr>
              <a:t>觀音菩薩</a:t>
            </a:r>
            <a:r>
              <a:rPr lang="zh-TW" altLang="en-US" sz="2400" dirty="0"/>
              <a:t>，</a:t>
            </a:r>
            <a:endParaRPr lang="en-US" altLang="zh-TW" sz="2400" dirty="0"/>
          </a:p>
          <a:p>
            <a:r>
              <a:rPr lang="zh-TW" altLang="en-US" sz="2400" dirty="0"/>
              <a:t>給當時的</a:t>
            </a:r>
            <a:r>
              <a:rPr lang="zh-TW" altLang="en-US" sz="2400" dirty="0">
                <a:solidFill>
                  <a:srgbClr val="FF6600"/>
                </a:solidFill>
              </a:rPr>
              <a:t>漳泉移民</a:t>
            </a:r>
            <a:r>
              <a:rPr lang="zh-TW" altLang="en-US" sz="2400" dirty="0"/>
              <a:t>祭拜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xmlns="" id="{F9BC8642-B156-44B0-8667-6C93EFEEB1B4}"/>
              </a:ext>
            </a:extLst>
          </p:cNvPr>
          <p:cNvSpPr txBox="1"/>
          <p:nvPr/>
        </p:nvSpPr>
        <p:spPr>
          <a:xfrm>
            <a:off x="694005" y="5035173"/>
            <a:ext cx="5219113" cy="461665"/>
          </a:xfrm>
          <a:prstGeom prst="rect">
            <a:avLst/>
          </a:prstGeom>
          <a:solidFill>
            <a:schemeClr val="bg1"/>
          </a:solidFill>
          <a:ln>
            <a:solidFill>
              <a:srgbClr val="CC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人非常少，如今都是當地居民所祭拜</a:t>
            </a:r>
          </a:p>
        </p:txBody>
      </p:sp>
    </p:spTree>
    <p:extLst>
      <p:ext uri="{BB962C8B-B14F-4D97-AF65-F5344CB8AC3E}">
        <p14:creationId xmlns:p14="http://schemas.microsoft.com/office/powerpoint/2010/main" val="120528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39310F91-5793-448A-BB74-EAA37FBF17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406" y="1602225"/>
            <a:ext cx="5507503" cy="41306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xmlns="" id="{46A9CBD9-C60E-4892-AF0C-4914DD760624}"/>
              </a:ext>
            </a:extLst>
          </p:cNvPr>
          <p:cNvSpPr txBox="1"/>
          <p:nvPr/>
        </p:nvSpPr>
        <p:spPr>
          <a:xfrm>
            <a:off x="7590843" y="2346430"/>
            <a:ext cx="4382087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chemeClr val="accent5">
                    <a:lumMod val="50000"/>
                  </a:schemeClr>
                </a:solidFill>
              </a:rPr>
              <a:t>排列緊密的信箱牆象徵著聚落鄰里關係緊密的串聯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xmlns="" id="{48AF3256-7E4A-48C7-9A7F-9B3330D28F71}"/>
              </a:ext>
            </a:extLst>
          </p:cNvPr>
          <p:cNvSpPr txBox="1"/>
          <p:nvPr/>
        </p:nvSpPr>
        <p:spPr>
          <a:xfrm>
            <a:off x="89096" y="302847"/>
            <a:ext cx="1015663" cy="603836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5400" dirty="0">
                <a:solidFill>
                  <a:srgbClr val="CC6600"/>
                </a:solidFill>
              </a:rPr>
              <a:t>正式進入聚落探索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xmlns="" id="{3236A765-D126-4C29-9A8F-078F6955803E}"/>
              </a:ext>
            </a:extLst>
          </p:cNvPr>
          <p:cNvSpPr txBox="1"/>
          <p:nvPr/>
        </p:nvSpPr>
        <p:spPr>
          <a:xfrm>
            <a:off x="7598741" y="4115082"/>
            <a:ext cx="3938547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chemeClr val="accent5">
                    <a:lumMod val="75000"/>
                  </a:schemeClr>
                </a:solidFill>
              </a:rPr>
              <a:t>此處提供駐村藝術家和展覽活動資訊等訊息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976FBD30-6A8B-4300-B54C-6CF7441A78A2}"/>
              </a:ext>
            </a:extLst>
          </p:cNvPr>
          <p:cNvSpPr txBox="1"/>
          <p:nvPr/>
        </p:nvSpPr>
        <p:spPr>
          <a:xfrm>
            <a:off x="1847406" y="470056"/>
            <a:ext cx="5901943" cy="584775"/>
          </a:xfrm>
          <a:prstGeom prst="rect">
            <a:avLst/>
          </a:prstGeom>
          <a:solidFill>
            <a:srgbClr val="FFC000"/>
          </a:solidFill>
          <a:ln>
            <a:solidFill>
              <a:srgbClr val="6633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3200" dirty="0"/>
              <a:t>信箱牆是寶藏巖特有的一幅景象</a:t>
            </a:r>
          </a:p>
        </p:txBody>
      </p:sp>
    </p:spTree>
    <p:extLst>
      <p:ext uri="{BB962C8B-B14F-4D97-AF65-F5344CB8AC3E}">
        <p14:creationId xmlns:p14="http://schemas.microsoft.com/office/powerpoint/2010/main" val="717162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5BD2DF3A-0B4C-4DD9-9C25-6044300891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24" y="415430"/>
            <a:ext cx="4167228" cy="55563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84C57659-6587-4827-BBB4-EDA5AF55B3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798" y="604911"/>
            <a:ext cx="4025117" cy="53668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xmlns="" id="{EF38E04F-AD52-4460-B0C4-003D19A61769}"/>
              </a:ext>
            </a:extLst>
          </p:cNvPr>
          <p:cNvSpPr txBox="1"/>
          <p:nvPr/>
        </p:nvSpPr>
        <p:spPr>
          <a:xfrm>
            <a:off x="6331872" y="733775"/>
            <a:ext cx="5767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/>
              <a:t>走</a:t>
            </a:r>
            <a:endParaRPr lang="en-US" altLang="zh-TW" sz="3200" dirty="0"/>
          </a:p>
          <a:p>
            <a:r>
              <a:rPr lang="zh-TW" altLang="en-US" sz="3200" dirty="0"/>
              <a:t>進</a:t>
            </a:r>
            <a:endParaRPr lang="en-US" altLang="zh-TW" sz="3200" dirty="0"/>
          </a:p>
          <a:p>
            <a:r>
              <a:rPr lang="zh-TW" altLang="en-US" sz="3200" dirty="0"/>
              <a:t>眷</a:t>
            </a:r>
            <a:endParaRPr lang="en-US" altLang="zh-TW" sz="3200" dirty="0"/>
          </a:p>
          <a:p>
            <a:r>
              <a:rPr lang="zh-TW" altLang="en-US" sz="3200" dirty="0"/>
              <a:t>村</a:t>
            </a:r>
            <a:endParaRPr lang="en-US" altLang="zh-TW" sz="3200" dirty="0"/>
          </a:p>
          <a:p>
            <a:r>
              <a:rPr lang="zh-TW" altLang="en-US" sz="3200" dirty="0"/>
              <a:t>，</a:t>
            </a:r>
            <a:endParaRPr lang="en-US" altLang="zh-TW" sz="3200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xmlns="" id="{49C686FD-580D-456F-8E46-0F38DD03F36C}"/>
              </a:ext>
            </a:extLst>
          </p:cNvPr>
          <p:cNvSpPr txBox="1"/>
          <p:nvPr/>
        </p:nvSpPr>
        <p:spPr>
          <a:xfrm>
            <a:off x="5044032" y="766688"/>
            <a:ext cx="1169551" cy="50432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3200" dirty="0"/>
              <a:t>發現道路比我們想像中更蜿蜒狹窄，充滿老舊的氣味</a:t>
            </a:r>
            <a:r>
              <a:rPr lang="zh-TW" altLang="en-US" sz="3200" dirty="0">
                <a:latin typeface="PMingLiU" panose="02020500000000000000" pitchFamily="18" charset="-120"/>
                <a:ea typeface="PMingLiU" panose="02020500000000000000" pitchFamily="18" charset="-120"/>
              </a:rPr>
              <a:t>！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068336643"/>
      </p:ext>
    </p:extLst>
  </p:cSld>
  <p:clrMapOvr>
    <a:masterClrMapping/>
  </p:clrMapOvr>
</p:sld>
</file>

<file path=ppt/theme/theme1.xml><?xml version="1.0" encoding="utf-8"?>
<a:theme xmlns:a="http://schemas.openxmlformats.org/drawingml/2006/main" name="回顧">
  <a:themeElements>
    <a:clrScheme name="回顧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3276</TotalTime>
  <Words>1072</Words>
  <Application>Microsoft Office PowerPoint</Application>
  <PresentationFormat>自訂</PresentationFormat>
  <Paragraphs>98</Paragraphs>
  <Slides>25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26" baseType="lpstr">
      <vt:lpstr>回顧</vt:lpstr>
      <vt:lpstr>人文行動考察 寶藏巖國際藝術村</vt:lpstr>
      <vt:lpstr>寶藏巖 歷史斷面位於聚落臨水區，2000年曾受象神颱風侵襲，造成嚴重水患因此拆除，如今還能看出一些碎裂磚瓦的遺跡，透過歷史斷面也可見到寶藏巖令面的發展史。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人文出走計畫 寶藏巖國際藝術村</dc:title>
  <dc:creator>ASUS</dc:creator>
  <cp:lastModifiedBy>Administrator</cp:lastModifiedBy>
  <cp:revision>53</cp:revision>
  <dcterms:created xsi:type="dcterms:W3CDTF">2018-09-12T09:21:27Z</dcterms:created>
  <dcterms:modified xsi:type="dcterms:W3CDTF">2018-12-19T00:30:54Z</dcterms:modified>
</cp:coreProperties>
</file>